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147375190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530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4245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svg"/><Relationship Id="rId4" Type="http://schemas.openxmlformats.org/officeDocument/2006/relationships/image" Target="../media/image6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svg"/><Relationship Id="rId4" Type="http://schemas.openxmlformats.org/officeDocument/2006/relationships/image" Target="../media/image6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svg"/><Relationship Id="rId4" Type="http://schemas.openxmlformats.org/officeDocument/2006/relationships/image" Target="../media/image6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svg"/><Relationship Id="rId4" Type="http://schemas.openxmlformats.org/officeDocument/2006/relationships/image" Target="../media/image6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svg"/><Relationship Id="rId4" Type="http://schemas.openxmlformats.org/officeDocument/2006/relationships/image" Target="../media/image6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svg"/><Relationship Id="rId5" Type="http://schemas.openxmlformats.org/officeDocument/2006/relationships/image" Target="../media/image6.svg"/><Relationship Id="rId4" Type="http://schemas.openxmlformats.org/officeDocument/2006/relationships/image" Target="../media/image1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A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37143" y="409546"/>
            <a:ext cx="1099156" cy="1192301"/>
            <a:chOff x="0" y="0"/>
            <a:chExt cx="1465542" cy="158973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465580" cy="1589786"/>
            </a:xfrm>
            <a:custGeom>
              <a:avLst/>
              <a:gdLst/>
              <a:ahLst/>
              <a:cxnLst/>
              <a:rect l="l" t="t" r="r" b="b"/>
              <a:pathLst>
                <a:path w="1465580" h="1589786">
                  <a:moveTo>
                    <a:pt x="0" y="0"/>
                  </a:moveTo>
                  <a:lnTo>
                    <a:pt x="1465580" y="0"/>
                  </a:lnTo>
                  <a:lnTo>
                    <a:pt x="1465580" y="1589786"/>
                  </a:lnTo>
                  <a:lnTo>
                    <a:pt x="0" y="158978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r="2" b="3"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4" name="Freeform 4"/>
          <p:cNvSpPr/>
          <p:nvPr/>
        </p:nvSpPr>
        <p:spPr>
          <a:xfrm>
            <a:off x="747341" y="4060955"/>
            <a:ext cx="76200" cy="2447801"/>
          </a:xfrm>
          <a:custGeom>
            <a:avLst/>
            <a:gdLst/>
            <a:ahLst/>
            <a:cxnLst/>
            <a:rect l="l" t="t" r="r" b="b"/>
            <a:pathLst>
              <a:path w="76200" h="2447801">
                <a:moveTo>
                  <a:pt x="0" y="0"/>
                </a:moveTo>
                <a:lnTo>
                  <a:pt x="76200" y="0"/>
                </a:lnTo>
                <a:lnTo>
                  <a:pt x="76200" y="2447801"/>
                </a:lnTo>
                <a:lnTo>
                  <a:pt x="0" y="244780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1087831" y="3919947"/>
            <a:ext cx="10045075" cy="18973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75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2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Managing the Bottom Line by </a:t>
            </a:r>
          </a:p>
          <a:p>
            <a:pPr marL="0" marR="0" lvl="0" indent="0" algn="l" defTabSz="914400" rtl="0" eaLnBrk="1" fontAlgn="auto" latinLnBrk="0" hangingPunct="1">
              <a:lnSpc>
                <a:spcPts val="755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Controlling Operating Expenses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5384768" y="5607482"/>
            <a:ext cx="105080" cy="6782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559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996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 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1140440" y="6362357"/>
            <a:ext cx="124682" cy="3139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1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087831" y="5607482"/>
            <a:ext cx="10517448" cy="67829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559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996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Utilities/Efficiency and Insurance/Resilience</a:t>
            </a:r>
          </a:p>
        </p:txBody>
      </p:sp>
    </p:spTree>
    <p:extLst>
      <p:ext uri="{BB962C8B-B14F-4D97-AF65-F5344CB8AC3E}">
        <p14:creationId xmlns:p14="http://schemas.microsoft.com/office/powerpoint/2010/main" val="142169357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428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617076" y="6458102"/>
            <a:ext cx="3366392" cy="191767"/>
          </a:xfrm>
          <a:custGeom>
            <a:avLst/>
            <a:gdLst/>
            <a:ahLst/>
            <a:cxnLst/>
            <a:rect l="l" t="t" r="r" b="b"/>
            <a:pathLst>
              <a:path w="3366392" h="191767">
                <a:moveTo>
                  <a:pt x="0" y="0"/>
                </a:moveTo>
                <a:lnTo>
                  <a:pt x="3366392" y="0"/>
                </a:lnTo>
                <a:lnTo>
                  <a:pt x="3366392" y="191767"/>
                </a:lnTo>
                <a:lnTo>
                  <a:pt x="0" y="19176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426720" y="6451540"/>
            <a:ext cx="854840" cy="167097"/>
            <a:chOff x="0" y="0"/>
            <a:chExt cx="1139787" cy="22279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139825" cy="222758"/>
            </a:xfrm>
            <a:custGeom>
              <a:avLst/>
              <a:gdLst/>
              <a:ahLst/>
              <a:cxnLst/>
              <a:rect l="l" t="t" r="r" b="b"/>
              <a:pathLst>
                <a:path w="1139825" h="222758">
                  <a:moveTo>
                    <a:pt x="0" y="0"/>
                  </a:moveTo>
                  <a:lnTo>
                    <a:pt x="1139825" y="0"/>
                  </a:lnTo>
                  <a:lnTo>
                    <a:pt x="1139825" y="222758"/>
                  </a:lnTo>
                  <a:lnTo>
                    <a:pt x="0" y="2227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r="3" b="-17"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" name="Freeform 5"/>
          <p:cNvSpPr/>
          <p:nvPr/>
        </p:nvSpPr>
        <p:spPr>
          <a:xfrm>
            <a:off x="347320" y="439103"/>
            <a:ext cx="11908184" cy="5911577"/>
          </a:xfrm>
          <a:custGeom>
            <a:avLst/>
            <a:gdLst/>
            <a:ahLst/>
            <a:cxnLst/>
            <a:rect l="l" t="t" r="r" b="b"/>
            <a:pathLst>
              <a:path w="11908184" h="5911577">
                <a:moveTo>
                  <a:pt x="0" y="0"/>
                </a:moveTo>
                <a:lnTo>
                  <a:pt x="11908183" y="0"/>
                </a:lnTo>
                <a:lnTo>
                  <a:pt x="11908183" y="5911576"/>
                </a:lnTo>
                <a:lnTo>
                  <a:pt x="0" y="591157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11140440" y="6362357"/>
            <a:ext cx="124682" cy="3139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0" u="none" strike="noStrike" kern="1200" cap="none" spc="0" normalizeH="0" baseline="0" noProof="0">
                <a:ln>
                  <a:noFill/>
                </a:ln>
                <a:solidFill>
                  <a:srgbClr val="00AEE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3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499359" y="1120778"/>
            <a:ext cx="625830" cy="293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250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499359" y="2132200"/>
            <a:ext cx="625830" cy="293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200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499359" y="3143126"/>
            <a:ext cx="625830" cy="293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150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499359" y="4154548"/>
            <a:ext cx="625830" cy="293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100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615183" y="5165474"/>
            <a:ext cx="417271" cy="293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50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2246119" y="5462892"/>
            <a:ext cx="666617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2016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3025397" y="5462892"/>
            <a:ext cx="666617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2017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805171" y="5462892"/>
            <a:ext cx="690486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2018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4584830" y="5623023"/>
            <a:ext cx="2644106" cy="46243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7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2019</a:t>
            </a:r>
          </a:p>
          <a:p>
            <a:pPr marL="0" marR="0" lvl="0" indent="0" algn="l" defTabSz="914400" rtl="0" eaLnBrk="1" fontAlgn="auto" latinLnBrk="0" hangingPunct="1">
              <a:lnSpc>
                <a:spcPts val="7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596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 (MS)"/>
              <a:ea typeface="Calibri (MS)"/>
              <a:cs typeface="Calibri (MS)"/>
              <a:sym typeface="Calibri (MS)"/>
            </a:endParaRPr>
          </a:p>
          <a:p>
            <a:pPr marL="0" marR="0" lvl="0" indent="0" algn="l" defTabSz="914400" rtl="0" eaLnBrk="1" fontAlgn="auto" latinLnBrk="0" hangingPunct="1">
              <a:lnSpc>
                <a:spcPts val="79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ts val="1002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Water + sewer (5 CCF)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5364480" y="5462892"/>
            <a:ext cx="524361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2020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6144130" y="5462892"/>
            <a:ext cx="524361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2021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6948039" y="5462892"/>
            <a:ext cx="524361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2022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7727432" y="5462892"/>
            <a:ext cx="524361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2023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8482841" y="5462892"/>
            <a:ext cx="524361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2024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9262615" y="5462892"/>
            <a:ext cx="524361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2025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0042274" y="5462892"/>
            <a:ext cx="524361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2026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2670080" y="703450"/>
            <a:ext cx="7181289" cy="3970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5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All Utility Cost Lines Normalized, Ohio Statewide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2408177" y="5803125"/>
            <a:ext cx="984987" cy="3277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Electric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3692014" y="5803125"/>
            <a:ext cx="649352" cy="3277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Gas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7307580" y="5803125"/>
            <a:ext cx="668423" cy="3277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Total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8338061" y="5803125"/>
            <a:ext cx="754399" cy="3277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CPI-U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9435722" y="5803125"/>
            <a:ext cx="984987" cy="3277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3% line</a:t>
            </a:r>
          </a:p>
        </p:txBody>
      </p:sp>
    </p:spTree>
    <p:extLst>
      <p:ext uri="{BB962C8B-B14F-4D97-AF65-F5344CB8AC3E}">
        <p14:creationId xmlns:p14="http://schemas.microsoft.com/office/powerpoint/2010/main" val="20198689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428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617076" y="6458102"/>
            <a:ext cx="3366392" cy="191767"/>
          </a:xfrm>
          <a:custGeom>
            <a:avLst/>
            <a:gdLst/>
            <a:ahLst/>
            <a:cxnLst/>
            <a:rect l="l" t="t" r="r" b="b"/>
            <a:pathLst>
              <a:path w="3366392" h="191767">
                <a:moveTo>
                  <a:pt x="0" y="0"/>
                </a:moveTo>
                <a:lnTo>
                  <a:pt x="3366392" y="0"/>
                </a:lnTo>
                <a:lnTo>
                  <a:pt x="3366392" y="191767"/>
                </a:lnTo>
                <a:lnTo>
                  <a:pt x="0" y="19176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426720" y="6451540"/>
            <a:ext cx="854840" cy="167097"/>
            <a:chOff x="0" y="0"/>
            <a:chExt cx="1139787" cy="22279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139825" cy="222758"/>
            </a:xfrm>
            <a:custGeom>
              <a:avLst/>
              <a:gdLst/>
              <a:ahLst/>
              <a:cxnLst/>
              <a:rect l="l" t="t" r="r" b="b"/>
              <a:pathLst>
                <a:path w="1139825" h="222758">
                  <a:moveTo>
                    <a:pt x="0" y="0"/>
                  </a:moveTo>
                  <a:lnTo>
                    <a:pt x="1139825" y="0"/>
                  </a:lnTo>
                  <a:lnTo>
                    <a:pt x="1139825" y="222758"/>
                  </a:lnTo>
                  <a:lnTo>
                    <a:pt x="0" y="2227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r="3" b="-17"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" name="Freeform 5"/>
          <p:cNvSpPr/>
          <p:nvPr/>
        </p:nvSpPr>
        <p:spPr>
          <a:xfrm>
            <a:off x="410823" y="502606"/>
            <a:ext cx="11781177" cy="28575"/>
          </a:xfrm>
          <a:custGeom>
            <a:avLst/>
            <a:gdLst/>
            <a:ahLst/>
            <a:cxnLst/>
            <a:rect l="l" t="t" r="r" b="b"/>
            <a:pathLst>
              <a:path w="11781177" h="28575">
                <a:moveTo>
                  <a:pt x="0" y="0"/>
                </a:moveTo>
                <a:lnTo>
                  <a:pt x="11781177" y="0"/>
                </a:lnTo>
                <a:lnTo>
                  <a:pt x="11781177" y="28575"/>
                </a:lnTo>
                <a:lnTo>
                  <a:pt x="0" y="2857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reeform 6"/>
          <p:cNvSpPr/>
          <p:nvPr/>
        </p:nvSpPr>
        <p:spPr>
          <a:xfrm>
            <a:off x="1109453" y="689181"/>
            <a:ext cx="9973142" cy="5606758"/>
          </a:xfrm>
          <a:custGeom>
            <a:avLst/>
            <a:gdLst/>
            <a:ahLst/>
            <a:cxnLst/>
            <a:rect l="l" t="t" r="r" b="b"/>
            <a:pathLst>
              <a:path w="9973142" h="5606758">
                <a:moveTo>
                  <a:pt x="0" y="0"/>
                </a:moveTo>
                <a:lnTo>
                  <a:pt x="9973142" y="0"/>
                </a:lnTo>
                <a:lnTo>
                  <a:pt x="9973142" y="5606758"/>
                </a:lnTo>
                <a:lnTo>
                  <a:pt x="0" y="5606758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11140440" y="6362357"/>
            <a:ext cx="124682" cy="3139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0" u="none" strike="noStrike" kern="1200" cap="none" spc="0" normalizeH="0" baseline="0" noProof="0">
                <a:ln>
                  <a:noFill/>
                </a:ln>
                <a:solidFill>
                  <a:srgbClr val="00AEE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4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261871" y="1575730"/>
            <a:ext cx="785021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$5,000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261871" y="2170471"/>
            <a:ext cx="785021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$4,500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261871" y="2765079"/>
            <a:ext cx="785021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$4,000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261871" y="3359820"/>
            <a:ext cx="785021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$3,500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261871" y="3954437"/>
            <a:ext cx="785021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$3,000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261871" y="4549054"/>
            <a:ext cx="785021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$2,500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261871" y="5143795"/>
            <a:ext cx="785021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$2,000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2211962" y="5408028"/>
            <a:ext cx="661621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2016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017520" y="5408028"/>
            <a:ext cx="663102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2017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823459" y="5408028"/>
            <a:ext cx="661621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2018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4629026" y="5408028"/>
            <a:ext cx="661621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2019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5434584" y="5408028"/>
            <a:ext cx="661621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2020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6240142" y="5408028"/>
            <a:ext cx="661621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2021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7046090" y="5408028"/>
            <a:ext cx="661621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2022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7851648" y="5408028"/>
            <a:ext cx="661621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2023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8657206" y="5408028"/>
            <a:ext cx="661621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2024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9462773" y="5408028"/>
            <a:ext cx="661621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2025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10268455" y="5408028"/>
            <a:ext cx="663102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2026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1887813" y="881377"/>
            <a:ext cx="9084990" cy="3970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5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Combined Utility Per Unit Avg vs CPI-U and 3% Underwriting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3839899" y="1256757"/>
            <a:ext cx="58741" cy="3692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6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 </a:t>
            </a:r>
          </a:p>
        </p:txBody>
      </p:sp>
      <p:sp>
        <p:nvSpPr>
          <p:cNvPr id="28" name="TextBox 28"/>
          <p:cNvSpPr txBox="1"/>
          <p:nvPr/>
        </p:nvSpPr>
        <p:spPr>
          <a:xfrm>
            <a:off x="3266570" y="1256757"/>
            <a:ext cx="6727746" cy="3692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6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(Ohio Statewide, Electric + Gas + Water/Sewer, Indexed to 2016)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3591181" y="5748261"/>
            <a:ext cx="1537175" cy="3277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Actual total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5479666" y="5748261"/>
            <a:ext cx="1407362" cy="3277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CPI-U path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7265165" y="5748261"/>
            <a:ext cx="2197608" cy="3277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3% underwriting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2052828" y="4272201"/>
            <a:ext cx="769620" cy="3543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$2,892</a:t>
            </a:r>
          </a:p>
        </p:txBody>
      </p:sp>
      <p:sp>
        <p:nvSpPr>
          <p:cNvPr id="33" name="TextBox 33"/>
          <p:cNvSpPr txBox="1"/>
          <p:nvPr/>
        </p:nvSpPr>
        <p:spPr>
          <a:xfrm>
            <a:off x="10192769" y="1411910"/>
            <a:ext cx="785184" cy="6995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ts val="28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$4,761 (+65%)</a:t>
            </a:r>
          </a:p>
        </p:txBody>
      </p:sp>
      <p:sp>
        <p:nvSpPr>
          <p:cNvPr id="34" name="TextBox 34"/>
          <p:cNvSpPr txBox="1"/>
          <p:nvPr/>
        </p:nvSpPr>
        <p:spPr>
          <a:xfrm>
            <a:off x="10146535" y="3183990"/>
            <a:ext cx="785022" cy="6210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$3,887 (+39%)</a:t>
            </a:r>
          </a:p>
        </p:txBody>
      </p:sp>
    </p:spTree>
    <p:extLst>
      <p:ext uri="{BB962C8B-B14F-4D97-AF65-F5344CB8AC3E}">
        <p14:creationId xmlns:p14="http://schemas.microsoft.com/office/powerpoint/2010/main" val="11670978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428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617076" y="6458102"/>
            <a:ext cx="3366392" cy="191767"/>
          </a:xfrm>
          <a:custGeom>
            <a:avLst/>
            <a:gdLst/>
            <a:ahLst/>
            <a:cxnLst/>
            <a:rect l="l" t="t" r="r" b="b"/>
            <a:pathLst>
              <a:path w="3366392" h="191767">
                <a:moveTo>
                  <a:pt x="0" y="0"/>
                </a:moveTo>
                <a:lnTo>
                  <a:pt x="3366392" y="0"/>
                </a:lnTo>
                <a:lnTo>
                  <a:pt x="3366392" y="191767"/>
                </a:lnTo>
                <a:lnTo>
                  <a:pt x="0" y="19176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426720" y="6451540"/>
            <a:ext cx="854840" cy="167097"/>
            <a:chOff x="0" y="0"/>
            <a:chExt cx="1139787" cy="22279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139825" cy="222758"/>
            </a:xfrm>
            <a:custGeom>
              <a:avLst/>
              <a:gdLst/>
              <a:ahLst/>
              <a:cxnLst/>
              <a:rect l="l" t="t" r="r" b="b"/>
              <a:pathLst>
                <a:path w="1139825" h="222758">
                  <a:moveTo>
                    <a:pt x="0" y="0"/>
                  </a:moveTo>
                  <a:lnTo>
                    <a:pt x="1139825" y="0"/>
                  </a:lnTo>
                  <a:lnTo>
                    <a:pt x="1139825" y="222758"/>
                  </a:lnTo>
                  <a:lnTo>
                    <a:pt x="0" y="2227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r="3" b="-17"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" name="Freeform 5"/>
          <p:cNvSpPr/>
          <p:nvPr/>
        </p:nvSpPr>
        <p:spPr>
          <a:xfrm>
            <a:off x="410823" y="502606"/>
            <a:ext cx="11781177" cy="28575"/>
          </a:xfrm>
          <a:custGeom>
            <a:avLst/>
            <a:gdLst/>
            <a:ahLst/>
            <a:cxnLst/>
            <a:rect l="l" t="t" r="r" b="b"/>
            <a:pathLst>
              <a:path w="11781177" h="28575">
                <a:moveTo>
                  <a:pt x="0" y="0"/>
                </a:moveTo>
                <a:lnTo>
                  <a:pt x="11781177" y="0"/>
                </a:lnTo>
                <a:lnTo>
                  <a:pt x="11781177" y="28575"/>
                </a:lnTo>
                <a:lnTo>
                  <a:pt x="0" y="2857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reeform 6"/>
          <p:cNvSpPr/>
          <p:nvPr/>
        </p:nvSpPr>
        <p:spPr>
          <a:xfrm>
            <a:off x="1373524" y="643023"/>
            <a:ext cx="9845507" cy="5781513"/>
          </a:xfrm>
          <a:custGeom>
            <a:avLst/>
            <a:gdLst/>
            <a:ahLst/>
            <a:cxnLst/>
            <a:rect l="l" t="t" r="r" b="b"/>
            <a:pathLst>
              <a:path w="9845507" h="5781513">
                <a:moveTo>
                  <a:pt x="0" y="0"/>
                </a:moveTo>
                <a:lnTo>
                  <a:pt x="9845507" y="0"/>
                </a:lnTo>
                <a:lnTo>
                  <a:pt x="9845507" y="5781513"/>
                </a:lnTo>
                <a:lnTo>
                  <a:pt x="0" y="5781513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11140440" y="6362357"/>
            <a:ext cx="124682" cy="3139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0" u="none" strike="noStrike" kern="1200" cap="none" spc="0" normalizeH="0" baseline="0" noProof="0">
                <a:ln>
                  <a:noFill/>
                </a:ln>
                <a:solidFill>
                  <a:srgbClr val="00AEE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5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507386" y="1187329"/>
            <a:ext cx="601428" cy="428265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ts val="3388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90% 80% 70% 60% 50% 40% 30% 20% 10% 0%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890771" y="5428259"/>
            <a:ext cx="942536" cy="293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10-year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168140" y="5428259"/>
            <a:ext cx="787791" cy="293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7-year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7387465" y="5428259"/>
            <a:ext cx="787791" cy="293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5-year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9607038" y="5428259"/>
            <a:ext cx="787791" cy="293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3-year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925186" y="728386"/>
            <a:ext cx="9168386" cy="4567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91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796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Cumulative Increases in Ohio by Look-Back Window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4590621" y="1378877"/>
            <a:ext cx="47330" cy="3136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 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2467099" y="5808250"/>
            <a:ext cx="852988" cy="3970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2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Total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617976" y="5808250"/>
            <a:ext cx="1272328" cy="3970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2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Electric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5072758" y="5808250"/>
            <a:ext cx="644800" cy="3970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2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Gas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6073778" y="5808250"/>
            <a:ext cx="2376920" cy="3970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2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Water (5 CCF)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8328402" y="5808250"/>
            <a:ext cx="961453" cy="3970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2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CPI-U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9560052" y="5808250"/>
            <a:ext cx="1258424" cy="3970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2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3% line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3892934" y="1378877"/>
            <a:ext cx="2610822" cy="3136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Gas up 81% Over 10 Years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3892934" y="1653197"/>
            <a:ext cx="47330" cy="3136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 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4214498" y="1653197"/>
            <a:ext cx="6958089" cy="3136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Compared to 34% Underwritten Over Same Period (3% Compounded)</a:t>
            </a:r>
          </a:p>
        </p:txBody>
      </p:sp>
    </p:spTree>
    <p:extLst>
      <p:ext uri="{BB962C8B-B14F-4D97-AF65-F5344CB8AC3E}">
        <p14:creationId xmlns:p14="http://schemas.microsoft.com/office/powerpoint/2010/main" val="5442367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428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617076" y="6458102"/>
            <a:ext cx="3366392" cy="191767"/>
          </a:xfrm>
          <a:custGeom>
            <a:avLst/>
            <a:gdLst/>
            <a:ahLst/>
            <a:cxnLst/>
            <a:rect l="l" t="t" r="r" b="b"/>
            <a:pathLst>
              <a:path w="3366392" h="191767">
                <a:moveTo>
                  <a:pt x="0" y="0"/>
                </a:moveTo>
                <a:lnTo>
                  <a:pt x="3366392" y="0"/>
                </a:lnTo>
                <a:lnTo>
                  <a:pt x="3366392" y="191767"/>
                </a:lnTo>
                <a:lnTo>
                  <a:pt x="0" y="19176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426720" y="6451540"/>
            <a:ext cx="854840" cy="167097"/>
            <a:chOff x="0" y="0"/>
            <a:chExt cx="1139787" cy="22279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139825" cy="222758"/>
            </a:xfrm>
            <a:custGeom>
              <a:avLst/>
              <a:gdLst/>
              <a:ahLst/>
              <a:cxnLst/>
              <a:rect l="l" t="t" r="r" b="b"/>
              <a:pathLst>
                <a:path w="1139825" h="222758">
                  <a:moveTo>
                    <a:pt x="0" y="0"/>
                  </a:moveTo>
                  <a:lnTo>
                    <a:pt x="1139825" y="0"/>
                  </a:lnTo>
                  <a:lnTo>
                    <a:pt x="1139825" y="222758"/>
                  </a:lnTo>
                  <a:lnTo>
                    <a:pt x="0" y="2227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r="3" b="-17"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" name="Freeform 5"/>
          <p:cNvSpPr/>
          <p:nvPr/>
        </p:nvSpPr>
        <p:spPr>
          <a:xfrm>
            <a:off x="410823" y="502606"/>
            <a:ext cx="11781177" cy="28575"/>
          </a:xfrm>
          <a:custGeom>
            <a:avLst/>
            <a:gdLst/>
            <a:ahLst/>
            <a:cxnLst/>
            <a:rect l="l" t="t" r="r" b="b"/>
            <a:pathLst>
              <a:path w="11781177" h="28575">
                <a:moveTo>
                  <a:pt x="0" y="0"/>
                </a:moveTo>
                <a:lnTo>
                  <a:pt x="11781177" y="0"/>
                </a:lnTo>
                <a:lnTo>
                  <a:pt x="11781177" y="28575"/>
                </a:lnTo>
                <a:lnTo>
                  <a:pt x="0" y="2857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reeform 6"/>
          <p:cNvSpPr/>
          <p:nvPr/>
        </p:nvSpPr>
        <p:spPr>
          <a:xfrm>
            <a:off x="1432703" y="661435"/>
            <a:ext cx="9326585" cy="5763092"/>
          </a:xfrm>
          <a:custGeom>
            <a:avLst/>
            <a:gdLst/>
            <a:ahLst/>
            <a:cxnLst/>
            <a:rect l="l" t="t" r="r" b="b"/>
            <a:pathLst>
              <a:path w="9326585" h="5763092">
                <a:moveTo>
                  <a:pt x="0" y="0"/>
                </a:moveTo>
                <a:lnTo>
                  <a:pt x="9326585" y="0"/>
                </a:lnTo>
                <a:lnTo>
                  <a:pt x="9326585" y="5763092"/>
                </a:lnTo>
                <a:lnTo>
                  <a:pt x="0" y="576309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11140440" y="6362357"/>
            <a:ext cx="124682" cy="3139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0" u="none" strike="noStrike" kern="1200" cap="none" spc="0" normalizeH="0" baseline="0" noProof="0">
                <a:ln>
                  <a:noFill/>
                </a:ln>
                <a:solidFill>
                  <a:srgbClr val="00AEE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6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569977" y="1605153"/>
            <a:ext cx="769620" cy="293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$5,600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569977" y="2194941"/>
            <a:ext cx="769620" cy="293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$5,400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569977" y="2784729"/>
            <a:ext cx="769620" cy="293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$5,200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569976" y="3374517"/>
            <a:ext cx="769619" cy="293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$5,000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569976" y="4553836"/>
            <a:ext cx="769619" cy="293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$4,600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569976" y="5143624"/>
            <a:ext cx="769619" cy="293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$4,400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3202181" y="5441061"/>
            <a:ext cx="601146" cy="293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2026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5232530" y="5441061"/>
            <a:ext cx="602333" cy="293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1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2027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7263127" y="5441061"/>
            <a:ext cx="601146" cy="293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2028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9293352" y="5441061"/>
            <a:ext cx="601146" cy="293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2029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1569977" y="3963800"/>
            <a:ext cx="770095" cy="29309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$4,800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4867913" y="777497"/>
            <a:ext cx="3335808" cy="3970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5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Forward Base Case: 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2935481" y="5808250"/>
            <a:ext cx="2899382" cy="3970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2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Household total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5682357" y="5808250"/>
            <a:ext cx="2521363" cy="3970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2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3% underwriting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2660460" y="1150620"/>
            <a:ext cx="7217823" cy="3970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2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Combined Utilities Per Unit vs CPI-U and 3% Line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8503663" y="5808250"/>
            <a:ext cx="1984228" cy="3970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6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2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CPI trend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2632205" y="4134412"/>
            <a:ext cx="769620" cy="3543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$4,761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9611230" y="1929565"/>
            <a:ext cx="769620" cy="3404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$5,468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9617707" y="2795445"/>
            <a:ext cx="769620" cy="3404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$5,202</a:t>
            </a:r>
          </a:p>
        </p:txBody>
      </p:sp>
    </p:spTree>
    <p:extLst>
      <p:ext uri="{BB962C8B-B14F-4D97-AF65-F5344CB8AC3E}">
        <p14:creationId xmlns:p14="http://schemas.microsoft.com/office/powerpoint/2010/main" val="18560360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428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617076" y="6458102"/>
            <a:ext cx="3366392" cy="191767"/>
          </a:xfrm>
          <a:custGeom>
            <a:avLst/>
            <a:gdLst/>
            <a:ahLst/>
            <a:cxnLst/>
            <a:rect l="l" t="t" r="r" b="b"/>
            <a:pathLst>
              <a:path w="3366392" h="191767">
                <a:moveTo>
                  <a:pt x="0" y="0"/>
                </a:moveTo>
                <a:lnTo>
                  <a:pt x="3366392" y="0"/>
                </a:lnTo>
                <a:lnTo>
                  <a:pt x="3366392" y="191767"/>
                </a:lnTo>
                <a:lnTo>
                  <a:pt x="0" y="19176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426720" y="6451540"/>
            <a:ext cx="854840" cy="167097"/>
            <a:chOff x="0" y="0"/>
            <a:chExt cx="1139787" cy="22279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139825" cy="222758"/>
            </a:xfrm>
            <a:custGeom>
              <a:avLst/>
              <a:gdLst/>
              <a:ahLst/>
              <a:cxnLst/>
              <a:rect l="l" t="t" r="r" b="b"/>
              <a:pathLst>
                <a:path w="1139825" h="222758">
                  <a:moveTo>
                    <a:pt x="0" y="0"/>
                  </a:moveTo>
                  <a:lnTo>
                    <a:pt x="1139825" y="0"/>
                  </a:lnTo>
                  <a:lnTo>
                    <a:pt x="1139825" y="222758"/>
                  </a:lnTo>
                  <a:lnTo>
                    <a:pt x="0" y="2227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r="3" b="-17"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" name="Freeform 5"/>
          <p:cNvSpPr/>
          <p:nvPr/>
        </p:nvSpPr>
        <p:spPr>
          <a:xfrm>
            <a:off x="410823" y="502606"/>
            <a:ext cx="11781177" cy="28575"/>
          </a:xfrm>
          <a:custGeom>
            <a:avLst/>
            <a:gdLst/>
            <a:ahLst/>
            <a:cxnLst/>
            <a:rect l="l" t="t" r="r" b="b"/>
            <a:pathLst>
              <a:path w="11781177" h="28575">
                <a:moveTo>
                  <a:pt x="0" y="0"/>
                </a:moveTo>
                <a:lnTo>
                  <a:pt x="11781177" y="0"/>
                </a:lnTo>
                <a:lnTo>
                  <a:pt x="11781177" y="28575"/>
                </a:lnTo>
                <a:lnTo>
                  <a:pt x="0" y="2857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reeform 6"/>
          <p:cNvSpPr/>
          <p:nvPr/>
        </p:nvSpPr>
        <p:spPr>
          <a:xfrm>
            <a:off x="966968" y="914181"/>
            <a:ext cx="10258006" cy="5029667"/>
          </a:xfrm>
          <a:custGeom>
            <a:avLst/>
            <a:gdLst/>
            <a:ahLst/>
            <a:cxnLst/>
            <a:rect l="l" t="t" r="r" b="b"/>
            <a:pathLst>
              <a:path w="10258006" h="5029667">
                <a:moveTo>
                  <a:pt x="0" y="0"/>
                </a:moveTo>
                <a:lnTo>
                  <a:pt x="10258006" y="0"/>
                </a:lnTo>
                <a:lnTo>
                  <a:pt x="10258006" y="5029667"/>
                </a:lnTo>
                <a:lnTo>
                  <a:pt x="0" y="502966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11140440" y="6362357"/>
            <a:ext cx="124682" cy="3139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0" u="none" strike="noStrike" kern="1200" cap="none" spc="0" normalizeH="0" baseline="0" noProof="0">
                <a:ln>
                  <a:noFill/>
                </a:ln>
                <a:solidFill>
                  <a:srgbClr val="00AEE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7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385573" y="1567653"/>
            <a:ext cx="667514" cy="3277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1" i="0" u="none" strike="noStrike" kern="1200" cap="none" spc="4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0.25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385573" y="2231736"/>
            <a:ext cx="667514" cy="3277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1" i="0" u="none" strike="noStrike" kern="1200" cap="none" spc="4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0.20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385573" y="2895686"/>
            <a:ext cx="667514" cy="3277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1" i="0" u="none" strike="noStrike" kern="1200" cap="none" spc="4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0.15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1385573" y="3559769"/>
            <a:ext cx="667514" cy="3277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1" i="0" u="none" strike="noStrike" kern="1200" cap="none" spc="4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0.10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385573" y="4223604"/>
            <a:ext cx="667514" cy="3277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1" i="0" u="none" strike="noStrike" kern="1200" cap="none" spc="4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0.05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1385573" y="4887811"/>
            <a:ext cx="777736" cy="32778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80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4" b="1" i="0" u="none" strike="noStrike" kern="1200" cap="none" spc="4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0.00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2173862" y="5199002"/>
            <a:ext cx="659254" cy="293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1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2016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2833115" y="5199002"/>
            <a:ext cx="648453" cy="293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2017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3492121" y="5199002"/>
            <a:ext cx="648329" cy="293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2018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4151119" y="5199002"/>
            <a:ext cx="648328" cy="293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2019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4810000" y="5199002"/>
            <a:ext cx="648327" cy="293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2020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5469379" y="5199002"/>
            <a:ext cx="658882" cy="48430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2021</a:t>
            </a:r>
          </a:p>
          <a:p>
            <a:pPr marL="0" marR="0" lvl="0" indent="0" algn="ctr" defTabSz="914400" rtl="0" eaLnBrk="1" fontAlgn="auto" latinLnBrk="0" hangingPunct="1">
              <a:lnSpc>
                <a:spcPts val="139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95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Year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6128260" y="5199002"/>
            <a:ext cx="537459" cy="293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2022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6787257" y="5199002"/>
            <a:ext cx="548269" cy="293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2023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7446264" y="5199002"/>
            <a:ext cx="548268" cy="293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2024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8105517" y="5199002"/>
            <a:ext cx="548267" cy="293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2025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8764523" y="5199002"/>
            <a:ext cx="594361" cy="293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2026</a:t>
            </a:r>
          </a:p>
        </p:txBody>
      </p:sp>
      <p:sp>
        <p:nvSpPr>
          <p:cNvPr id="25" name="TextBox 25"/>
          <p:cNvSpPr txBox="1"/>
          <p:nvPr/>
        </p:nvSpPr>
        <p:spPr>
          <a:xfrm rot="-5400000">
            <a:off x="1052897" y="3309871"/>
            <a:ext cx="468904" cy="16369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39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95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$/kWh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4373623" y="1002030"/>
            <a:ext cx="4390901" cy="49154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20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2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Electric $/kWh by city 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9794110" y="2560701"/>
            <a:ext cx="1430864" cy="223380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50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Akron Cincinnati Cleveland Columbus Dayton</a:t>
            </a:r>
          </a:p>
        </p:txBody>
      </p:sp>
    </p:spTree>
    <p:extLst>
      <p:ext uri="{BB962C8B-B14F-4D97-AF65-F5344CB8AC3E}">
        <p14:creationId xmlns:p14="http://schemas.microsoft.com/office/powerpoint/2010/main" val="39241469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428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617076" y="6458102"/>
            <a:ext cx="3366392" cy="191767"/>
          </a:xfrm>
          <a:custGeom>
            <a:avLst/>
            <a:gdLst/>
            <a:ahLst/>
            <a:cxnLst/>
            <a:rect l="l" t="t" r="r" b="b"/>
            <a:pathLst>
              <a:path w="3366392" h="191767">
                <a:moveTo>
                  <a:pt x="0" y="0"/>
                </a:moveTo>
                <a:lnTo>
                  <a:pt x="3366392" y="0"/>
                </a:lnTo>
                <a:lnTo>
                  <a:pt x="3366392" y="191767"/>
                </a:lnTo>
                <a:lnTo>
                  <a:pt x="0" y="19176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426720" y="6451540"/>
            <a:ext cx="854840" cy="167097"/>
            <a:chOff x="0" y="0"/>
            <a:chExt cx="1139787" cy="22279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139825" cy="222758"/>
            </a:xfrm>
            <a:custGeom>
              <a:avLst/>
              <a:gdLst/>
              <a:ahLst/>
              <a:cxnLst/>
              <a:rect l="l" t="t" r="r" b="b"/>
              <a:pathLst>
                <a:path w="1139825" h="222758">
                  <a:moveTo>
                    <a:pt x="0" y="0"/>
                  </a:moveTo>
                  <a:lnTo>
                    <a:pt x="1139825" y="0"/>
                  </a:lnTo>
                  <a:lnTo>
                    <a:pt x="1139825" y="222758"/>
                  </a:lnTo>
                  <a:lnTo>
                    <a:pt x="0" y="2227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r="3" b="-17"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" name="Freeform 5"/>
          <p:cNvSpPr/>
          <p:nvPr/>
        </p:nvSpPr>
        <p:spPr>
          <a:xfrm>
            <a:off x="410823" y="502606"/>
            <a:ext cx="11781177" cy="28575"/>
          </a:xfrm>
          <a:custGeom>
            <a:avLst/>
            <a:gdLst/>
            <a:ahLst/>
            <a:cxnLst/>
            <a:rect l="l" t="t" r="r" b="b"/>
            <a:pathLst>
              <a:path w="11781177" h="28575">
                <a:moveTo>
                  <a:pt x="0" y="0"/>
                </a:moveTo>
                <a:lnTo>
                  <a:pt x="11781177" y="0"/>
                </a:lnTo>
                <a:lnTo>
                  <a:pt x="11781177" y="28575"/>
                </a:lnTo>
                <a:lnTo>
                  <a:pt x="0" y="2857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reeform 6"/>
          <p:cNvSpPr/>
          <p:nvPr/>
        </p:nvSpPr>
        <p:spPr>
          <a:xfrm>
            <a:off x="887216" y="902313"/>
            <a:ext cx="10417521" cy="5053422"/>
          </a:xfrm>
          <a:custGeom>
            <a:avLst/>
            <a:gdLst/>
            <a:ahLst/>
            <a:cxnLst/>
            <a:rect l="l" t="t" r="r" b="b"/>
            <a:pathLst>
              <a:path w="10417521" h="5053422">
                <a:moveTo>
                  <a:pt x="0" y="0"/>
                </a:moveTo>
                <a:lnTo>
                  <a:pt x="10417521" y="0"/>
                </a:lnTo>
                <a:lnTo>
                  <a:pt x="10417521" y="5053422"/>
                </a:lnTo>
                <a:lnTo>
                  <a:pt x="0" y="5053422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11140440" y="6362357"/>
            <a:ext cx="124682" cy="3139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0" u="none" strike="noStrike" kern="1200" cap="none" spc="0" normalizeH="0" baseline="0" noProof="0">
                <a:ln>
                  <a:noFill/>
                </a:ln>
                <a:solidFill>
                  <a:srgbClr val="00AEE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8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400813" y="1885226"/>
            <a:ext cx="393481" cy="149751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ts val="299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$18 $16 $14 $12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340431" y="3406178"/>
            <a:ext cx="393480" cy="18778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ts val="299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$10 $8 $6 $4 $2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2034797" y="5258095"/>
            <a:ext cx="561754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2016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717293" y="5258095"/>
            <a:ext cx="561754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2017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400044" y="5258095"/>
            <a:ext cx="561755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2018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082539" y="5258095"/>
            <a:ext cx="561755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2019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4764910" y="5258095"/>
            <a:ext cx="561754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2020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5447662" y="5258095"/>
            <a:ext cx="614173" cy="4458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2021</a:t>
            </a:r>
          </a:p>
          <a:p>
            <a:pPr marL="0" marR="0" lvl="0" indent="0" algn="ctr" defTabSz="914400" rtl="0" eaLnBrk="1" fontAlgn="auto" latinLnBrk="0" hangingPunct="1">
              <a:lnSpc>
                <a:spcPts val="139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95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Year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6130166" y="5258095"/>
            <a:ext cx="520800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2022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6812537" y="5258095"/>
            <a:ext cx="520800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2023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7495289" y="5258095"/>
            <a:ext cx="520800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2024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8177784" y="5258095"/>
            <a:ext cx="520800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2025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8860279" y="5258095"/>
            <a:ext cx="520800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2026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400813" y="1571282"/>
            <a:ext cx="393481" cy="25821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ts val="223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8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$20</a:t>
            </a:r>
          </a:p>
        </p:txBody>
      </p:sp>
      <p:sp>
        <p:nvSpPr>
          <p:cNvPr id="22" name="TextBox 22"/>
          <p:cNvSpPr txBox="1"/>
          <p:nvPr/>
        </p:nvSpPr>
        <p:spPr>
          <a:xfrm rot="-5400000">
            <a:off x="971074" y="3304613"/>
            <a:ext cx="525342" cy="2902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$/Mcf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4431792" y="990219"/>
            <a:ext cx="4185997" cy="49154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20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2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Gas bill $/Mcf by city 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9873996" y="2560701"/>
            <a:ext cx="1391126" cy="223380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50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Akron Cincinnati Cleveland Columbus Dayton</a:t>
            </a:r>
          </a:p>
        </p:txBody>
      </p:sp>
    </p:spTree>
    <p:extLst>
      <p:ext uri="{BB962C8B-B14F-4D97-AF65-F5344CB8AC3E}">
        <p14:creationId xmlns:p14="http://schemas.microsoft.com/office/powerpoint/2010/main" val="40183521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428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617076" y="6458102"/>
            <a:ext cx="3366392" cy="191767"/>
          </a:xfrm>
          <a:custGeom>
            <a:avLst/>
            <a:gdLst/>
            <a:ahLst/>
            <a:cxnLst/>
            <a:rect l="l" t="t" r="r" b="b"/>
            <a:pathLst>
              <a:path w="3366392" h="191767">
                <a:moveTo>
                  <a:pt x="0" y="0"/>
                </a:moveTo>
                <a:lnTo>
                  <a:pt x="3366392" y="0"/>
                </a:lnTo>
                <a:lnTo>
                  <a:pt x="3366392" y="191767"/>
                </a:lnTo>
                <a:lnTo>
                  <a:pt x="0" y="19176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426720" y="6451540"/>
            <a:ext cx="854840" cy="167097"/>
            <a:chOff x="0" y="0"/>
            <a:chExt cx="1139787" cy="22279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139825" cy="222758"/>
            </a:xfrm>
            <a:custGeom>
              <a:avLst/>
              <a:gdLst/>
              <a:ahLst/>
              <a:cxnLst/>
              <a:rect l="l" t="t" r="r" b="b"/>
              <a:pathLst>
                <a:path w="1139825" h="222758">
                  <a:moveTo>
                    <a:pt x="0" y="0"/>
                  </a:moveTo>
                  <a:lnTo>
                    <a:pt x="1139825" y="0"/>
                  </a:lnTo>
                  <a:lnTo>
                    <a:pt x="1139825" y="222758"/>
                  </a:lnTo>
                  <a:lnTo>
                    <a:pt x="0" y="2227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r="3" b="-17"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" name="Freeform 5"/>
          <p:cNvSpPr/>
          <p:nvPr/>
        </p:nvSpPr>
        <p:spPr>
          <a:xfrm>
            <a:off x="768353" y="707393"/>
            <a:ext cx="3003147" cy="5654964"/>
          </a:xfrm>
          <a:custGeom>
            <a:avLst/>
            <a:gdLst/>
            <a:ahLst/>
            <a:cxnLst/>
            <a:rect l="l" t="t" r="r" b="b"/>
            <a:pathLst>
              <a:path w="2882903" h="5447281">
                <a:moveTo>
                  <a:pt x="0" y="0"/>
                </a:moveTo>
                <a:lnTo>
                  <a:pt x="2882903" y="0"/>
                </a:lnTo>
                <a:lnTo>
                  <a:pt x="2882903" y="5447281"/>
                </a:lnTo>
                <a:lnTo>
                  <a:pt x="0" y="5447281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Freeform 6"/>
          <p:cNvSpPr/>
          <p:nvPr/>
        </p:nvSpPr>
        <p:spPr>
          <a:xfrm>
            <a:off x="410823" y="502606"/>
            <a:ext cx="11781177" cy="28575"/>
          </a:xfrm>
          <a:custGeom>
            <a:avLst/>
            <a:gdLst/>
            <a:ahLst/>
            <a:cxnLst/>
            <a:rect l="l" t="t" r="r" b="b"/>
            <a:pathLst>
              <a:path w="11781177" h="28575">
                <a:moveTo>
                  <a:pt x="0" y="0"/>
                </a:moveTo>
                <a:lnTo>
                  <a:pt x="11781177" y="0"/>
                </a:lnTo>
                <a:lnTo>
                  <a:pt x="11781177" y="28575"/>
                </a:lnTo>
                <a:lnTo>
                  <a:pt x="0" y="2857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Freeform 7"/>
          <p:cNvSpPr/>
          <p:nvPr/>
        </p:nvSpPr>
        <p:spPr>
          <a:xfrm>
            <a:off x="4165492" y="709060"/>
            <a:ext cx="7113232" cy="5443947"/>
          </a:xfrm>
          <a:custGeom>
            <a:avLst/>
            <a:gdLst/>
            <a:ahLst/>
            <a:cxnLst/>
            <a:rect l="l" t="t" r="r" b="b"/>
            <a:pathLst>
              <a:path w="7113232" h="5443947">
                <a:moveTo>
                  <a:pt x="0" y="0"/>
                </a:moveTo>
                <a:lnTo>
                  <a:pt x="7113232" y="0"/>
                </a:lnTo>
                <a:lnTo>
                  <a:pt x="7113232" y="5443947"/>
                </a:lnTo>
                <a:lnTo>
                  <a:pt x="0" y="544394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9062971" y="4207135"/>
            <a:ext cx="569433" cy="3139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+31%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1140440" y="6362357"/>
            <a:ext cx="124682" cy="3139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0" u="none" strike="noStrike" kern="1200" cap="none" spc="0" normalizeH="0" baseline="0" noProof="0">
                <a:ln>
                  <a:noFill/>
                </a:ln>
                <a:solidFill>
                  <a:srgbClr val="00AEE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9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077418" y="5760187"/>
            <a:ext cx="791460" cy="2930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2025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39394" y="1841974"/>
            <a:ext cx="768600" cy="401388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07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Year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 2016 2017 2018 2019 2020 2021 2022 2023 2024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242202" y="824990"/>
            <a:ext cx="2001329" cy="12067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Estimated Multifamily Insurance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per Unit ($)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927347" y="2593172"/>
            <a:ext cx="655463" cy="3531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307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4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4.0% 3.8% 5.6% 5.3% 8.3% 13.8% 12.2% 11.4% 4.9%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2006222" y="2220126"/>
            <a:ext cx="463325" cy="11464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ts val="307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$500 520 540 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2126618" y="3390301"/>
            <a:ext cx="359178" cy="15364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ts val="307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570 600 650 740 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3137228" y="1603975"/>
            <a:ext cx="661256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YoY 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3024570" y="1841974"/>
            <a:ext cx="827372" cy="26558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Growth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5048842" y="2068744"/>
            <a:ext cx="467855" cy="18430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ts val="370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210 190 170 150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4893564" y="3958247"/>
            <a:ext cx="524256" cy="136326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ts val="369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130 110 90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0018138" y="3308766"/>
            <a:ext cx="1234468" cy="88536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956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Insurance index</a:t>
            </a:r>
          </a:p>
          <a:p>
            <a:pPr marL="0" marR="0" lvl="0" indent="0" algn="l" defTabSz="914400" rtl="0" eaLnBrk="1" fontAlgn="auto" latinLnBrk="0" hangingPunct="1">
              <a:lnSpc>
                <a:spcPts val="1956"/>
              </a:lnSpc>
              <a:spcBef>
                <a:spcPts val="999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CPI-U index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0018138" y="4527461"/>
            <a:ext cx="965330" cy="25814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234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596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3% line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5417820" y="5275164"/>
            <a:ext cx="4175179" cy="4556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96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4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"/>
                <a:ea typeface="Calibri (MS)"/>
                <a:cs typeface="Calibri (MS)"/>
                <a:sym typeface="Calibri (MS)"/>
              </a:rPr>
              <a:t>2016 2017 2018 2019 2020 2021 2022 2023 2024 2025</a:t>
            </a:r>
          </a:p>
          <a:p>
            <a:pPr marL="0" marR="0" lvl="0" indent="0" algn="ctr" defTabSz="914400" rtl="0" eaLnBrk="1" fontAlgn="auto" latinLnBrk="0" hangingPunct="1">
              <a:lnSpc>
                <a:spcPts val="1397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998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Year</a:t>
            </a:r>
          </a:p>
        </p:txBody>
      </p:sp>
      <p:sp>
        <p:nvSpPr>
          <p:cNvPr id="24" name="TextBox 24"/>
          <p:cNvSpPr txBox="1"/>
          <p:nvPr/>
        </p:nvSpPr>
        <p:spPr>
          <a:xfrm rot="-5400000">
            <a:off x="3846605" y="3360733"/>
            <a:ext cx="1843077" cy="1985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167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Index (2016 = 100)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5180333" y="824989"/>
            <a:ext cx="5257276" cy="4362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5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Ohio Multifamily Insurance vs CPI-U and 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5775499" y="1259132"/>
            <a:ext cx="5010398" cy="3970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35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3% underwriting, Indexed to 2016</a:t>
            </a:r>
          </a:p>
        </p:txBody>
      </p:sp>
      <p:sp>
        <p:nvSpPr>
          <p:cNvPr id="27" name="TextBox 27"/>
          <p:cNvSpPr txBox="1"/>
          <p:nvPr/>
        </p:nvSpPr>
        <p:spPr>
          <a:xfrm>
            <a:off x="9075420" y="2364905"/>
            <a:ext cx="569176" cy="31360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+94%</a:t>
            </a:r>
          </a:p>
        </p:txBody>
      </p:sp>
      <p:sp>
        <p:nvSpPr>
          <p:cNvPr id="28" name="TextBox 14">
            <a:extLst>
              <a:ext uri="{FF2B5EF4-FFF2-40B4-BE49-F238E27FC236}">
                <a16:creationId xmlns:a16="http://schemas.microsoft.com/office/drawing/2014/main" id="{CAC0AC86-34E5-BD09-ECEF-8AF7B6F3300E}"/>
              </a:ext>
            </a:extLst>
          </p:cNvPr>
          <p:cNvSpPr txBox="1"/>
          <p:nvPr/>
        </p:nvSpPr>
        <p:spPr>
          <a:xfrm>
            <a:off x="2022471" y="4951763"/>
            <a:ext cx="463325" cy="11399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ts val="307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830</a:t>
            </a:r>
          </a:p>
          <a:p>
            <a:pPr marL="0" marR="0" lvl="0" indent="0" algn="r" defTabSz="914400" rtl="0" eaLnBrk="1" fontAlgn="auto" latinLnBrk="0" hangingPunct="1">
              <a:lnSpc>
                <a:spcPts val="307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925</a:t>
            </a:r>
          </a:p>
          <a:p>
            <a:pPr marL="0" marR="0" lvl="0" indent="0" algn="r" defTabSz="914400" rtl="0" eaLnBrk="1" fontAlgn="auto" latinLnBrk="0" hangingPunct="1">
              <a:lnSpc>
                <a:spcPts val="307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970</a:t>
            </a:r>
          </a:p>
        </p:txBody>
      </p:sp>
    </p:spTree>
    <p:extLst>
      <p:ext uri="{BB962C8B-B14F-4D97-AF65-F5344CB8AC3E}">
        <p14:creationId xmlns:p14="http://schemas.microsoft.com/office/powerpoint/2010/main" val="35936809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428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617076" y="6458102"/>
            <a:ext cx="3366392" cy="191767"/>
          </a:xfrm>
          <a:custGeom>
            <a:avLst/>
            <a:gdLst/>
            <a:ahLst/>
            <a:cxnLst/>
            <a:rect l="l" t="t" r="r" b="b"/>
            <a:pathLst>
              <a:path w="3366392" h="191767">
                <a:moveTo>
                  <a:pt x="0" y="0"/>
                </a:moveTo>
                <a:lnTo>
                  <a:pt x="3366392" y="0"/>
                </a:lnTo>
                <a:lnTo>
                  <a:pt x="3366392" y="191767"/>
                </a:lnTo>
                <a:lnTo>
                  <a:pt x="0" y="19176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426720" y="6451540"/>
            <a:ext cx="854840" cy="167097"/>
            <a:chOff x="0" y="0"/>
            <a:chExt cx="1139787" cy="222796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139825" cy="222758"/>
            </a:xfrm>
            <a:custGeom>
              <a:avLst/>
              <a:gdLst/>
              <a:ahLst/>
              <a:cxnLst/>
              <a:rect l="l" t="t" r="r" b="b"/>
              <a:pathLst>
                <a:path w="1139825" h="222758">
                  <a:moveTo>
                    <a:pt x="0" y="0"/>
                  </a:moveTo>
                  <a:lnTo>
                    <a:pt x="1139825" y="0"/>
                  </a:lnTo>
                  <a:lnTo>
                    <a:pt x="1139825" y="222758"/>
                  </a:lnTo>
                  <a:lnTo>
                    <a:pt x="0" y="2227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r="3" b="-17"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" name="Freeform 5"/>
          <p:cNvSpPr/>
          <p:nvPr/>
        </p:nvSpPr>
        <p:spPr>
          <a:xfrm>
            <a:off x="410823" y="502606"/>
            <a:ext cx="11781177" cy="28575"/>
          </a:xfrm>
          <a:custGeom>
            <a:avLst/>
            <a:gdLst/>
            <a:ahLst/>
            <a:cxnLst/>
            <a:rect l="l" t="t" r="r" b="b"/>
            <a:pathLst>
              <a:path w="11781177" h="28575">
                <a:moveTo>
                  <a:pt x="0" y="0"/>
                </a:moveTo>
                <a:lnTo>
                  <a:pt x="11781177" y="0"/>
                </a:lnTo>
                <a:lnTo>
                  <a:pt x="11781177" y="28575"/>
                </a:lnTo>
                <a:lnTo>
                  <a:pt x="0" y="2857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11018520" y="6362357"/>
            <a:ext cx="249041" cy="3139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252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2" b="0" i="0" u="none" strike="noStrike" kern="1200" cap="none" spc="0" normalizeH="0" baseline="0" noProof="0">
                <a:ln>
                  <a:noFill/>
                </a:ln>
                <a:solidFill>
                  <a:srgbClr val="00AEE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10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502310" y="680780"/>
            <a:ext cx="10222001" cy="147213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5759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The Long-Term Value Proposition for Sustainability: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02310" y="2240413"/>
            <a:ext cx="136122" cy="11661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ts val="420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2" b="0" i="0" u="none" strike="noStrike" kern="1200" cap="none" spc="240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•</a:t>
            </a:r>
          </a:p>
          <a:p>
            <a:pPr marL="0" marR="0" lvl="0" indent="0" algn="just" defTabSz="914400" rtl="0" eaLnBrk="1" fontAlgn="auto" latinLnBrk="0" hangingPunct="1">
              <a:lnSpc>
                <a:spcPts val="4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•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665847" y="2262245"/>
            <a:ext cx="78953" cy="5166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20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2" b="0" i="0" u="none" strike="noStrike" kern="1200" cap="none" spc="2401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 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502310" y="5075558"/>
            <a:ext cx="136122" cy="5258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20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2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•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59510" y="2262245"/>
            <a:ext cx="6211614" cy="5166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20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2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Operating Expenses are rising, fast.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195730" y="2902858"/>
            <a:ext cx="78886" cy="5163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 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334158" y="3360058"/>
            <a:ext cx="78886" cy="5163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 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959510" y="3816982"/>
            <a:ext cx="3816191" cy="5166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20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2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increases and spikes.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1339367" y="4457595"/>
            <a:ext cx="78886" cy="5163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 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959510" y="5097389"/>
            <a:ext cx="7693828" cy="5166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20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2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To manage insurance, build more resiliency.</a:t>
            </a:r>
          </a:p>
        </p:txBody>
      </p:sp>
      <p:sp>
        <p:nvSpPr>
          <p:cNvPr id="17" name="TextBox 17"/>
          <p:cNvSpPr txBox="1"/>
          <p:nvPr/>
        </p:nvSpPr>
        <p:spPr>
          <a:xfrm>
            <a:off x="502310" y="4435764"/>
            <a:ext cx="136017" cy="52551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ts val="4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•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959510" y="2902858"/>
            <a:ext cx="10028187" cy="5163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A sustainable long-term business model will require that 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959510" y="3360058"/>
            <a:ext cx="9179309" cy="5163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housing minimize its exposure to operating expense 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959510" y="4457595"/>
            <a:ext cx="10051266" cy="51632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42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ptos"/>
                <a:ea typeface="Aptos"/>
                <a:cs typeface="Aptos"/>
                <a:sym typeface="Aptos"/>
              </a:rPr>
              <a:t>To manage utilities, build greater energy/water efficiency.</a:t>
            </a:r>
          </a:p>
        </p:txBody>
      </p:sp>
    </p:spTree>
    <p:extLst>
      <p:ext uri="{BB962C8B-B14F-4D97-AF65-F5344CB8AC3E}">
        <p14:creationId xmlns:p14="http://schemas.microsoft.com/office/powerpoint/2010/main" val="2965840624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479</Words>
  <Application>Microsoft Office PowerPoint</Application>
  <PresentationFormat>Widescreen</PresentationFormat>
  <Paragraphs>178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Aptos</vt:lpstr>
      <vt:lpstr>Arial</vt:lpstr>
      <vt:lpstr>Calibri</vt:lpstr>
      <vt:lpstr>Calibri (MS)</vt:lpstr>
      <vt:lpstr>Calibri (MS) Bold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Gleason</dc:creator>
  <cp:lastModifiedBy>Ryan Gleason</cp:lastModifiedBy>
  <cp:revision>1</cp:revision>
  <dcterms:created xsi:type="dcterms:W3CDTF">2026-09-24T13:41:03Z</dcterms:created>
  <dcterms:modified xsi:type="dcterms:W3CDTF">2026-09-24T13:41:38Z</dcterms:modified>
</cp:coreProperties>
</file>