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0" r:id="rId5"/>
    <p:sldId id="5361" r:id="rId6"/>
    <p:sldId id="5363" r:id="rId7"/>
    <p:sldId id="5366" r:id="rId8"/>
    <p:sldId id="5364" r:id="rId9"/>
    <p:sldId id="5369" r:id="rId10"/>
    <p:sldId id="5370" r:id="rId11"/>
    <p:sldId id="53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B7041-083C-4DEE-ABBB-FF131F55A84A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31F686-4008-44A5-B911-D2920B9EA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592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06E0B-9FC0-0E2C-BC22-472BF6DD1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D519FD-AD73-0889-01B2-3DA6AD3DAA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C0FF1A-3750-92A7-83E5-633BDDFDCE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C6EB49-34A1-6324-6C47-0B80EA4222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31F686-4008-44A5-B911-D2920B9EAF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976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DFEBF-0848-9726-6872-23CD4149E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4127E2-82EA-C444-D9CE-2A4636394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CB5420-900F-B5D0-1FCD-7CDD1AD0A8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035A7-210D-A988-EE17-CAC0FB2025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31F686-4008-44A5-B911-D2920B9EAF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17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8917-6451-B236-049E-5FE5AD874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3E096E-63B7-BCAD-A087-168468028C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393C22-F69B-DE32-5FB8-A764B5DE9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208D8-A000-CC41-A84D-00BC3DA9D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44D3F-534D-28C9-59DC-D9D49D299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84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7CC05-F2B2-2986-5EC5-AFA5C6F64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597E2-0B2A-F786-C465-F6C91727E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84A53-ED9C-6F3D-9838-022D95232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5FCD6-EFBF-AADD-6BB4-AC056F94D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6D73D-7D0E-A205-C30C-4FA8FA37A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09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65B4-8B4B-E89B-1EDB-F47854FD2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B21BD-4F63-266A-9F9B-223594663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E582F9-7DA4-FDDE-98FC-C33D59B07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314E6-08ED-7F77-95BF-86ED0D395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B8BFC-42DD-B3EB-6B57-ABD3BEB94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85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8B1E8-6127-6F25-F7D4-B76BD6F51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4C8C7A-5F52-6760-78D6-D24C165251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E9CA28-450B-E9B9-C168-BC29E12B8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8CFB9C-760F-98D2-3D4B-4D148C4E1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A767DD-A0FF-EB76-6B6F-98DEB4699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82438-4528-4C39-D91F-AF789D4E2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528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01F82-376E-3965-699C-2B987A5FC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B23A47-BB60-21E4-2149-6DE4BF5EC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85191C-FE40-9B18-3062-CAEA88844F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2D251D-1A27-0EC0-0562-11AE5CE53D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DE6B91-47C0-FCE1-BFAB-C0CC85983F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F8D0B5-F7FF-089D-023F-F2F0A7137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460EC2-4684-2E7F-1D89-AC765E172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807E1-95B2-ACC5-EE4D-2136AACAB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640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D535A-C716-8A79-F389-6500CBA01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D13700-0DC2-DFA9-C8A6-BC898DCEC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45381C-8242-709E-FF4C-3114514E3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FF093F-181E-0F25-7236-3203F196C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541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1E5284-8451-9DDB-06A1-E1E9D0A01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76D72A-17C9-80DE-6983-44305230B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ACDA1-1F51-7767-025F-62206F908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325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7E149-EF68-62C6-9C6A-5E0155F22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A8885-FB8E-0D89-07FC-5D54660D9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E9B960-5BCF-874E-1A9E-FB32827DEF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9AAAF-85AE-E810-C25C-C810F05FA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93EE72-580F-980C-507E-B83539B5B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34784-AA20-E058-1F15-556F7167A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559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DBF60-4C17-6D0E-775B-5F693D322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1B0BC-7FA9-29C7-C013-0821D4921C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523233-D353-66C9-A0B6-EFAADB67EF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AF746D-2A96-FE67-665B-BFDB47B2F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A5A1C5-25D8-C935-40DB-9CA889BDC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B5C2A-AC54-A964-4E3F-E6E5C6D29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81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843CD-D2FD-A8CE-4131-BA000D9A7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99E98C-45BB-4A0A-6993-7F33865AE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7D6A2-2466-18F1-8623-A1DE5331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643EB-8753-DC7E-A481-765CDAEE1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1B997-A95C-6215-31D1-7134B5AC3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362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8106C7-5DB7-C2EF-21CB-AC0C80AA7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3E05E9-9ECA-ACE3-EBE2-CA688511A5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C394D-C28D-2A3F-09BF-11F6FEE3F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E68B1-AFE3-2FC2-2B42-AF7A1A457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D76E2-FAB9-3BDA-005C-E7266FD7C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089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er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4C5D952-7020-4B33-84F7-CBC1B869BB0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6810" y="1114428"/>
            <a:ext cx="5219169" cy="8302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subtitle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3068A40-1D69-47F3-AA7E-9CA2BC3F38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4511176"/>
            <a:ext cx="5235550" cy="13364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add additional info</a:t>
            </a:r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842910E7-43EF-44FD-A4C0-9AECABD8CC5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1001" y="3507165"/>
            <a:ext cx="5240310" cy="6248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  <a:ea typeface="Source Serif Pro" panose="02040603050405020204" pitchFamily="18" charset="0"/>
              </a:defRPr>
            </a:lvl1pPr>
          </a:lstStyle>
          <a:p>
            <a:pPr lvl="0"/>
            <a:r>
              <a:rPr lang="en-US"/>
              <a:t>Title of presenter</a:t>
            </a:r>
          </a:p>
        </p:txBody>
      </p:sp>
      <p:sp>
        <p:nvSpPr>
          <p:cNvPr id="19" name="Text Placeholder 19">
            <a:extLst>
              <a:ext uri="{FF2B5EF4-FFF2-40B4-BE49-F238E27FC236}">
                <a16:creationId xmlns:a16="http://schemas.microsoft.com/office/drawing/2014/main" id="{E1D283C1-F316-43F0-BDE2-800E11D4BF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240" y="2556086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8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First Name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C1223FDD-7488-4253-8BC8-8FEC76158AD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6240" y="3027689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8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Last Name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A81CFAB-6E89-DB44-BE09-32E905D91A5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825484" y="1114428"/>
            <a:ext cx="5985516" cy="47017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D518BF1B-32A6-9D47-93A2-A5E48DB86C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6810" y="503033"/>
            <a:ext cx="10515600" cy="569913"/>
          </a:xfrm>
        </p:spPr>
        <p:txBody>
          <a:bodyPr/>
          <a:lstStyle>
            <a:lvl1pPr>
              <a:defRPr>
                <a:latin typeface="Source Sans Pro SemiBold" panose="020B0603030403020204" pitchFamily="34" charset="0"/>
              </a:defRPr>
            </a:lvl1pPr>
          </a:lstStyle>
          <a:p>
            <a:r>
              <a:rPr lang="en-US"/>
              <a:t>Click to edit presentation title</a:t>
            </a:r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0EBDA6E4-77F4-A64D-89B8-E757AE4EAEAD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>
          <a:xfrm>
            <a:off x="205902" y="6356350"/>
            <a:ext cx="7935098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     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0D96C5DD-3C5E-0B4F-829A-6F347372DF45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333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7A6086-EB0E-AAE0-C2F6-7DC8D48F1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C62E48-21E6-6215-6027-B02D99B83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E581B-1541-BBEC-B198-0A5F607731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6F6D80-F8EB-41C1-A66D-502DFBB3E6B9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E1F4FA-AE6D-58C5-938D-D7A2DFD0CB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4A3AC-4DFA-0657-7753-BCB504B8B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A92AD3-0546-4396-B705-55539ABC9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696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hioairquality.org/" TargetMode="External"/><Relationship Id="rId2" Type="http://schemas.openxmlformats.org/officeDocument/2006/relationships/hyperlink" Target="mailto:info@aqda.state.oh.us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hioairquality.org/" TargetMode="External"/><Relationship Id="rId2" Type="http://schemas.openxmlformats.org/officeDocument/2006/relationships/hyperlink" Target="mailto:info@aqda.state.oh.us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aqda.state.oh.u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hyperlink" Target="mailto:gabe.Lorenz@aqda.ohio.gov" TargetMode="External"/><Relationship Id="rId4" Type="http://schemas.openxmlformats.org/officeDocument/2006/relationships/hyperlink" Target="http://www.ohioairquality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AC6EB7A-6338-7290-459A-5EB257B7CE89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7463AFC-F395-854C-3F66-D45F892C6AD0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64C967-A84A-9800-ED2D-834309899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197" y="3959337"/>
            <a:ext cx="4007795" cy="11710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00D6CC4-83B6-CCC9-47DD-2E5CA63BE954}"/>
              </a:ext>
            </a:extLst>
          </p:cNvPr>
          <p:cNvSpPr txBox="1">
            <a:spLocks/>
          </p:cNvSpPr>
          <p:nvPr/>
        </p:nvSpPr>
        <p:spPr>
          <a:xfrm>
            <a:off x="858940" y="1009649"/>
            <a:ext cx="9153739" cy="17975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Presenting the Clean Air Improvement Program: </a:t>
            </a:r>
          </a:p>
          <a:p>
            <a:r>
              <a:rPr lang="en-US" sz="4000" dirty="0">
                <a:solidFill>
                  <a:schemeClr val="tx2"/>
                </a:solidFill>
                <a:latin typeface="Segoe UI"/>
                <a:cs typeface="Segoe UI"/>
              </a:rPr>
              <a:t>Financial Tools for Project Development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EC3B645-C393-4D37-ED36-815E631347A4}"/>
              </a:ext>
            </a:extLst>
          </p:cNvPr>
          <p:cNvCxnSpPr/>
          <p:nvPr/>
        </p:nvCxnSpPr>
        <p:spPr>
          <a:xfrm flipV="1">
            <a:off x="941294" y="3312458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983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5C22C9-87C4-9310-40D2-8E5A2686D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6BD2770-0676-FF49-406B-7D9C5BA176A6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dirty="0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BAC3334-765F-2369-C231-DE04393C0630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35383D5-3853-3979-D8FF-FF55BD9F004D}"/>
              </a:ext>
            </a:extLst>
          </p:cNvPr>
          <p:cNvSpPr txBox="1">
            <a:spLocks/>
          </p:cNvSpPr>
          <p:nvPr/>
        </p:nvSpPr>
        <p:spPr>
          <a:xfrm>
            <a:off x="768410" y="529230"/>
            <a:ext cx="7987866" cy="5330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WHO WE ARE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93497D1-858B-FDCA-7397-5B7623AD6789}"/>
              </a:ext>
            </a:extLst>
          </p:cNvPr>
          <p:cNvCxnSpPr/>
          <p:nvPr/>
        </p:nvCxnSpPr>
        <p:spPr>
          <a:xfrm flipV="1">
            <a:off x="857450" y="1062243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3845BDD-48CF-C2D8-EBE0-5CF2592B6435}"/>
              </a:ext>
            </a:extLst>
          </p:cNvPr>
          <p:cNvSpPr txBox="1"/>
          <p:nvPr/>
        </p:nvSpPr>
        <p:spPr>
          <a:xfrm>
            <a:off x="3137647" y="6857998"/>
            <a:ext cx="2958353" cy="343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Christina O’Keeffe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Ohio Air Quality Development Authority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E-mail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2"/>
              </a:rPr>
              <a:t>info@aqda.state.oh.us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Web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www.ohioairquality.org</a:t>
            </a:r>
            <a:r>
              <a:rPr lang="en-US" sz="21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FD2473-AF2C-605B-D4EA-ED57B6D51F11}"/>
              </a:ext>
            </a:extLst>
          </p:cNvPr>
          <p:cNvSpPr txBox="1"/>
          <p:nvPr/>
        </p:nvSpPr>
        <p:spPr>
          <a:xfrm>
            <a:off x="485775" y="1198766"/>
            <a:ext cx="702776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/>
              <a:t>Our mission is to improve air quality by supporting businesses, creating jobs, and improving communities while enhancing the health and safety of all Ohioans.</a:t>
            </a:r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 resource for businesses of any size working to comply with environmental regulations or meet corporate sustainability goals</a:t>
            </a:r>
          </a:p>
          <a:p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 non-regulatory, independent state agency, governed by a seven-member Board: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Five members appointed by the Ohio Governor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Two ex-officio members (Directors, EPA &amp; Health)</a:t>
            </a:r>
          </a:p>
          <a:p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For 50 years, OAQDA has been committed to serving the economic and environmental needs of Ohio businesses and communities.</a:t>
            </a:r>
          </a:p>
          <a:p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Authorized by Chapter 3706 of the Ohio Revised Code.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7" name="Picture 6" descr="A picture containing text&#10;&#10;AI-generated content may be incorrect.">
            <a:extLst>
              <a:ext uri="{FF2B5EF4-FFF2-40B4-BE49-F238E27FC236}">
                <a16:creationId xmlns:a16="http://schemas.microsoft.com/office/drawing/2014/main" id="{B852A156-80EC-DEC0-E93F-4B4AB80B9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925" y="4138010"/>
            <a:ext cx="1610173" cy="21413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798D5B-4696-D12E-8F48-218F517AE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314" y="5112475"/>
            <a:ext cx="7539686" cy="152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139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B3F690-5A02-0100-AE93-B024EF5FC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C19022E-4853-832B-CDC2-AFF451486652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dirty="0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FF0C65A-91EF-13A2-DADD-E7C8EF4C0BD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92388A3-DF1A-9D46-AA72-AC9C507E3B1C}"/>
              </a:ext>
            </a:extLst>
          </p:cNvPr>
          <p:cNvSpPr txBox="1">
            <a:spLocks/>
          </p:cNvSpPr>
          <p:nvPr/>
        </p:nvSpPr>
        <p:spPr>
          <a:xfrm>
            <a:off x="768410" y="529230"/>
            <a:ext cx="7987866" cy="5330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CLEAN AIR IMPROVEMENT PROGRAM (CAIP)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AD28D9A-95CC-895F-1028-9537BA99105B}"/>
              </a:ext>
            </a:extLst>
          </p:cNvPr>
          <p:cNvCxnSpPr/>
          <p:nvPr/>
        </p:nvCxnSpPr>
        <p:spPr>
          <a:xfrm flipV="1">
            <a:off x="857450" y="1062243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FBB67DD-3631-C3BF-4A16-0632C8AA3CCE}"/>
              </a:ext>
            </a:extLst>
          </p:cNvPr>
          <p:cNvSpPr txBox="1"/>
          <p:nvPr/>
        </p:nvSpPr>
        <p:spPr>
          <a:xfrm>
            <a:off x="3137647" y="6857998"/>
            <a:ext cx="2958353" cy="343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Christina O’Keeffe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Ohio Air Quality Development Authority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E-mail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2"/>
              </a:rPr>
              <a:t>info@aqda.state.oh.us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Web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www.ohioairquality.org</a:t>
            </a:r>
            <a:r>
              <a:rPr lang="en-US" sz="21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93A18C8-398C-8AFB-7883-B124CF5193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284" y="1287857"/>
            <a:ext cx="5521166" cy="2462213"/>
          </a:xfrm>
          <a:prstGeom prst="rect">
            <a:avLst/>
          </a:prstGeom>
        </p:spPr>
        <p:txBody>
          <a:bodyPr wrap="square" lIns="182880">
            <a:spAutoFit/>
          </a:bodyPr>
          <a:lstStyle>
            <a:lvl1pPr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28700" indent="-3429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Eligible uses and project type includes: </a:t>
            </a:r>
          </a:p>
          <a:p>
            <a:pPr marL="1085842" lvl="1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Energy conservation measures (ECMs)</a:t>
            </a:r>
          </a:p>
          <a:p>
            <a:pPr marL="1085842" lvl="1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Efficiently designed whole building (new or retrofit)</a:t>
            </a:r>
          </a:p>
          <a:p>
            <a:pPr marL="1085842" lvl="1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Renewable energy (utility-scale or customer-sited)</a:t>
            </a:r>
          </a:p>
          <a:p>
            <a:pPr marL="1085842" lvl="1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Clean transportation (electric, hydrogen, natural gas)</a:t>
            </a:r>
          </a:p>
          <a:p>
            <a:pPr marL="1085842" lvl="1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Pollution control or recycling 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All project requests are reviewed by OAQDA during a due diligence process to verify expected performance and then presented to the Board for approval. Strong focus on accountability and transparency. </a:t>
            </a:r>
          </a:p>
        </p:txBody>
      </p:sp>
      <p:pic>
        <p:nvPicPr>
          <p:cNvPr id="7" name="Picture 6" descr="A picture containing text&#10;&#10;AI-generated content may be incorrect.">
            <a:extLst>
              <a:ext uri="{FF2B5EF4-FFF2-40B4-BE49-F238E27FC236}">
                <a16:creationId xmlns:a16="http://schemas.microsoft.com/office/drawing/2014/main" id="{4668340D-8674-2A88-3D27-5B176B7572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202750"/>
            <a:ext cx="841848" cy="111957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324DD7-4FDE-27E2-518D-C1181A66F4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358542"/>
            <a:ext cx="5851843" cy="368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29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23045-84D1-C90E-0189-F1ECEBFD5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1C86853-83C3-B175-0AF8-C49E7DE4CB3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dirty="0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2D40944-EB53-5C98-A31A-6CA7E59350A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558124E-0CEE-53DD-24B6-A42245E4FF43}"/>
              </a:ext>
            </a:extLst>
          </p:cNvPr>
          <p:cNvSpPr txBox="1">
            <a:spLocks/>
          </p:cNvSpPr>
          <p:nvPr/>
        </p:nvSpPr>
        <p:spPr>
          <a:xfrm>
            <a:off x="768410" y="529230"/>
            <a:ext cx="7987866" cy="5330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CAIP FINANCIAL TOOLS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9CE8A27-8E09-B4E7-09D6-6AA47CF1C632}"/>
              </a:ext>
            </a:extLst>
          </p:cNvPr>
          <p:cNvCxnSpPr/>
          <p:nvPr/>
        </p:nvCxnSpPr>
        <p:spPr>
          <a:xfrm flipV="1">
            <a:off x="857450" y="1062243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C0AD6018-6E3A-FC0A-B1EE-7BA6EBB4C7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284" y="1287857"/>
            <a:ext cx="6955920" cy="2031325"/>
          </a:xfrm>
          <a:prstGeom prst="rect">
            <a:avLst/>
          </a:prstGeom>
        </p:spPr>
        <p:txBody>
          <a:bodyPr wrap="square" lIns="182880">
            <a:spAutoFit/>
          </a:bodyPr>
          <a:lstStyle>
            <a:lvl1pPr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28700" indent="-3429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Ability to issue taxable or federally tax-exempt revenue bonds as a project financing tool for businesses of all sizes.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Credit enhancement: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1085842" lvl="1" indent="-342892"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Loan Loss Reserve (LLR)</a:t>
            </a:r>
          </a:p>
          <a:p>
            <a:pPr marL="1085842" lvl="1" indent="-342892"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1085842" lvl="1" indent="-342892"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Commercial Property Assessed Clean Energy (C-PACE) 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</p:txBody>
      </p:sp>
      <p:pic>
        <p:nvPicPr>
          <p:cNvPr id="7" name="Picture 6" descr="A picture containing text&#10;&#10;AI-generated content may be incorrect.">
            <a:extLst>
              <a:ext uri="{FF2B5EF4-FFF2-40B4-BE49-F238E27FC236}">
                <a16:creationId xmlns:a16="http://schemas.microsoft.com/office/drawing/2014/main" id="{4D00AC3B-4D33-20CE-3622-5A7709078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6875" y="4180957"/>
            <a:ext cx="1610173" cy="21413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64218D-A042-6B48-E713-059B5CCDD2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78" t="36820" r="6378" b="34399"/>
          <a:stretch/>
        </p:blipFill>
        <p:spPr>
          <a:xfrm>
            <a:off x="446168" y="3779863"/>
            <a:ext cx="9451900" cy="161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07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D9400-1611-CB8B-C738-8E6528D60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4E30CCC-81B2-F7E8-56EE-99B6D8AF4C1E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dirty="0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DBAAB90-8AAC-0CCA-A0C5-1731D02A3587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3F7D48A-1ACA-1AE8-43FB-1F6BBE51971F}"/>
              </a:ext>
            </a:extLst>
          </p:cNvPr>
          <p:cNvSpPr txBox="1">
            <a:spLocks/>
          </p:cNvSpPr>
          <p:nvPr/>
        </p:nvSpPr>
        <p:spPr>
          <a:xfrm>
            <a:off x="768410" y="529230"/>
            <a:ext cx="7987866" cy="5330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CLEAN AIR IMPROVEMENT PROGRAM (CAIP)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B8B2C8B-F3B5-23E5-8D7B-8E6C743BA949}"/>
              </a:ext>
            </a:extLst>
          </p:cNvPr>
          <p:cNvCxnSpPr/>
          <p:nvPr/>
        </p:nvCxnSpPr>
        <p:spPr>
          <a:xfrm flipV="1">
            <a:off x="857450" y="1062243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F6F8F24F-F7BB-062E-52FC-FCDA5232D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311" y="1198766"/>
            <a:ext cx="4800439" cy="2677656"/>
          </a:xfrm>
          <a:prstGeom prst="rect">
            <a:avLst/>
          </a:prstGeom>
          <a:noFill/>
          <a:ln>
            <a:noFill/>
          </a:ln>
        </p:spPr>
        <p:txBody>
          <a:bodyPr wrap="square" lIns="182880">
            <a:spAutoFit/>
          </a:bodyPr>
          <a:lstStyle>
            <a:lvl1pPr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28700" indent="-3429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b="1" dirty="0">
                <a:solidFill>
                  <a:prstClr val="black"/>
                </a:solidFill>
              </a:rPr>
              <a:t>AIR QUALITY CERTIFICATE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Issued by OAQDA after closing 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Exempts the approved air quality facility from applicable taxes (sales &amp; use, real property)</a:t>
            </a: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Sent to project owner (borrower), local county auditor, and Ohio Tax Commissioner</a:t>
            </a:r>
            <a:br>
              <a:rPr lang="en-US" altLang="en-US" sz="1400" dirty="0">
                <a:solidFill>
                  <a:prstClr val="black"/>
                </a:solidFill>
              </a:rPr>
            </a:br>
            <a:endParaRPr lang="en-US" altLang="en-US" sz="1400" dirty="0">
              <a:solidFill>
                <a:prstClr val="black"/>
              </a:solidFill>
            </a:endParaRPr>
          </a:p>
          <a:p>
            <a:pPr marL="342892" indent="-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prstClr val="black"/>
                </a:solidFill>
              </a:rPr>
              <a:t>Effective until bond maturity (which is aligned with asset’s useful life)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E0D85-317E-62D0-F34C-688145E40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26169">
            <a:off x="5863234" y="1325556"/>
            <a:ext cx="5000003" cy="4702800"/>
          </a:xfrm>
          <a:prstGeom prst="rect">
            <a:avLst/>
          </a:prstGeom>
          <a:ln w="25400" cmpd="dbl">
            <a:solidFill>
              <a:schemeClr val="tx1"/>
            </a:solidFill>
          </a:ln>
          <a:effectLst/>
        </p:spPr>
      </p:pic>
      <p:pic>
        <p:nvPicPr>
          <p:cNvPr id="7" name="Picture 6" descr="A picture containing text&#10;&#10;AI-generated content may be incorrect.">
            <a:extLst>
              <a:ext uri="{FF2B5EF4-FFF2-40B4-BE49-F238E27FC236}">
                <a16:creationId xmlns:a16="http://schemas.microsoft.com/office/drawing/2014/main" id="{52FFF60F-4F1A-DB1F-DDE0-933CCEA9C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2" y="4397549"/>
            <a:ext cx="1610173" cy="214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06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A5A5F-9BAE-F474-AAF7-758FF4D34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1835EAC6-80B3-BC9F-23A6-2713ECB84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Case Study: 47 WHT, LLC (Cincinnati) </a:t>
            </a:r>
          </a:p>
        </p:txBody>
      </p:sp>
      <p:pic>
        <p:nvPicPr>
          <p:cNvPr id="3" name="Picture 2" descr="A large white building with a parking lot in front of it&#10;&#10;AI-generated content may be incorrect.">
            <a:extLst>
              <a:ext uri="{FF2B5EF4-FFF2-40B4-BE49-F238E27FC236}">
                <a16:creationId xmlns:a16="http://schemas.microsoft.com/office/drawing/2014/main" id="{275E937D-8D58-6277-509B-DE34C151E2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10" y="1072946"/>
            <a:ext cx="5051123" cy="37823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34B2B9-5D4F-78D5-5CFE-1ACD68B9118E}"/>
              </a:ext>
            </a:extLst>
          </p:cNvPr>
          <p:cNvSpPr txBox="1"/>
          <p:nvPr/>
        </p:nvSpPr>
        <p:spPr>
          <a:xfrm>
            <a:off x="5978769" y="1213338"/>
            <a:ext cx="56622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Efficiently-designed multifamily housing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Provides student-focused housing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Utilized $22,800,000 in conduit bond issuance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Project improvements included: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Rooftop solar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Efficient HVAC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Building envelope improvements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ENERGY STAR appliances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Creates 200 full-time construction jobs</a:t>
            </a:r>
          </a:p>
        </p:txBody>
      </p:sp>
    </p:spTree>
    <p:extLst>
      <p:ext uri="{BB962C8B-B14F-4D97-AF65-F5344CB8AC3E}">
        <p14:creationId xmlns:p14="http://schemas.microsoft.com/office/powerpoint/2010/main" val="2237610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7718C-2613-6A22-2F00-A3BC05875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15E31CF5-1BE5-880B-AC2E-BB8347AF9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Case Study: Preston Pointe (Columbus)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4F16BE-FA47-9083-3203-788B5627D3B3}"/>
              </a:ext>
            </a:extLst>
          </p:cNvPr>
          <p:cNvSpPr txBox="1"/>
          <p:nvPr/>
        </p:nvSpPr>
        <p:spPr>
          <a:xfrm>
            <a:off x="5978768" y="1213338"/>
            <a:ext cx="58264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Energy improvements on multi-family housing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Affordable housing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Utilized $14.25M in conduit bond issuance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Project improvements included: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Rooftop solar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Efficient HVAC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Building envelope improvements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ENERGY STAR appliances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Central water heating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Achieved combined energy savings of over 60 percent</a:t>
            </a:r>
          </a:p>
        </p:txBody>
      </p:sp>
      <p:pic>
        <p:nvPicPr>
          <p:cNvPr id="5" name="Picture 4" descr="A building with graffiti on it&#10;&#10;AI-generated content may be incorrect.">
            <a:extLst>
              <a:ext uri="{FF2B5EF4-FFF2-40B4-BE49-F238E27FC236}">
                <a16:creationId xmlns:a16="http://schemas.microsoft.com/office/drawing/2014/main" id="{B270A020-806F-D9B7-1A21-77C41175C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10" y="1213338"/>
            <a:ext cx="5563288" cy="370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76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AC6EB7A-6338-7290-459A-5EB257B7CE89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dirty="0"/>
              <a:t>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7463AFC-F395-854C-3F66-D45F892C6AD0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64C967-A84A-9800-ED2D-834309899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983" y="3358737"/>
            <a:ext cx="3301142" cy="948236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00D6CC4-83B6-CCC9-47DD-2E5CA63BE954}"/>
              </a:ext>
            </a:extLst>
          </p:cNvPr>
          <p:cNvSpPr txBox="1">
            <a:spLocks/>
          </p:cNvSpPr>
          <p:nvPr/>
        </p:nvSpPr>
        <p:spPr>
          <a:xfrm>
            <a:off x="868085" y="-268026"/>
            <a:ext cx="7987866" cy="25256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ans Pro SemiBold" panose="020B0603030403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2"/>
                </a:solidFill>
                <a:latin typeface="Segoe UI"/>
                <a:cs typeface="Segoe UI"/>
              </a:rPr>
              <a:t>Questions?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EC3B645-C393-4D37-ED36-815E631347A4}"/>
              </a:ext>
            </a:extLst>
          </p:cNvPr>
          <p:cNvCxnSpPr/>
          <p:nvPr/>
        </p:nvCxnSpPr>
        <p:spPr>
          <a:xfrm flipV="1">
            <a:off x="941674" y="2418749"/>
            <a:ext cx="6463554" cy="0"/>
          </a:xfrm>
          <a:prstGeom prst="straightConnector1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888EE1A-2E5C-871D-2C09-B1AA7A80AC58}"/>
              </a:ext>
            </a:extLst>
          </p:cNvPr>
          <p:cNvSpPr txBox="1"/>
          <p:nvPr/>
        </p:nvSpPr>
        <p:spPr>
          <a:xfrm>
            <a:off x="3137647" y="6857998"/>
            <a:ext cx="2958353" cy="343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Christina O’Keeffe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Ohio Air Quality Development Authority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E-mail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3"/>
              </a:rPr>
              <a:t>info@aqda.state.oh.us</a:t>
            </a:r>
            <a:endParaRPr lang="en-US" sz="2100">
              <a:solidFill>
                <a:srgbClr val="FFFFFF"/>
              </a:solidFill>
              <a:latin typeface="Arial"/>
              <a:cs typeface="Arial"/>
            </a:endParaRPr>
          </a:p>
          <a:p>
            <a:pPr marL="3656965" lvl="6"/>
            <a:r>
              <a:rPr lang="en-US" sz="2100" u="sng">
                <a:solidFill>
                  <a:schemeClr val="bg1"/>
                </a:solidFill>
                <a:latin typeface="Arial"/>
                <a:cs typeface="Arial"/>
              </a:rPr>
              <a:t>Web</a:t>
            </a:r>
            <a:r>
              <a:rPr lang="en-US" sz="2100">
                <a:solidFill>
                  <a:schemeClr val="bg1"/>
                </a:solidFill>
                <a:latin typeface="Arial"/>
                <a:cs typeface="Arial"/>
              </a:rPr>
              <a:t>: </a:t>
            </a:r>
            <a:r>
              <a:rPr lang="en-US" sz="2100" dirty="0">
                <a:solidFill>
                  <a:schemeClr val="bg1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www.ohioairquality.org</a:t>
            </a:r>
            <a:r>
              <a:rPr lang="en-US" sz="21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E077BC-C7E2-22C4-46CE-B04D0D54FF47}"/>
              </a:ext>
            </a:extLst>
          </p:cNvPr>
          <p:cNvSpPr txBox="1"/>
          <p:nvPr/>
        </p:nvSpPr>
        <p:spPr>
          <a:xfrm>
            <a:off x="1195983" y="2579903"/>
            <a:ext cx="5082988" cy="24160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b="1" dirty="0">
                <a:latin typeface="Segoe UI"/>
                <a:cs typeface="Segoe UI"/>
              </a:rPr>
              <a:t>Brooke Grant</a:t>
            </a:r>
            <a:br>
              <a:rPr lang="en-US" b="1" dirty="0">
                <a:latin typeface="Segoe UI"/>
                <a:cs typeface="Segoe UI"/>
              </a:rPr>
            </a:br>
            <a:r>
              <a:rPr lang="en-US" b="1" dirty="0">
                <a:latin typeface="Segoe UI"/>
                <a:cs typeface="Segoe UI"/>
              </a:rPr>
              <a:t>Programs Manager</a:t>
            </a:r>
            <a:endParaRPr lang="en-US" b="1" u="sng" dirty="0">
              <a:latin typeface="Segoe UI"/>
              <a:cs typeface="Segoe UI"/>
            </a:endParaRPr>
          </a:p>
          <a:p>
            <a:endParaRPr lang="en-US" b="1" u="sng" dirty="0">
              <a:latin typeface="Segoe UI"/>
              <a:cs typeface="Segoe UI"/>
            </a:endParaRPr>
          </a:p>
          <a:p>
            <a:endParaRPr lang="en-US" b="1" u="sng" dirty="0">
              <a:latin typeface="Segoe UI"/>
              <a:cs typeface="Segoe UI"/>
            </a:endParaRPr>
          </a:p>
          <a:p>
            <a:endParaRPr lang="en-US" b="1" u="sng" dirty="0">
              <a:latin typeface="Segoe UI"/>
              <a:cs typeface="Segoe UI"/>
            </a:endParaRPr>
          </a:p>
          <a:p>
            <a:endParaRPr lang="en-US" b="1" u="sng" dirty="0">
              <a:latin typeface="Segoe UI"/>
              <a:cs typeface="Segoe UI"/>
            </a:endParaRPr>
          </a:p>
          <a:p>
            <a:r>
              <a:rPr lang="en-US" b="1" u="sng" dirty="0">
                <a:latin typeface="Segoe UI"/>
                <a:cs typeface="Segoe UI"/>
              </a:rPr>
              <a:t>E-Mail:</a:t>
            </a:r>
            <a:r>
              <a:rPr lang="en-US" b="1" dirty="0">
                <a:latin typeface="Segoe UI"/>
                <a:cs typeface="Segoe UI"/>
              </a:rPr>
              <a:t> </a:t>
            </a:r>
            <a:r>
              <a:rPr lang="en-US" dirty="0">
                <a:latin typeface="Segoe UI"/>
                <a:cs typeface="Segoe UI"/>
                <a:hlinkClick r:id="rId5"/>
              </a:rPr>
              <a:t>Brooke.Grant@aqda.ohio.gov</a:t>
            </a:r>
            <a:endParaRPr lang="en-US" dirty="0">
              <a:latin typeface="Segoe UI"/>
              <a:cs typeface="Segoe UI"/>
            </a:endParaRPr>
          </a:p>
          <a:p>
            <a:r>
              <a:rPr lang="en-US" b="1" u="sng" dirty="0">
                <a:latin typeface="Segoe UI"/>
                <a:cs typeface="Segoe UI"/>
              </a:rPr>
              <a:t>Web:</a:t>
            </a:r>
            <a:r>
              <a:rPr lang="en-US" b="1" dirty="0">
                <a:latin typeface="Segoe UI"/>
                <a:cs typeface="Segoe UI"/>
              </a:rPr>
              <a:t> </a:t>
            </a:r>
            <a:r>
              <a:rPr lang="en-US" dirty="0">
                <a:latin typeface="Segoe UI"/>
                <a:cs typeface="Segoe UI"/>
              </a:rPr>
              <a:t>www.ohioairquality.ohio.gov</a:t>
            </a:r>
          </a:p>
        </p:txBody>
      </p:sp>
      <p:pic>
        <p:nvPicPr>
          <p:cNvPr id="2" name="Picture 1" descr="A qr code with a black and white background&#10;&#10;Description automatically generated">
            <a:extLst>
              <a:ext uri="{FF2B5EF4-FFF2-40B4-BE49-F238E27FC236}">
                <a16:creationId xmlns:a16="http://schemas.microsoft.com/office/drawing/2014/main" id="{15763816-3ED3-45A4-C41B-BC7CCD5BE6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50" y="1900394"/>
            <a:ext cx="3638550" cy="36385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830559C-CF18-14B6-7350-90146D0EE943}"/>
              </a:ext>
            </a:extLst>
          </p:cNvPr>
          <p:cNvSpPr txBox="1"/>
          <p:nvPr/>
        </p:nvSpPr>
        <p:spPr>
          <a:xfrm>
            <a:off x="7865638" y="1377174"/>
            <a:ext cx="3337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Segoe UI" panose="020B0502040204020203" pitchFamily="34" charset="0"/>
                <a:cs typeface="Segoe UI" panose="020B0502040204020203" pitchFamily="34" charset="0"/>
              </a:rPr>
              <a:t>Join our mailing list:</a:t>
            </a:r>
          </a:p>
        </p:txBody>
      </p:sp>
    </p:spTree>
    <p:extLst>
      <p:ext uri="{BB962C8B-B14F-4D97-AF65-F5344CB8AC3E}">
        <p14:creationId xmlns:p14="http://schemas.microsoft.com/office/powerpoint/2010/main" val="616996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970a5bd-327b-456c-8a71-8a2323f8b66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7184A44ACF6748B2264B60EF156EC7" ma:contentTypeVersion="14" ma:contentTypeDescription="Create a new document." ma:contentTypeScope="" ma:versionID="36327ff5cade3c6d2aec5bbe07397e6b">
  <xsd:schema xmlns:xsd="http://www.w3.org/2001/XMLSchema" xmlns:xs="http://www.w3.org/2001/XMLSchema" xmlns:p="http://schemas.microsoft.com/office/2006/metadata/properties" xmlns:ns3="1970a5bd-327b-456c-8a71-8a2323f8b666" xmlns:ns4="16b99efb-9512-43f1-adeb-98d69f13d0c0" targetNamespace="http://schemas.microsoft.com/office/2006/metadata/properties" ma:root="true" ma:fieldsID="9650cf25c247a30aafdaa51f7f41f161" ns3:_="" ns4:_="">
    <xsd:import namespace="1970a5bd-327b-456c-8a71-8a2323f8b666"/>
    <xsd:import namespace="16b99efb-9512-43f1-adeb-98d69f13d0c0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0a5bd-327b-456c-8a71-8a2323f8b66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99efb-9512-43f1-adeb-98d69f13d0c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AE65D1-2EA7-4BAE-A7A8-855D11CC7BE4}">
  <ds:schemaRefs>
    <ds:schemaRef ds:uri="http://purl.org/dc/terms/"/>
    <ds:schemaRef ds:uri="16b99efb-9512-43f1-adeb-98d69f13d0c0"/>
    <ds:schemaRef ds:uri="http://www.w3.org/XML/1998/namespace"/>
    <ds:schemaRef ds:uri="1970a5bd-327b-456c-8a71-8a2323f8b666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6D92186-E501-40ED-8E3E-F12E65A66B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0a5bd-327b-456c-8a71-8a2323f8b666"/>
    <ds:schemaRef ds:uri="16b99efb-9512-43f1-adeb-98d69f13d0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F3309A-A5CB-468C-AB00-27456675F26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519</Words>
  <Application>Microsoft Office PowerPoint</Application>
  <PresentationFormat>Widescreen</PresentationFormat>
  <Paragraphs>102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Aptos</vt:lpstr>
      <vt:lpstr>Aptos Display</vt:lpstr>
      <vt:lpstr>Arial</vt:lpstr>
      <vt:lpstr>Segoe UI</vt:lpstr>
      <vt:lpstr>Source Sans Pro</vt:lpstr>
      <vt:lpstr>Source Sans Pro Semibold</vt:lpstr>
      <vt:lpstr>Source Sans Pro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Case Study: 47 WHT, LLC (Cincinnati) </vt:lpstr>
      <vt:lpstr>Case Study: Preston Pointe (Columbus)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Chayer, Brayden</dc:creator>
  <cp:lastModifiedBy>Lorenz, Gabriel</cp:lastModifiedBy>
  <cp:revision>11</cp:revision>
  <dcterms:created xsi:type="dcterms:W3CDTF">2024-10-21T14:30:09Z</dcterms:created>
  <dcterms:modified xsi:type="dcterms:W3CDTF">2025-09-02T19:43:25Z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0x010100EE7184A44ACF6748B2264B60EF156EC7</vt:lpwstr>
  </property>
</Properties>
</file>