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7" r:id="rId3"/>
  </p:sldMasterIdLst>
  <p:notesMasterIdLst>
    <p:notesMasterId r:id="rId32"/>
  </p:notesMasterIdLst>
  <p:sldIdLst>
    <p:sldId id="2147375193" r:id="rId4"/>
    <p:sldId id="2147375194" r:id="rId5"/>
    <p:sldId id="2147375195" r:id="rId6"/>
    <p:sldId id="2147375196" r:id="rId7"/>
    <p:sldId id="2147375197" r:id="rId8"/>
    <p:sldId id="2147375198" r:id="rId9"/>
    <p:sldId id="2147375199" r:id="rId10"/>
    <p:sldId id="2147375200" r:id="rId11"/>
    <p:sldId id="2147375201" r:id="rId12"/>
    <p:sldId id="2147375202" r:id="rId13"/>
    <p:sldId id="2147375203" r:id="rId14"/>
    <p:sldId id="2147375204" r:id="rId15"/>
    <p:sldId id="2147375205" r:id="rId16"/>
    <p:sldId id="2147375206" r:id="rId17"/>
    <p:sldId id="2147375207" r:id="rId18"/>
    <p:sldId id="2147375208" r:id="rId19"/>
    <p:sldId id="2147375209" r:id="rId20"/>
    <p:sldId id="2147375210" r:id="rId21"/>
    <p:sldId id="2147375211" r:id="rId22"/>
    <p:sldId id="2147375212" r:id="rId23"/>
    <p:sldId id="2147375213" r:id="rId24"/>
    <p:sldId id="2147375214" r:id="rId25"/>
    <p:sldId id="2147375215" r:id="rId26"/>
    <p:sldId id="2147375216" r:id="rId27"/>
    <p:sldId id="2147375217" r:id="rId28"/>
    <p:sldId id="472" r:id="rId29"/>
    <p:sldId id="497" r:id="rId30"/>
    <p:sldId id="26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03A9A3-89AA-43B5-A1E7-3338AD5CD886}" type="datetimeFigureOut">
              <a:rPr lang="en-US" smtClean="0"/>
              <a:t>9/24/2026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835236-0BA8-4BD5-82FC-4A78AD70B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717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6E335F-6B58-4BAC-AAD9-EC2E6DC7157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619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291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pening HEAR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6155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ing OHF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5948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 OHF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019F13-D402-C2BE-894F-DC9D2CEE2060}"/>
              </a:ext>
            </a:extLst>
          </p:cNvPr>
          <p:cNvSpPr txBox="1"/>
          <p:nvPr userDrawn="1"/>
        </p:nvSpPr>
        <p:spPr>
          <a:xfrm>
            <a:off x="4064001" y="6289964"/>
            <a:ext cx="3916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rgbClr val="0E3F75"/>
                </a:solidFill>
                <a:latin typeface="Source Sans Pro" panose="020B0503030403020204" pitchFamily="34" charset="0"/>
              </a:rPr>
              <a:t>OHIOHOME.ORG</a:t>
            </a:r>
          </a:p>
        </p:txBody>
      </p:sp>
    </p:spTree>
    <p:extLst>
      <p:ext uri="{BB962C8B-B14F-4D97-AF65-F5344CB8AC3E}">
        <p14:creationId xmlns:p14="http://schemas.microsoft.com/office/powerpoint/2010/main" val="1854649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 HEAR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D42B658-2D5A-774F-A585-ED75BF68BE55}"/>
              </a:ext>
            </a:extLst>
          </p:cNvPr>
          <p:cNvSpPr txBox="1"/>
          <p:nvPr userDrawn="1"/>
        </p:nvSpPr>
        <p:spPr>
          <a:xfrm>
            <a:off x="3879487" y="6104321"/>
            <a:ext cx="4433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0">
                <a:solidFill>
                  <a:srgbClr val="002060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OHIO.ORG</a:t>
            </a:r>
          </a:p>
        </p:txBody>
      </p:sp>
    </p:spTree>
    <p:extLst>
      <p:ext uri="{BB962C8B-B14F-4D97-AF65-F5344CB8AC3E}">
        <p14:creationId xmlns:p14="http://schemas.microsoft.com/office/powerpoint/2010/main" val="9812442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44">
          <p15:clr>
            <a:srgbClr val="FBAE40"/>
          </p15:clr>
        </p15:guide>
        <p15:guide id="2" orient="horz" pos="2496">
          <p15:clr>
            <a:srgbClr val="FBAE40"/>
          </p15:clr>
        </p15:guide>
        <p15:guide id="3" pos="6288">
          <p15:clr>
            <a:srgbClr val="FBAE40"/>
          </p15:clr>
        </p15:guide>
        <p15:guide id="4" pos="1392">
          <p15:clr>
            <a:srgbClr val="FBAE40"/>
          </p15:clr>
        </p15:guide>
        <p15:guide id="5" pos="1680">
          <p15:clr>
            <a:srgbClr val="FBAE40"/>
          </p15:clr>
        </p15:guide>
        <p15:guide id="6" pos="600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4C0D5DA-E987-1F86-960A-B58739D72FA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021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Intro Slide DEV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95D5F13-E17F-7F4B-B90E-02AA9844EE68}"/>
              </a:ext>
            </a:extLst>
          </p:cNvPr>
          <p:cNvSpPr/>
          <p:nvPr userDrawn="1"/>
        </p:nvSpPr>
        <p:spPr>
          <a:xfrm>
            <a:off x="0" y="5040360"/>
            <a:ext cx="12192000" cy="1817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8D9A76-764D-4243-BE8A-AFC03BBA711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38649" y="2139210"/>
            <a:ext cx="7514704" cy="25007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Source Sans Pro" panose="020B0503030403020204" pitchFamily="34" charset="0"/>
              </a:defRPr>
            </a:lvl1pPr>
            <a:lvl2pPr marL="548640" indent="0">
              <a:buNone/>
              <a:defRPr/>
            </a:lvl2pPr>
          </a:lstStyle>
          <a:p>
            <a:pPr lvl="0"/>
            <a:r>
              <a:rPr lang="en-US"/>
              <a:t>Vestibulum ante ipsum </a:t>
            </a:r>
            <a:r>
              <a:rPr lang="en-US" err="1"/>
              <a:t>primis</a:t>
            </a:r>
            <a:r>
              <a:rPr lang="en-US"/>
              <a:t> in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</a:t>
            </a:r>
            <a:r>
              <a:rPr lang="en-US" err="1"/>
              <a:t>luctus</a:t>
            </a:r>
            <a:r>
              <a:rPr lang="en-US"/>
              <a:t> et </a:t>
            </a:r>
            <a:r>
              <a:rPr lang="en-US" err="1"/>
              <a:t>ultrices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cubilia</a:t>
            </a:r>
            <a:r>
              <a:rPr lang="en-US"/>
              <a:t> Curae; </a:t>
            </a:r>
            <a:r>
              <a:rPr lang="en-US" err="1"/>
              <a:t>Fusce</a:t>
            </a:r>
            <a:r>
              <a:rPr lang="en-US"/>
              <a:t> id </a:t>
            </a:r>
            <a:r>
              <a:rPr lang="en-US" err="1"/>
              <a:t>purus</a:t>
            </a:r>
            <a:r>
              <a:rPr lang="en-US"/>
              <a:t>. </a:t>
            </a:r>
            <a:r>
              <a:rPr lang="en-US" err="1"/>
              <a:t>Phasellus</a:t>
            </a:r>
            <a:r>
              <a:rPr lang="en-US"/>
              <a:t> </a:t>
            </a:r>
            <a:r>
              <a:rPr lang="en-US" err="1"/>
              <a:t>blandit</a:t>
            </a:r>
            <a:r>
              <a:rPr lang="en-US"/>
              <a:t> </a:t>
            </a:r>
            <a:r>
              <a:rPr lang="en-US" err="1"/>
              <a:t>leo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A8FB29B-F212-4885-0BF7-9CD55CD5CE3C}"/>
              </a:ext>
            </a:extLst>
          </p:cNvPr>
          <p:cNvCxnSpPr/>
          <p:nvPr userDrawn="1"/>
        </p:nvCxnSpPr>
        <p:spPr>
          <a:xfrm>
            <a:off x="2240782" y="1817640"/>
            <a:ext cx="76869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1BC031BE-DFAF-89AD-AFCE-1237597D25F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26502" y="5549292"/>
            <a:ext cx="2825084" cy="733740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CE5B4F8-C46D-2BF5-4117-2247E9003A4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4519" y="941340"/>
            <a:ext cx="8909050" cy="876300"/>
          </a:xfrm>
        </p:spPr>
        <p:txBody>
          <a:bodyPr>
            <a:normAutofit/>
          </a:bodyPr>
          <a:lstStyle>
            <a:lvl1pPr marL="0" indent="0" algn="ctr">
              <a:buNone/>
              <a:defRPr sz="44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2230661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er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54C5D952-7020-4B33-84F7-CBC1B869BB0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6810" y="1114428"/>
            <a:ext cx="5219169" cy="8302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  <a:latin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subtitle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D3068A40-1D69-47F3-AA7E-9CA2BC3F383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81001" y="4511176"/>
            <a:ext cx="5235550" cy="133642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b="0">
                <a:latin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add additional info</a:t>
            </a:r>
          </a:p>
        </p:txBody>
      </p:sp>
      <p:sp>
        <p:nvSpPr>
          <p:cNvPr id="11" name="Text Placeholder 21">
            <a:extLst>
              <a:ext uri="{FF2B5EF4-FFF2-40B4-BE49-F238E27FC236}">
                <a16:creationId xmlns:a16="http://schemas.microsoft.com/office/drawing/2014/main" id="{842910E7-43EF-44FD-A4C0-9AECABD8CC5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81001" y="3507165"/>
            <a:ext cx="5240310" cy="6248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  <a:ea typeface="Source Serif Pro" panose="02040603050405020204" pitchFamily="18" charset="0"/>
              </a:defRPr>
            </a:lvl1pPr>
          </a:lstStyle>
          <a:p>
            <a:pPr lvl="0"/>
            <a:r>
              <a:rPr lang="en-US"/>
              <a:t>Title of presenter</a:t>
            </a:r>
          </a:p>
        </p:txBody>
      </p:sp>
      <p:sp>
        <p:nvSpPr>
          <p:cNvPr id="19" name="Text Placeholder 19">
            <a:extLst>
              <a:ext uri="{FF2B5EF4-FFF2-40B4-BE49-F238E27FC236}">
                <a16:creationId xmlns:a16="http://schemas.microsoft.com/office/drawing/2014/main" id="{E1D283C1-F316-43F0-BDE2-800E11D4BF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6240" y="2556086"/>
            <a:ext cx="5240310" cy="47909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2400" b="1" cap="all" baseline="0">
                <a:solidFill>
                  <a:srgbClr val="002060"/>
                </a:solidFill>
                <a:latin typeface="Source Sans Pro Semibold" panose="020B0603030403020204" pitchFamily="34" charset="0"/>
              </a:defRPr>
            </a:lvl1pPr>
          </a:lstStyle>
          <a:p>
            <a:pPr lvl="0"/>
            <a:r>
              <a:rPr lang="en-US"/>
              <a:t>First Name</a:t>
            </a: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id="{C1223FDD-7488-4253-8BC8-8FEC76158AD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6240" y="3027689"/>
            <a:ext cx="5240310" cy="47909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2400" b="1" cap="all" baseline="0">
                <a:solidFill>
                  <a:srgbClr val="002060"/>
                </a:solidFill>
                <a:latin typeface="Source Sans Pro Semibold" panose="020B0603030403020204" pitchFamily="34" charset="0"/>
              </a:defRPr>
            </a:lvl1pPr>
          </a:lstStyle>
          <a:p>
            <a:pPr lvl="0"/>
            <a:r>
              <a:rPr lang="en-US"/>
              <a:t>Last Name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A81CFAB-6E89-DB44-BE09-32E905D91A5B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825484" y="1114428"/>
            <a:ext cx="5985516" cy="470175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Title 22">
            <a:extLst>
              <a:ext uri="{FF2B5EF4-FFF2-40B4-BE49-F238E27FC236}">
                <a16:creationId xmlns:a16="http://schemas.microsoft.com/office/drawing/2014/main" id="{D518BF1B-32A6-9D47-93A2-A5E48DB86C4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6810" y="503033"/>
            <a:ext cx="10515600" cy="569913"/>
          </a:xfrm>
        </p:spPr>
        <p:txBody>
          <a:bodyPr>
            <a:normAutofit/>
          </a:bodyPr>
          <a:lstStyle>
            <a:lvl1pPr>
              <a:defRPr sz="3200">
                <a:latin typeface="Source Sans Pro SemiBold" panose="020B0603030403020204" pitchFamily="34" charset="0"/>
              </a:defRPr>
            </a:lvl1pPr>
          </a:lstStyle>
          <a:p>
            <a:r>
              <a:rPr lang="en-US"/>
              <a:t>Click to edit presentation title</a:t>
            </a:r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0EBDA6E4-77F4-A64D-89B8-E757AE4EAEAD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>
          <a:xfrm>
            <a:off x="205902" y="6356350"/>
            <a:ext cx="7935098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      </a:t>
            </a: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0D96C5DD-3C5E-0B4F-829A-6F347372DF45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630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ghlight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01BE4-CFAD-BC43-936B-79A89D2D90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1000" y="856853"/>
            <a:ext cx="11430000" cy="982861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6D422E8-E84E-0149-880E-D3C6927AC71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64302" y="2008683"/>
            <a:ext cx="9878336" cy="3687268"/>
          </a:xfrm>
          <a:prstGeom prst="rect">
            <a:avLst/>
          </a:prstGeom>
        </p:spPr>
        <p:txBody>
          <a:bodyPr/>
          <a:lstStyle>
            <a:lvl1pPr>
              <a:defRPr>
                <a:latin typeface="Source Sans Pro" panose="020B0503030403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548640" indent="0">
              <a:buNone/>
              <a:defRPr/>
            </a:lvl2pPr>
          </a:lstStyle>
          <a:p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0"/>
            <a:r>
              <a:rPr lang="en-US"/>
              <a:t>Maecenas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et ante </a:t>
            </a:r>
            <a:r>
              <a:rPr lang="en-US" err="1"/>
              <a:t>tincidunt</a:t>
            </a:r>
            <a:r>
              <a:rPr lang="en-US"/>
              <a:t> tempus. </a:t>
            </a:r>
            <a:r>
              <a:rPr lang="en-US" err="1"/>
              <a:t>Nullam</a:t>
            </a:r>
            <a:r>
              <a:rPr lang="en-US"/>
              <a:t> dictum </a:t>
            </a:r>
            <a:r>
              <a:rPr lang="en-US" err="1"/>
              <a:t>felis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 </a:t>
            </a:r>
            <a:r>
              <a:rPr lang="en-US" err="1"/>
              <a:t>pede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. Class </a:t>
            </a:r>
            <a:r>
              <a:rPr lang="en-US" err="1"/>
              <a:t>aptent</a:t>
            </a:r>
            <a:r>
              <a:rPr lang="en-US"/>
              <a:t> </a:t>
            </a:r>
            <a:r>
              <a:rPr lang="en-US" err="1"/>
              <a:t>taciti</a:t>
            </a:r>
            <a:r>
              <a:rPr lang="en-US"/>
              <a:t> </a:t>
            </a:r>
            <a:r>
              <a:rPr lang="en-US" err="1"/>
              <a:t>sociosqu</a:t>
            </a:r>
            <a:r>
              <a:rPr lang="en-US"/>
              <a:t> ad </a:t>
            </a:r>
            <a:r>
              <a:rPr lang="en-US" err="1"/>
              <a:t>litora</a:t>
            </a:r>
            <a:r>
              <a:rPr lang="en-US"/>
              <a:t> </a:t>
            </a:r>
            <a:r>
              <a:rPr lang="en-US" err="1"/>
              <a:t>torquent</a:t>
            </a:r>
            <a:r>
              <a:rPr lang="en-US"/>
              <a:t> per </a:t>
            </a:r>
            <a:r>
              <a:rPr lang="en-US" err="1"/>
              <a:t>conubia</a:t>
            </a:r>
            <a:r>
              <a:rPr lang="en-US"/>
              <a:t> nostra, per </a:t>
            </a:r>
            <a:r>
              <a:rPr lang="en-US" err="1"/>
              <a:t>inceptos</a:t>
            </a:r>
            <a:r>
              <a:rPr lang="en-US"/>
              <a:t> </a:t>
            </a:r>
            <a:r>
              <a:rPr lang="en-US" err="1"/>
              <a:t>hymenaeos</a:t>
            </a:r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99CD66BB-3877-3245-81D3-AAD0AF3CDAD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77F59FA7-9E35-E641-9260-462B0A5FC6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B82E961-9AA4-B78A-50AA-B4B9010430F8}"/>
              </a:ext>
            </a:extLst>
          </p:cNvPr>
          <p:cNvCxnSpPr/>
          <p:nvPr userDrawn="1"/>
        </p:nvCxnSpPr>
        <p:spPr>
          <a:xfrm>
            <a:off x="713433" y="2008683"/>
            <a:ext cx="0" cy="3687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7973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EB10EEF6-A19D-EF4F-8170-16C700AD679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42EC901-1F15-6FCA-2858-BEC76A2688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1000" y="856853"/>
            <a:ext cx="11430000" cy="982861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64FCA9F1-C59B-26E5-C169-580645DDE96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64302" y="2008683"/>
            <a:ext cx="9878336" cy="3687268"/>
          </a:xfrm>
          <a:prstGeom prst="rect">
            <a:avLst/>
          </a:prstGeom>
        </p:spPr>
        <p:txBody>
          <a:bodyPr/>
          <a:lstStyle>
            <a:lvl1pPr>
              <a:defRPr>
                <a:latin typeface="Source Sans Pro" panose="020B0503030403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548640" indent="0">
              <a:buNone/>
              <a:defRPr/>
            </a:lvl2pPr>
          </a:lstStyle>
          <a:p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0"/>
            <a:r>
              <a:rPr lang="en-US"/>
              <a:t>Maecenas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et ante </a:t>
            </a:r>
            <a:r>
              <a:rPr lang="en-US" err="1"/>
              <a:t>tincidunt</a:t>
            </a:r>
            <a:r>
              <a:rPr lang="en-US"/>
              <a:t> tempus. </a:t>
            </a:r>
            <a:r>
              <a:rPr lang="en-US" err="1"/>
              <a:t>Nullam</a:t>
            </a:r>
            <a:r>
              <a:rPr lang="en-US"/>
              <a:t> dictum </a:t>
            </a:r>
            <a:r>
              <a:rPr lang="en-US" err="1"/>
              <a:t>felis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 </a:t>
            </a:r>
            <a:r>
              <a:rPr lang="en-US" err="1"/>
              <a:t>pede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. Class </a:t>
            </a:r>
            <a:r>
              <a:rPr lang="en-US" err="1"/>
              <a:t>aptent</a:t>
            </a:r>
            <a:r>
              <a:rPr lang="en-US"/>
              <a:t> </a:t>
            </a:r>
            <a:r>
              <a:rPr lang="en-US" err="1"/>
              <a:t>taciti</a:t>
            </a:r>
            <a:r>
              <a:rPr lang="en-US"/>
              <a:t> </a:t>
            </a:r>
            <a:r>
              <a:rPr lang="en-US" err="1"/>
              <a:t>sociosqu</a:t>
            </a:r>
            <a:r>
              <a:rPr lang="en-US"/>
              <a:t> ad </a:t>
            </a:r>
            <a:r>
              <a:rPr lang="en-US" err="1"/>
              <a:t>litora</a:t>
            </a:r>
            <a:r>
              <a:rPr lang="en-US"/>
              <a:t> </a:t>
            </a:r>
            <a:r>
              <a:rPr lang="en-US" err="1"/>
              <a:t>torquent</a:t>
            </a:r>
            <a:r>
              <a:rPr lang="en-US"/>
              <a:t> per </a:t>
            </a:r>
            <a:r>
              <a:rPr lang="en-US" err="1"/>
              <a:t>conubia</a:t>
            </a:r>
            <a:r>
              <a:rPr lang="en-US"/>
              <a:t> nostra, per </a:t>
            </a:r>
            <a:r>
              <a:rPr lang="en-US" err="1"/>
              <a:t>inceptos</a:t>
            </a:r>
            <a:r>
              <a:rPr lang="en-US"/>
              <a:t> </a:t>
            </a:r>
            <a:r>
              <a:rPr lang="en-US" err="1"/>
              <a:t>hymenaeos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798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 HEAR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95D5F13-E17F-7F4B-B90E-02AA9844EE68}"/>
              </a:ext>
            </a:extLst>
          </p:cNvPr>
          <p:cNvSpPr/>
          <p:nvPr userDrawn="1"/>
        </p:nvSpPr>
        <p:spPr>
          <a:xfrm>
            <a:off x="0" y="5040360"/>
            <a:ext cx="12192000" cy="1817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E42633-3F03-C648-8455-266D21A2E86C}"/>
              </a:ext>
            </a:extLst>
          </p:cNvPr>
          <p:cNvSpPr txBox="1"/>
          <p:nvPr userDrawn="1"/>
        </p:nvSpPr>
        <p:spPr>
          <a:xfrm>
            <a:off x="3879487" y="3250540"/>
            <a:ext cx="4433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>
                <a:solidFill>
                  <a:srgbClr val="002060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OHIOHOME.ORG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00BAA9-C1C4-3B4F-885F-F222E9FA0514}"/>
              </a:ext>
            </a:extLst>
          </p:cNvPr>
          <p:cNvSpPr txBox="1"/>
          <p:nvPr userDrawn="1"/>
        </p:nvSpPr>
        <p:spPr>
          <a:xfrm>
            <a:off x="2532743" y="2259769"/>
            <a:ext cx="7126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rgbClr val="002060"/>
                </a:solidFill>
                <a:latin typeface="+mj-lt"/>
              </a:rPr>
              <a:t>QUESTIONS?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9C25710-E56D-E79D-3F89-904EEFC979A9}"/>
              </a:ext>
            </a:extLst>
          </p:cNvPr>
          <p:cNvCxnSpPr/>
          <p:nvPr userDrawn="1"/>
        </p:nvCxnSpPr>
        <p:spPr>
          <a:xfrm>
            <a:off x="4417925" y="2972578"/>
            <a:ext cx="33561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18BCBA0C-3CE4-B1FA-C5AA-6A48D71519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26502" y="5547641"/>
            <a:ext cx="2929858" cy="76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8485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ank You HEAR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95D5F13-E17F-7F4B-B90E-02AA9844EE68}"/>
              </a:ext>
            </a:extLst>
          </p:cNvPr>
          <p:cNvSpPr/>
          <p:nvPr userDrawn="1"/>
        </p:nvSpPr>
        <p:spPr>
          <a:xfrm>
            <a:off x="0" y="5040360"/>
            <a:ext cx="12192000" cy="1817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E42633-3F03-C648-8455-266D21A2E86C}"/>
              </a:ext>
            </a:extLst>
          </p:cNvPr>
          <p:cNvSpPr txBox="1"/>
          <p:nvPr userDrawn="1"/>
        </p:nvSpPr>
        <p:spPr>
          <a:xfrm>
            <a:off x="3879487" y="3244334"/>
            <a:ext cx="4433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>
                <a:solidFill>
                  <a:srgbClr val="002060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OHIOHOME.ORG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00BAA9-C1C4-3B4F-885F-F222E9FA0514}"/>
              </a:ext>
            </a:extLst>
          </p:cNvPr>
          <p:cNvSpPr txBox="1"/>
          <p:nvPr userDrawn="1"/>
        </p:nvSpPr>
        <p:spPr>
          <a:xfrm>
            <a:off x="2532743" y="2289913"/>
            <a:ext cx="7126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rgbClr val="002060"/>
                </a:solidFill>
                <a:latin typeface="+mj-lt"/>
              </a:rPr>
              <a:t>THANK YOU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9E4AB69-44FC-BAEA-DA4A-C1CF5CC552B0}"/>
              </a:ext>
            </a:extLst>
          </p:cNvPr>
          <p:cNvCxnSpPr/>
          <p:nvPr userDrawn="1"/>
        </p:nvCxnSpPr>
        <p:spPr>
          <a:xfrm>
            <a:off x="4417925" y="2972578"/>
            <a:ext cx="33561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2BB557A6-5198-471A-6250-E64C9EBC2A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26502" y="5547641"/>
            <a:ext cx="2929858" cy="76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5483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HEAR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95D5F13-E17F-7F4B-B90E-02AA9844EE68}"/>
              </a:ext>
            </a:extLst>
          </p:cNvPr>
          <p:cNvSpPr/>
          <p:nvPr userDrawn="1"/>
        </p:nvSpPr>
        <p:spPr>
          <a:xfrm>
            <a:off x="0" y="5040360"/>
            <a:ext cx="12192000" cy="1817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E42633-3F03-C648-8455-266D21A2E86C}"/>
              </a:ext>
            </a:extLst>
          </p:cNvPr>
          <p:cNvSpPr txBox="1"/>
          <p:nvPr userDrawn="1"/>
        </p:nvSpPr>
        <p:spPr>
          <a:xfrm>
            <a:off x="3879487" y="3244334"/>
            <a:ext cx="4433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>
                <a:solidFill>
                  <a:srgbClr val="002060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OHIOHOME.ORG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00BAA9-C1C4-3B4F-885F-F222E9FA0514}"/>
              </a:ext>
            </a:extLst>
          </p:cNvPr>
          <p:cNvSpPr txBox="1"/>
          <p:nvPr userDrawn="1"/>
        </p:nvSpPr>
        <p:spPr>
          <a:xfrm>
            <a:off x="2532743" y="2289913"/>
            <a:ext cx="7126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rgbClr val="002060"/>
                </a:solidFill>
                <a:latin typeface="+mj-lt"/>
              </a:rPr>
              <a:t>THANK YOU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F28F073-E9E1-7EEC-F3B0-17308C484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69265" y="5379396"/>
            <a:ext cx="2104204" cy="1001949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9E4AB69-44FC-BAEA-DA4A-C1CF5CC552B0}"/>
              </a:ext>
            </a:extLst>
          </p:cNvPr>
          <p:cNvCxnSpPr/>
          <p:nvPr userDrawn="1"/>
        </p:nvCxnSpPr>
        <p:spPr>
          <a:xfrm>
            <a:off x="4417925" y="2972578"/>
            <a:ext cx="33561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42707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OHF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08420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osing Slide OHF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019F13-D402-C2BE-894F-DC9D2CEE2060}"/>
              </a:ext>
            </a:extLst>
          </p:cNvPr>
          <p:cNvSpPr txBox="1"/>
          <p:nvPr userDrawn="1"/>
        </p:nvSpPr>
        <p:spPr>
          <a:xfrm>
            <a:off x="4064001" y="6289964"/>
            <a:ext cx="3916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rgbClr val="0E3F75"/>
                </a:solidFill>
                <a:latin typeface="Source Sans Pro" panose="020B0503030403020204" pitchFamily="34" charset="0"/>
              </a:rPr>
              <a:t>OHIOHOME.ORG</a:t>
            </a:r>
          </a:p>
        </p:txBody>
      </p:sp>
    </p:spTree>
    <p:extLst>
      <p:ext uri="{BB962C8B-B14F-4D97-AF65-F5344CB8AC3E}">
        <p14:creationId xmlns:p14="http://schemas.microsoft.com/office/powerpoint/2010/main" val="3353718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366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58D8954-02B2-2C2B-7150-4CD6A99D811B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8397" y="1599251"/>
            <a:ext cx="2772181" cy="28631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51667EE-4410-76E5-535E-8152D1B40D32}"/>
              </a:ext>
            </a:extLst>
          </p:cNvPr>
          <p:cNvSpPr txBox="1"/>
          <p:nvPr userDrawn="1"/>
        </p:nvSpPr>
        <p:spPr>
          <a:xfrm>
            <a:off x="2632917" y="5191119"/>
            <a:ext cx="7277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1">
                <a:solidFill>
                  <a:srgbClr val="002060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We Open the Doors to an Affordable Place to Call Home</a:t>
            </a:r>
          </a:p>
        </p:txBody>
      </p:sp>
    </p:spTree>
    <p:extLst>
      <p:ext uri="{BB962C8B-B14F-4D97-AF65-F5344CB8AC3E}">
        <p14:creationId xmlns:p14="http://schemas.microsoft.com/office/powerpoint/2010/main" val="2830894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12B7E9-3BA4-484E-9D9D-392D6666B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0999" y="1658247"/>
            <a:ext cx="11430001" cy="42359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0"/>
            <a:r>
              <a:rPr lang="en-US"/>
              <a:t>Maecenas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et ante </a:t>
            </a:r>
            <a:r>
              <a:rPr lang="en-US" err="1"/>
              <a:t>tincidunt</a:t>
            </a:r>
            <a:r>
              <a:rPr lang="en-US"/>
              <a:t> tempus. </a:t>
            </a:r>
            <a:r>
              <a:rPr lang="en-US" err="1"/>
              <a:t>Nullam</a:t>
            </a:r>
            <a:r>
              <a:rPr lang="en-US"/>
              <a:t> dictum </a:t>
            </a:r>
            <a:r>
              <a:rPr lang="en-US" err="1"/>
              <a:t>felis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 </a:t>
            </a:r>
            <a:r>
              <a:rPr lang="en-US" err="1"/>
              <a:t>pede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. Class </a:t>
            </a:r>
            <a:r>
              <a:rPr lang="en-US" err="1"/>
              <a:t>aptent</a:t>
            </a:r>
            <a:r>
              <a:rPr lang="en-US"/>
              <a:t> </a:t>
            </a:r>
            <a:r>
              <a:rPr lang="en-US" err="1"/>
              <a:t>taciti</a:t>
            </a:r>
            <a:r>
              <a:rPr lang="en-US"/>
              <a:t> </a:t>
            </a:r>
            <a:r>
              <a:rPr lang="en-US" err="1"/>
              <a:t>sociosqu</a:t>
            </a:r>
            <a:r>
              <a:rPr lang="en-US"/>
              <a:t> ad </a:t>
            </a:r>
            <a:r>
              <a:rPr lang="en-US" err="1"/>
              <a:t>litora</a:t>
            </a:r>
            <a:r>
              <a:rPr lang="en-US"/>
              <a:t> </a:t>
            </a:r>
            <a:r>
              <a:rPr lang="en-US" err="1"/>
              <a:t>torquent</a:t>
            </a:r>
            <a:r>
              <a:rPr lang="en-US"/>
              <a:t> per </a:t>
            </a:r>
            <a:r>
              <a:rPr lang="en-US" err="1"/>
              <a:t>conubia</a:t>
            </a:r>
            <a:r>
              <a:rPr lang="en-US"/>
              <a:t> nostra, per </a:t>
            </a:r>
            <a:r>
              <a:rPr lang="en-US" err="1"/>
              <a:t>inceptos</a:t>
            </a:r>
            <a:r>
              <a:rPr lang="en-US"/>
              <a:t> </a:t>
            </a:r>
            <a:r>
              <a:rPr lang="en-US" err="1"/>
              <a:t>hymenaeos</a:t>
            </a:r>
            <a:r>
              <a:rPr lang="en-US"/>
              <a:t>.</a:t>
            </a:r>
          </a:p>
        </p:txBody>
      </p: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9D996841-33AB-1041-B0F1-02114E0F8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65125"/>
            <a:ext cx="11430000" cy="98286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TITLE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51A58E-E2B6-4F4D-91A6-034B810B725B}"/>
              </a:ext>
            </a:extLst>
          </p:cNvPr>
          <p:cNvSpPr/>
          <p:nvPr userDrawn="1"/>
        </p:nvSpPr>
        <p:spPr>
          <a:xfrm>
            <a:off x="0" y="6172200"/>
            <a:ext cx="121920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A93BE12D-B4D3-5E43-9B6B-11CE556E3D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383B7B7A-CDDA-7C44-B1B0-1F1E45567B3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606B7E58-D666-75DA-9C6F-3F8B4CEE38C3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53" y="6361099"/>
            <a:ext cx="474847" cy="37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169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all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0"/>
        </a:spcBef>
        <a:spcAft>
          <a:spcPts val="500"/>
        </a:spcAft>
        <a:buClr>
          <a:schemeClr val="accent1"/>
        </a:buClr>
        <a:buSzPct val="110000"/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+mn-lt"/>
          <a:ea typeface="Open Sans" panose="020B0606030504020204" pitchFamily="34" charset="0"/>
          <a:cs typeface="Open Sans" panose="020B0606030504020204" pitchFamily="34" charset="0"/>
        </a:defRPr>
      </a:lvl1pPr>
      <a:lvl2pPr marL="77724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500"/>
        </a:spcAft>
        <a:buClr>
          <a:schemeClr val="accent1"/>
        </a:buClr>
        <a:buSzPct val="110000"/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Open Sans" panose="020B0606030504020204" pitchFamily="34" charset="0"/>
          <a:cs typeface="Open Sans" panose="020B0606030504020204" pitchFamily="34" charset="0"/>
        </a:defRPr>
      </a:lvl2pPr>
      <a:lvl3pPr marL="123444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Clr>
          <a:schemeClr val="accent1"/>
        </a:buClr>
        <a:buSzPct val="11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Clr>
          <a:schemeClr val="accent1"/>
        </a:buClr>
        <a:buSzPct val="11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Clr>
          <a:schemeClr val="accent1"/>
        </a:buClr>
        <a:buSzPct val="11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sv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sv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sv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sv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sv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sv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sv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12.svg"/><Relationship Id="rId7" Type="http://schemas.openxmlformats.org/officeDocument/2006/relationships/image" Target="../media/image25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svg"/><Relationship Id="rId11" Type="http://schemas.openxmlformats.org/officeDocument/2006/relationships/image" Target="../media/image29.svg"/><Relationship Id="rId5" Type="http://schemas.openxmlformats.org/officeDocument/2006/relationships/image" Target="../media/image23.svg"/><Relationship Id="rId10" Type="http://schemas.openxmlformats.org/officeDocument/2006/relationships/image" Target="../media/image28.svg"/><Relationship Id="rId4" Type="http://schemas.openxmlformats.org/officeDocument/2006/relationships/image" Target="../media/image13.pn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sv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12.sv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svg"/><Relationship Id="rId11" Type="http://schemas.openxmlformats.org/officeDocument/2006/relationships/image" Target="../media/image34.png"/><Relationship Id="rId5" Type="http://schemas.openxmlformats.org/officeDocument/2006/relationships/image" Target="../media/image14.svg"/><Relationship Id="rId10" Type="http://schemas.openxmlformats.org/officeDocument/2006/relationships/image" Target="../media/image33.png"/><Relationship Id="rId4" Type="http://schemas.openxmlformats.org/officeDocument/2006/relationships/image" Target="../media/image13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hyperlink" Target="mailto:QAP@ohiohome.or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svg"/><Relationship Id="rId5" Type="http://schemas.openxmlformats.org/officeDocument/2006/relationships/image" Target="../media/image35.sv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12.svg"/><Relationship Id="rId7" Type="http://schemas.openxmlformats.org/officeDocument/2006/relationships/image" Target="../media/image3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svg"/><Relationship Id="rId5" Type="http://schemas.openxmlformats.org/officeDocument/2006/relationships/image" Target="../media/image14.svg"/><Relationship Id="rId10" Type="http://schemas.openxmlformats.org/officeDocument/2006/relationships/image" Target="../media/image40.png"/><Relationship Id="rId4" Type="http://schemas.openxmlformats.org/officeDocument/2006/relationships/image" Target="../media/image13.png"/><Relationship Id="rId9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svg"/><Relationship Id="rId3" Type="http://schemas.openxmlformats.org/officeDocument/2006/relationships/image" Target="../media/image12.svg"/><Relationship Id="rId7" Type="http://schemas.openxmlformats.org/officeDocument/2006/relationships/image" Target="../media/image43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svg"/><Relationship Id="rId5" Type="http://schemas.openxmlformats.org/officeDocument/2006/relationships/image" Target="../media/image41.sv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12.svg"/><Relationship Id="rId7" Type="http://schemas.openxmlformats.org/officeDocument/2006/relationships/image" Target="../media/image37.png"/><Relationship Id="rId12" Type="http://schemas.openxmlformats.org/officeDocument/2006/relationships/image" Target="../media/image4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svg"/><Relationship Id="rId11" Type="http://schemas.openxmlformats.org/officeDocument/2006/relationships/image" Target="../media/image48.png"/><Relationship Id="rId5" Type="http://schemas.openxmlformats.org/officeDocument/2006/relationships/image" Target="../media/image14.svg"/><Relationship Id="rId10" Type="http://schemas.openxmlformats.org/officeDocument/2006/relationships/image" Target="../media/image47.png"/><Relationship Id="rId4" Type="http://schemas.openxmlformats.org/officeDocument/2006/relationships/image" Target="../media/image13.png"/><Relationship Id="rId9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svg"/><Relationship Id="rId3" Type="http://schemas.openxmlformats.org/officeDocument/2006/relationships/image" Target="../media/image12.svg"/><Relationship Id="rId7" Type="http://schemas.openxmlformats.org/officeDocument/2006/relationships/image" Target="../media/image5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svg"/><Relationship Id="rId4" Type="http://schemas.openxmlformats.org/officeDocument/2006/relationships/image" Target="../media/image13.png"/><Relationship Id="rId9" Type="http://schemas.openxmlformats.org/officeDocument/2006/relationships/image" Target="../media/image54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56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svg"/><Relationship Id="rId5" Type="http://schemas.openxmlformats.org/officeDocument/2006/relationships/image" Target="../media/image37.png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sv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12.sv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svg"/><Relationship Id="rId11" Type="http://schemas.openxmlformats.org/officeDocument/2006/relationships/image" Target="../media/image61.png"/><Relationship Id="rId5" Type="http://schemas.openxmlformats.org/officeDocument/2006/relationships/image" Target="../media/image14.svg"/><Relationship Id="rId10" Type="http://schemas.openxmlformats.org/officeDocument/2006/relationships/image" Target="../media/image60.png"/><Relationship Id="rId4" Type="http://schemas.openxmlformats.org/officeDocument/2006/relationships/image" Target="../media/image13.png"/><Relationship Id="rId9" Type="http://schemas.openxmlformats.org/officeDocument/2006/relationships/image" Target="../media/image5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hyperlink" Target="https://analytics.das.ohio.gov/t/OHFAPUB/views/ExitingAffordabilityPublic/ExitingAffordability?%3Aembed=y&amp;%3AisGuestRedirectFromVizportal=y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jpeg"/><Relationship Id="rId5" Type="http://schemas.openxmlformats.org/officeDocument/2006/relationships/image" Target="../media/image62.sv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4.jpeg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jpeg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12.svg"/><Relationship Id="rId7" Type="http://schemas.openxmlformats.org/officeDocument/2006/relationships/image" Target="../media/image68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13.png"/><Relationship Id="rId9" Type="http://schemas.openxmlformats.org/officeDocument/2006/relationships/image" Target="../media/image7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DAS@ohiohome.org" TargetMode="External"/><Relationship Id="rId2" Type="http://schemas.openxmlformats.org/officeDocument/2006/relationships/hyperlink" Target="mailto:jcahill@ohiohome.org" TargetMode="External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4714875" y="1600200"/>
            <a:ext cx="2771775" cy="2857500"/>
            <a:chOff x="0" y="0"/>
            <a:chExt cx="3695700" cy="3810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695700" cy="3810000"/>
            </a:xfrm>
            <a:custGeom>
              <a:avLst/>
              <a:gdLst/>
              <a:ahLst/>
              <a:cxnLst/>
              <a:rect l="l" t="t" r="r" b="b"/>
              <a:pathLst>
                <a:path w="3695700" h="3810000">
                  <a:moveTo>
                    <a:pt x="0" y="0"/>
                  </a:moveTo>
                  <a:lnTo>
                    <a:pt x="3695700" y="0"/>
                  </a:lnTo>
                  <a:lnTo>
                    <a:pt x="3695700" y="3810000"/>
                  </a:lnTo>
                  <a:lnTo>
                    <a:pt x="0" y="3810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3082290" y="5257799"/>
            <a:ext cx="6027420" cy="2930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ource Sans Pro Italics"/>
                <a:ea typeface="Source Sans Pro Italics"/>
                <a:cs typeface="Source Sans Pro Italics"/>
                <a:sym typeface="Source Sans Pro Italics"/>
              </a:rPr>
              <a:t>We Open the Doors to an Affordable Place to Call Home</a:t>
            </a:r>
          </a:p>
        </p:txBody>
      </p:sp>
    </p:spTree>
    <p:extLst>
      <p:ext uri="{BB962C8B-B14F-4D97-AF65-F5344CB8AC3E}">
        <p14:creationId xmlns:p14="http://schemas.microsoft.com/office/powerpoint/2010/main" val="3501318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0" y="5038725"/>
            <a:ext cx="12192000" cy="1819275"/>
          </a:xfrm>
          <a:custGeom>
            <a:avLst/>
            <a:gdLst/>
            <a:ahLst/>
            <a:cxnLst/>
            <a:rect l="l" t="t" r="r" b="b"/>
            <a:pathLst>
              <a:path w="12192000" h="1819275">
                <a:moveTo>
                  <a:pt x="0" y="0"/>
                </a:moveTo>
                <a:lnTo>
                  <a:pt x="12192000" y="0"/>
                </a:lnTo>
                <a:lnTo>
                  <a:pt x="12192000" y="1819275"/>
                </a:lnTo>
                <a:lnTo>
                  <a:pt x="0" y="18192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2243204" y="1820923"/>
            <a:ext cx="7686932" cy="9525"/>
          </a:xfrm>
          <a:custGeom>
            <a:avLst/>
            <a:gdLst/>
            <a:ahLst/>
            <a:cxnLst/>
            <a:rect l="l" t="t" r="r" b="b"/>
            <a:pathLst>
              <a:path w="7686932" h="9525">
                <a:moveTo>
                  <a:pt x="0" y="0"/>
                </a:moveTo>
                <a:lnTo>
                  <a:pt x="7686932" y="0"/>
                </a:lnTo>
                <a:lnTo>
                  <a:pt x="7686932" y="9525"/>
                </a:lnTo>
                <a:lnTo>
                  <a:pt x="0" y="952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4629150" y="5553075"/>
            <a:ext cx="2819400" cy="733425"/>
            <a:chOff x="0" y="0"/>
            <a:chExt cx="3759200" cy="9779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759200" cy="977900"/>
            </a:xfrm>
            <a:custGeom>
              <a:avLst/>
              <a:gdLst/>
              <a:ahLst/>
              <a:cxnLst/>
              <a:rect l="l" t="t" r="r" b="b"/>
              <a:pathLst>
                <a:path w="3759200" h="977900">
                  <a:moveTo>
                    <a:pt x="0" y="0"/>
                  </a:moveTo>
                  <a:lnTo>
                    <a:pt x="3759200" y="0"/>
                  </a:lnTo>
                  <a:lnTo>
                    <a:pt x="3759200" y="977900"/>
                  </a:lnTo>
                  <a:lnTo>
                    <a:pt x="0" y="9779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5095874" y="4106170"/>
            <a:ext cx="2805921" cy="3971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 Italics"/>
                <a:ea typeface="Source Sans Pro Italics"/>
                <a:cs typeface="Source Sans Pro Italics"/>
                <a:sym typeface="Source Sans Pro Italics"/>
              </a:rPr>
              <a:t>September 2026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770633" y="921915"/>
            <a:ext cx="5718424" cy="7256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20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30" b="1" i="0" u="none" strike="noStrike" kern="1200" cap="none" spc="0" normalizeH="0" baseline="0" noProof="0" dirty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OHC Fall </a:t>
            </a:r>
            <a:r>
              <a:rPr kumimoji="0" lang="en-US" sz="4430" b="0" i="1" u="none" strike="noStrike" kern="1200" cap="none" spc="0" normalizeH="0" baseline="0" noProof="0" dirty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Symposium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78965" y="2228983"/>
            <a:ext cx="10451037" cy="7846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72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5" b="1" i="0" u="none" strike="noStrike" kern="1200" cap="none" spc="0" normalizeH="0" baseline="0" noProof="0" dirty="0">
                <a:ln>
                  <a:noFill/>
                </a:ln>
                <a:solidFill>
                  <a:srgbClr val="0098D3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OHIO HOUSING FINANCE AGENCY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116192" y="2962999"/>
            <a:ext cx="2966759" cy="7847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73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7" b="0" i="1" u="none" strike="noStrike" kern="1200" cap="none" spc="0" normalizeH="0" baseline="0" noProof="0" dirty="0">
                <a:ln>
                  <a:noFill/>
                </a:ln>
                <a:solidFill>
                  <a:srgbClr val="0098D3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UPDATE</a:t>
            </a:r>
          </a:p>
        </p:txBody>
      </p:sp>
    </p:spTree>
    <p:extLst>
      <p:ext uri="{BB962C8B-B14F-4D97-AF65-F5344CB8AC3E}">
        <p14:creationId xmlns:p14="http://schemas.microsoft.com/office/powerpoint/2010/main" val="2100111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-63503" y="1210313"/>
            <a:ext cx="12318997" cy="5711190"/>
          </a:xfrm>
          <a:custGeom>
            <a:avLst/>
            <a:gdLst/>
            <a:ahLst/>
            <a:cxnLst/>
            <a:rect l="l" t="t" r="r" b="b"/>
            <a:pathLst>
              <a:path w="12318997" h="5711190">
                <a:moveTo>
                  <a:pt x="0" y="0"/>
                </a:moveTo>
                <a:lnTo>
                  <a:pt x="12318997" y="0"/>
                </a:lnTo>
                <a:lnTo>
                  <a:pt x="12318997" y="5711190"/>
                </a:lnTo>
                <a:lnTo>
                  <a:pt x="0" y="571119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91439" y="2676325"/>
            <a:ext cx="1567707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4% LIHTC Only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1439" y="1307516"/>
            <a:ext cx="1961647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Program Name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1440" y="5206165"/>
            <a:ext cx="2142802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4% LIHTC + Ohio LIHTC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1440" y="6101134"/>
            <a:ext cx="2055924" cy="4759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72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Housing Development Gap Financing (HDGF)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1440" y="3381175"/>
            <a:ext cx="2356228" cy="4759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72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4% LIHTC – Affordable Assisted Living (AAL)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1440" y="4211374"/>
            <a:ext cx="2396357" cy="4759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72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4% LIHTC + Bond Gap Financing (BGF)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644778" y="6188764"/>
            <a:ext cx="527913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N/A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644778" y="2676325"/>
            <a:ext cx="681057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4% LIHTC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644778" y="3362125"/>
            <a:ext cx="681057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4% LIHTC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2644778" y="4192324"/>
            <a:ext cx="681057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4% LIHTC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644778" y="5206165"/>
            <a:ext cx="1662046" cy="497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4% LIHTC + Ohio LIHTC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638037" y="4299004"/>
            <a:ext cx="1414253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Rehabilitation Only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638037" y="1336091"/>
            <a:ext cx="2030182" cy="17440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9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Construction Type </a:t>
            </a:r>
          </a:p>
          <a:p>
            <a:pPr marL="0" marR="0" lvl="0" indent="0" algn="l" defTabSz="914400" rtl="0" eaLnBrk="1" fontAlgn="auto" latinLnBrk="0" hangingPunct="1">
              <a:lnSpc>
                <a:spcPts val="169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27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 (MS) Bold"/>
              <a:ea typeface="Calibri (MS) Bold"/>
              <a:cs typeface="Calibri (MS) Bold"/>
              <a:sym typeface="Calibri (MS) Bold"/>
            </a:endParaRPr>
          </a:p>
          <a:p>
            <a:pPr marL="0" marR="0" lvl="0" indent="0" algn="l" defTabSz="914400" rtl="0" eaLnBrk="1" fontAlgn="auto" latinLnBrk="0" hangingPunct="1">
              <a:lnSpc>
                <a:spcPts val="169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New Construction, Adaptive Reuse, and Rehabilitation</a:t>
            </a:r>
          </a:p>
          <a:p>
            <a:pPr marL="0" marR="0" lvl="0" indent="0" algn="l" defTabSz="914400" rtl="0" eaLnBrk="1" fontAlgn="auto" latinLnBrk="0" hangingPunct="1">
              <a:lnSpc>
                <a:spcPts val="169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27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(MS)"/>
              <a:ea typeface="Calibri (MS)"/>
              <a:cs typeface="Calibri (MS)"/>
              <a:sym typeface="Calibri (MS)"/>
            </a:endParaRPr>
          </a:p>
          <a:p>
            <a:pPr marL="0" marR="0" lvl="0" indent="0" algn="l" defTabSz="914400" rtl="0" eaLnBrk="1" fontAlgn="auto" latinLnBrk="0" hangingPunct="1">
              <a:lnSpc>
                <a:spcPts val="169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New Construction, Adaptive Reuse, Rehab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4638037" y="5118154"/>
            <a:ext cx="1410738" cy="436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72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New Construction, Adaptive Reuse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638037" y="5887450"/>
            <a:ext cx="1546660" cy="9052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70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New Construction, Adaptive Reuse, and Rehabilitation</a:t>
            </a:r>
          </a:p>
          <a:p>
            <a:pPr marL="0" marR="0" lvl="0" indent="0" algn="l" defTabSz="914400" rtl="0" eaLnBrk="1" fontAlgn="auto" latinLnBrk="0" hangingPunct="1">
              <a:lnSpc>
                <a:spcPts val="170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4-24 units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4638037" y="3469053"/>
            <a:ext cx="1705318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New Construction Only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843779" y="2676325"/>
            <a:ext cx="1532470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Open Round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6935638" y="3470791"/>
            <a:ext cx="1249308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Open Round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6843779" y="1307516"/>
            <a:ext cx="1753782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Funding Round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6843779" y="1791767"/>
            <a:ext cx="2129952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Annual Round – </a:t>
            </a:r>
            <a:r>
              <a:rPr kumimoji="0" lang="en-US" sz="142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Competitive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6843779" y="4299004"/>
            <a:ext cx="2129952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Annual Round – </a:t>
            </a:r>
            <a:r>
              <a:rPr kumimoji="0" lang="en-US" sz="142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Competitive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6843779" y="5206165"/>
            <a:ext cx="2129952" cy="2406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Annual Round – </a:t>
            </a: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Competitive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6843779" y="6188764"/>
            <a:ext cx="2129952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Annual Round – </a:t>
            </a:r>
            <a:r>
              <a:rPr kumimoji="0" lang="en-US" sz="142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Competitive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9544688" y="2676325"/>
            <a:ext cx="988165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None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9544688" y="3469053"/>
            <a:ext cx="1249309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Medicaid Waiver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9544688" y="6101134"/>
            <a:ext cx="2051485" cy="4759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72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HOME, NHTF, OHTF, and/or R-TCAP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9544687" y="1307516"/>
            <a:ext cx="2205741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Additional Resources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9544688" y="1810817"/>
            <a:ext cx="2160384" cy="4759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72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HOME (limited soft funds for CHDO)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9544688" y="5206165"/>
            <a:ext cx="2152631" cy="497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Ohio LIHTC, OHTF (rural only)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9544688" y="4299004"/>
            <a:ext cx="2405786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HOME, NHTF (limited soft funds)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91440" y="1899009"/>
            <a:ext cx="1080106" cy="2339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5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9% LIHTC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2644778" y="1899009"/>
            <a:ext cx="680971" cy="2752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9% LIHTC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472754" y="456981"/>
            <a:ext cx="6462884" cy="5862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MULTIFAMILY PROGRAMS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2644777" y="1307516"/>
            <a:ext cx="1314747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Credit Type</a:t>
            </a:r>
          </a:p>
        </p:txBody>
      </p:sp>
    </p:spTree>
    <p:extLst>
      <p:ext uri="{BB962C8B-B14F-4D97-AF65-F5344CB8AC3E}">
        <p14:creationId xmlns:p14="http://schemas.microsoft.com/office/powerpoint/2010/main" val="2272688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1489072" y="1889122"/>
            <a:ext cx="9213847" cy="3079747"/>
          </a:xfrm>
          <a:custGeom>
            <a:avLst/>
            <a:gdLst/>
            <a:ahLst/>
            <a:cxnLst/>
            <a:rect l="l" t="t" r="r" b="b"/>
            <a:pathLst>
              <a:path w="9213847" h="3079747">
                <a:moveTo>
                  <a:pt x="0" y="0"/>
                </a:moveTo>
                <a:lnTo>
                  <a:pt x="9213847" y="0"/>
                </a:lnTo>
                <a:lnTo>
                  <a:pt x="9213847" y="3079747"/>
                </a:lnTo>
                <a:lnTo>
                  <a:pt x="0" y="30797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1639931" y="6418793"/>
            <a:ext cx="8876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4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2753" y="456981"/>
            <a:ext cx="9213847" cy="5862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OFFICE OF MULTIFAMILY GUIDELINES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489960" y="1978619"/>
            <a:ext cx="6913497" cy="5270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52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3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All OHFA Multifamily Programs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822130" y="3619309"/>
            <a:ext cx="2395145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1" u="none" strike="noStrike" kern="1200" cap="none" spc="2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Experience and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839369" y="3474282"/>
            <a:ext cx="2395146" cy="10928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90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1" u="none" strike="noStrike" kern="1200" cap="none" spc="2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Design and Architectural Standards (DAS)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8139179" y="3483807"/>
            <a:ext cx="2395147" cy="7681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4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Multifamily Rental Underwriting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635365" y="4170626"/>
            <a:ext cx="1483420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Guidelines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646649" y="3981336"/>
            <a:ext cx="2690916" cy="3972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Capacity</a:t>
            </a:r>
            <a:r>
              <a:rPr kumimoji="0" lang="en-US" sz="2405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  <a:r>
              <a:rPr kumimoji="0" lang="en-US" sz="240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Standards</a:t>
            </a:r>
          </a:p>
        </p:txBody>
      </p:sp>
    </p:spTree>
    <p:extLst>
      <p:ext uri="{BB962C8B-B14F-4D97-AF65-F5344CB8AC3E}">
        <p14:creationId xmlns:p14="http://schemas.microsoft.com/office/powerpoint/2010/main" val="11905950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1489072" y="2727322"/>
            <a:ext cx="9213847" cy="2184397"/>
          </a:xfrm>
          <a:custGeom>
            <a:avLst/>
            <a:gdLst/>
            <a:ahLst/>
            <a:cxnLst/>
            <a:rect l="l" t="t" r="r" b="b"/>
            <a:pathLst>
              <a:path w="9213847" h="2184397">
                <a:moveTo>
                  <a:pt x="0" y="0"/>
                </a:moveTo>
                <a:lnTo>
                  <a:pt x="9213847" y="0"/>
                </a:lnTo>
                <a:lnTo>
                  <a:pt x="9213847" y="2184397"/>
                </a:lnTo>
                <a:lnTo>
                  <a:pt x="0" y="21843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1639931" y="6418793"/>
            <a:ext cx="8876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5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2753" y="456981"/>
            <a:ext cx="9016303" cy="5862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OFFICE OF MULTIFAMILY GUIDELINES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567303" y="2819619"/>
            <a:ext cx="4430047" cy="5270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52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3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9% LIHTC Program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3579876" y="4191905"/>
            <a:ext cx="6202479" cy="3972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9% LIHTC Qualified Allocation Plan (QAP)</a:t>
            </a:r>
          </a:p>
        </p:txBody>
      </p:sp>
    </p:spTree>
    <p:extLst>
      <p:ext uri="{BB962C8B-B14F-4D97-AF65-F5344CB8AC3E}">
        <p14:creationId xmlns:p14="http://schemas.microsoft.com/office/powerpoint/2010/main" val="1401584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1489072" y="1403347"/>
            <a:ext cx="9213847" cy="5137147"/>
          </a:xfrm>
          <a:custGeom>
            <a:avLst/>
            <a:gdLst/>
            <a:ahLst/>
            <a:cxnLst/>
            <a:rect l="l" t="t" r="r" b="b"/>
            <a:pathLst>
              <a:path w="9213847" h="5137147">
                <a:moveTo>
                  <a:pt x="0" y="0"/>
                </a:moveTo>
                <a:lnTo>
                  <a:pt x="9213847" y="0"/>
                </a:lnTo>
                <a:lnTo>
                  <a:pt x="9213847" y="5137147"/>
                </a:lnTo>
                <a:lnTo>
                  <a:pt x="0" y="51371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1639931" y="6418793"/>
            <a:ext cx="8876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6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2753" y="456981"/>
            <a:ext cx="9068061" cy="5862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OFFICE OF MULTIFAMILY GUIDELINES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071472" y="1489091"/>
            <a:ext cx="94488" cy="617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51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27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567304" y="1489091"/>
            <a:ext cx="4550817" cy="52700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51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27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4% LIHTC Program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559022" y="2993584"/>
            <a:ext cx="2809875" cy="7209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5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4% LIHTC Qualified Allocation Plan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562606" y="3680279"/>
            <a:ext cx="1112247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(</a:t>
            </a:r>
            <a:r>
              <a:rPr kumimoji="0" lang="en-US" sz="2402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  <a:r>
              <a:rPr kumimoji="0" lang="en-US" sz="2402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QAP)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031105" y="3129096"/>
            <a:ext cx="2235803" cy="8331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Multifamily Bond Guidelines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866637" y="5050984"/>
            <a:ext cx="2581570" cy="11497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90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4% LIHTC with Bond Gap Financing (HOME &amp; NHTF)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983847" y="3129096"/>
            <a:ext cx="2842305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Affordable Assisted 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8551288" y="3491122"/>
            <a:ext cx="1869421" cy="3972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Living</a:t>
            </a:r>
            <a:r>
              <a:rPr kumimoji="0" lang="en-US" sz="2405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  <a:r>
              <a:rPr kumimoji="0" lang="en-US" sz="240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(AAL)</a:t>
            </a:r>
          </a:p>
        </p:txBody>
      </p:sp>
    </p:spTree>
    <p:extLst>
      <p:ext uri="{BB962C8B-B14F-4D97-AF65-F5344CB8AC3E}">
        <p14:creationId xmlns:p14="http://schemas.microsoft.com/office/powerpoint/2010/main" val="1168501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1562500" y="1896308"/>
            <a:ext cx="9213847" cy="3079747"/>
          </a:xfrm>
          <a:custGeom>
            <a:avLst/>
            <a:gdLst/>
            <a:ahLst/>
            <a:cxnLst/>
            <a:rect l="l" t="t" r="r" b="b"/>
            <a:pathLst>
              <a:path w="9213847" h="3079747">
                <a:moveTo>
                  <a:pt x="0" y="0"/>
                </a:moveTo>
                <a:lnTo>
                  <a:pt x="9213847" y="0"/>
                </a:lnTo>
                <a:lnTo>
                  <a:pt x="9213847" y="3079747"/>
                </a:lnTo>
                <a:lnTo>
                  <a:pt x="0" y="30797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1639931" y="6418793"/>
            <a:ext cx="8876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7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2754" y="629507"/>
            <a:ext cx="8792016" cy="5862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OFFICE OF MULTIFAMILY GUIDELINES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128648" y="1978619"/>
            <a:ext cx="7300688" cy="5270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52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3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9% and 4% Supplemental Programs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878073" y="3802018"/>
            <a:ext cx="2130333" cy="4538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CHDO Guidelines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602892" y="3436182"/>
            <a:ext cx="70333" cy="4534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940303" y="3836175"/>
            <a:ext cx="2420693" cy="7878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9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Development Loan (HDL)</a:t>
            </a:r>
            <a:r>
              <a:rPr kumimoji="0" lang="en-US" sz="2405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  <a:r>
              <a:rPr kumimoji="0" lang="en-US" sz="240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Guidelines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591431" y="3436182"/>
            <a:ext cx="1081793" cy="4083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Housing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044815" y="3483807"/>
            <a:ext cx="2584685" cy="1077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4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Multifamily Lending Program (MLP) Guidelines </a:t>
            </a:r>
          </a:p>
        </p:txBody>
      </p:sp>
    </p:spTree>
    <p:extLst>
      <p:ext uri="{BB962C8B-B14F-4D97-AF65-F5344CB8AC3E}">
        <p14:creationId xmlns:p14="http://schemas.microsoft.com/office/powerpoint/2010/main" val="685560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1489072" y="2727322"/>
            <a:ext cx="9213847" cy="2184397"/>
          </a:xfrm>
          <a:custGeom>
            <a:avLst/>
            <a:gdLst/>
            <a:ahLst/>
            <a:cxnLst/>
            <a:rect l="l" t="t" r="r" b="b"/>
            <a:pathLst>
              <a:path w="9213847" h="2184397">
                <a:moveTo>
                  <a:pt x="0" y="0"/>
                </a:moveTo>
                <a:lnTo>
                  <a:pt x="9213847" y="0"/>
                </a:lnTo>
                <a:lnTo>
                  <a:pt x="9213847" y="2184397"/>
                </a:lnTo>
                <a:lnTo>
                  <a:pt x="0" y="21843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1639931" y="6418793"/>
            <a:ext cx="8876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8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2754" y="456981"/>
            <a:ext cx="8964544" cy="5862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OFFICE OF MULTIFAMILY GUIDELINES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682871" y="2819619"/>
            <a:ext cx="4021182" cy="5270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52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3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HDGF Guidelines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570733" y="4191905"/>
            <a:ext cx="3771010" cy="3972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Non-LIHTC for 4-24 Units</a:t>
            </a:r>
          </a:p>
        </p:txBody>
      </p:sp>
    </p:spTree>
    <p:extLst>
      <p:ext uri="{BB962C8B-B14F-4D97-AF65-F5344CB8AC3E}">
        <p14:creationId xmlns:p14="http://schemas.microsoft.com/office/powerpoint/2010/main" val="1906403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708022" y="4546597"/>
            <a:ext cx="3388109" cy="1651559"/>
          </a:xfrm>
          <a:custGeom>
            <a:avLst/>
            <a:gdLst/>
            <a:ahLst/>
            <a:cxnLst/>
            <a:rect l="l" t="t" r="r" b="b"/>
            <a:pathLst>
              <a:path w="3388109" h="1651559">
                <a:moveTo>
                  <a:pt x="0" y="0"/>
                </a:moveTo>
                <a:lnTo>
                  <a:pt x="3388109" y="0"/>
                </a:lnTo>
                <a:lnTo>
                  <a:pt x="3388109" y="1651559"/>
                </a:lnTo>
                <a:lnTo>
                  <a:pt x="0" y="165155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4422772" y="4546597"/>
            <a:ext cx="3388109" cy="1651559"/>
          </a:xfrm>
          <a:custGeom>
            <a:avLst/>
            <a:gdLst/>
            <a:ahLst/>
            <a:cxnLst/>
            <a:rect l="l" t="t" r="r" b="b"/>
            <a:pathLst>
              <a:path w="3388109" h="1651559">
                <a:moveTo>
                  <a:pt x="0" y="0"/>
                </a:moveTo>
                <a:lnTo>
                  <a:pt x="3388109" y="0"/>
                </a:lnTo>
                <a:lnTo>
                  <a:pt x="3388109" y="1651559"/>
                </a:lnTo>
                <a:lnTo>
                  <a:pt x="0" y="165155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-63503" y="1212847"/>
            <a:ext cx="12318997" cy="1231897"/>
          </a:xfrm>
          <a:custGeom>
            <a:avLst/>
            <a:gdLst/>
            <a:ahLst/>
            <a:cxnLst/>
            <a:rect l="l" t="t" r="r" b="b"/>
            <a:pathLst>
              <a:path w="12318997" h="1231897">
                <a:moveTo>
                  <a:pt x="0" y="0"/>
                </a:moveTo>
                <a:lnTo>
                  <a:pt x="12318997" y="0"/>
                </a:lnTo>
                <a:lnTo>
                  <a:pt x="12318997" y="1231897"/>
                </a:lnTo>
                <a:lnTo>
                  <a:pt x="0" y="12318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Freeform 10"/>
          <p:cNvSpPr/>
          <p:nvPr/>
        </p:nvSpPr>
        <p:spPr>
          <a:xfrm>
            <a:off x="8137522" y="4546597"/>
            <a:ext cx="3388109" cy="1651559"/>
          </a:xfrm>
          <a:custGeom>
            <a:avLst/>
            <a:gdLst/>
            <a:ahLst/>
            <a:cxnLst/>
            <a:rect l="l" t="t" r="r" b="b"/>
            <a:pathLst>
              <a:path w="3388109" h="1651559">
                <a:moveTo>
                  <a:pt x="0" y="0"/>
                </a:moveTo>
                <a:lnTo>
                  <a:pt x="3388109" y="0"/>
                </a:lnTo>
                <a:lnTo>
                  <a:pt x="3388109" y="1651559"/>
                </a:lnTo>
                <a:lnTo>
                  <a:pt x="0" y="165155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1" name="Group 11"/>
          <p:cNvGrpSpPr/>
          <p:nvPr/>
        </p:nvGrpSpPr>
        <p:grpSpPr>
          <a:xfrm>
            <a:off x="2524125" y="2781300"/>
            <a:ext cx="3233804" cy="1509646"/>
            <a:chOff x="0" y="0"/>
            <a:chExt cx="4311739" cy="2012861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4311777" cy="2012950"/>
            </a:xfrm>
            <a:custGeom>
              <a:avLst/>
              <a:gdLst/>
              <a:ahLst/>
              <a:cxnLst/>
              <a:rect l="l" t="t" r="r" b="b"/>
              <a:pathLst>
                <a:path w="4311777" h="2012950">
                  <a:moveTo>
                    <a:pt x="0" y="0"/>
                  </a:moveTo>
                  <a:lnTo>
                    <a:pt x="0" y="12700"/>
                  </a:lnTo>
                  <a:lnTo>
                    <a:pt x="3896741" y="12700"/>
                  </a:lnTo>
                  <a:lnTo>
                    <a:pt x="4216400" y="332359"/>
                  </a:lnTo>
                  <a:lnTo>
                    <a:pt x="4216400" y="1930400"/>
                  </a:lnTo>
                  <a:lnTo>
                    <a:pt x="319659" y="1930400"/>
                  </a:lnTo>
                  <a:lnTo>
                    <a:pt x="0" y="1610741"/>
                  </a:lnTo>
                  <a:lnTo>
                    <a:pt x="0" y="2012950"/>
                  </a:lnTo>
                  <a:lnTo>
                    <a:pt x="4311777" y="2012950"/>
                  </a:lnTo>
                  <a:lnTo>
                    <a:pt x="4311777" y="0"/>
                  </a:lnTo>
                  <a:close/>
                </a:path>
              </a:pathLst>
            </a:custGeom>
            <a:blipFill>
              <a:blip r:embed="rId9"/>
              <a:stretch>
                <a:fillRect b="4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3" name="Freeform 13"/>
          <p:cNvSpPr/>
          <p:nvPr/>
        </p:nvSpPr>
        <p:spPr>
          <a:xfrm>
            <a:off x="2432047" y="2698747"/>
            <a:ext cx="3346447" cy="1622422"/>
          </a:xfrm>
          <a:custGeom>
            <a:avLst/>
            <a:gdLst/>
            <a:ahLst/>
            <a:cxnLst/>
            <a:rect l="l" t="t" r="r" b="b"/>
            <a:pathLst>
              <a:path w="3346447" h="1622422">
                <a:moveTo>
                  <a:pt x="0" y="0"/>
                </a:moveTo>
                <a:lnTo>
                  <a:pt x="3346447" y="0"/>
                </a:lnTo>
                <a:lnTo>
                  <a:pt x="3346447" y="1622422"/>
                </a:lnTo>
                <a:lnTo>
                  <a:pt x="0" y="16224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14"/>
          <p:cNvSpPr/>
          <p:nvPr/>
        </p:nvSpPr>
        <p:spPr>
          <a:xfrm>
            <a:off x="6413497" y="2698747"/>
            <a:ext cx="3388109" cy="1651511"/>
          </a:xfrm>
          <a:custGeom>
            <a:avLst/>
            <a:gdLst/>
            <a:ahLst/>
            <a:cxnLst/>
            <a:rect l="l" t="t" r="r" b="b"/>
            <a:pathLst>
              <a:path w="3388109" h="1651511">
                <a:moveTo>
                  <a:pt x="0" y="0"/>
                </a:moveTo>
                <a:lnTo>
                  <a:pt x="3388109" y="0"/>
                </a:lnTo>
                <a:lnTo>
                  <a:pt x="3388109" y="1651511"/>
                </a:lnTo>
                <a:lnTo>
                  <a:pt x="0" y="165151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11639931" y="6418793"/>
            <a:ext cx="8876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9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2672972" y="1374286"/>
            <a:ext cx="7739111" cy="3972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5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GOAL</a:t>
            </a:r>
            <a:r>
              <a:rPr kumimoji="0" lang="en-US" sz="2405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: Most effective use of all the funding sources and 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045201" y="1737179"/>
            <a:ext cx="5756405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 Italics"/>
                <a:ea typeface="Calibri (MS) Bold Italics"/>
                <a:cs typeface="Calibri (MS) Bold Italics"/>
                <a:sym typeface="Calibri (MS) Bold Italics"/>
              </a:rPr>
              <a:t>Reduce </a:t>
            </a:r>
            <a:r>
              <a:rPr kumimoji="0" lang="en-US" sz="2402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the number of guidelines.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72754" y="456981"/>
            <a:ext cx="5305740" cy="5862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FUNDING SOURCES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841496" y="4986233"/>
            <a:ext cx="1367529" cy="5270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52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3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HOME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701027" y="5033772"/>
            <a:ext cx="967192" cy="4562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89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80" b="1" i="0" u="none" strike="noStrike" kern="1200" cap="none" spc="19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NHTF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414509" y="5033772"/>
            <a:ext cx="1075211" cy="4562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89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80" b="1" i="0" u="none" strike="noStrike" kern="1200" cap="none" spc="8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OHTF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436620" y="3182931"/>
            <a:ext cx="1834120" cy="4561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88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77" b="1" i="0" u="none" strike="noStrike" kern="1200" cap="none" spc="5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9% LIHTC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7415784" y="3182931"/>
            <a:ext cx="1719590" cy="4561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88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77" b="1" i="0" u="none" strike="noStrike" kern="1200" cap="none" spc="5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4% LIHTC</a:t>
            </a:r>
          </a:p>
        </p:txBody>
      </p:sp>
    </p:spTree>
    <p:extLst>
      <p:ext uri="{BB962C8B-B14F-4D97-AF65-F5344CB8AC3E}">
        <p14:creationId xmlns:p14="http://schemas.microsoft.com/office/powerpoint/2010/main" val="1857686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231772" y="1744723"/>
            <a:ext cx="11728447" cy="3949636"/>
          </a:xfrm>
          <a:custGeom>
            <a:avLst/>
            <a:gdLst/>
            <a:ahLst/>
            <a:cxnLst/>
            <a:rect l="l" t="t" r="r" b="b"/>
            <a:pathLst>
              <a:path w="11728447" h="3949636">
                <a:moveTo>
                  <a:pt x="0" y="0"/>
                </a:moveTo>
                <a:lnTo>
                  <a:pt x="11728447" y="0"/>
                </a:lnTo>
                <a:lnTo>
                  <a:pt x="11728447" y="3949636"/>
                </a:lnTo>
                <a:lnTo>
                  <a:pt x="0" y="39496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1552558" y="6418793"/>
            <a:ext cx="17620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10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2754" y="456981"/>
            <a:ext cx="5926122" cy="717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GUIDELINE UPDATE TIMELINE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02018" y="2448087"/>
            <a:ext cx="2430456" cy="781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Ohio Housing Conference Session kicks off stakeholder feedback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880998" y="4560865"/>
            <a:ext cx="2294801" cy="5428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Stakeholder Sessions: Columbus + Each Region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364605" y="4503715"/>
            <a:ext cx="1217447" cy="352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Second Draft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015227" y="2448087"/>
            <a:ext cx="2829268" cy="781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First Draft of QAPs &amp; Guidelines (30 days comment period required for QAPs)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8380981" y="2448087"/>
            <a:ext cx="2023243" cy="542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OHFA Board for Final Draft Approval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043160" y="4503715"/>
            <a:ext cx="1308506" cy="352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Effective Date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02018" y="1969475"/>
            <a:ext cx="2177612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December 2026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2880998" y="4065861"/>
            <a:ext cx="1601037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0098D3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March 2027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015227" y="1969475"/>
            <a:ext cx="1489090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69C2C6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June 2027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6364605" y="4065861"/>
            <a:ext cx="1795984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BBD36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Mid-July 2027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8380980" y="1969475"/>
            <a:ext cx="2264015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729364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September 2027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0043159" y="4065861"/>
            <a:ext cx="1685601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EBA70E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January 2028</a:t>
            </a:r>
          </a:p>
        </p:txBody>
      </p:sp>
    </p:spTree>
    <p:extLst>
      <p:ext uri="{BB962C8B-B14F-4D97-AF65-F5344CB8AC3E}">
        <p14:creationId xmlns:p14="http://schemas.microsoft.com/office/powerpoint/2010/main" val="17916480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0" y="5038725"/>
            <a:ext cx="12192000" cy="1819275"/>
          </a:xfrm>
          <a:custGeom>
            <a:avLst/>
            <a:gdLst/>
            <a:ahLst/>
            <a:cxnLst/>
            <a:rect l="l" t="t" r="r" b="b"/>
            <a:pathLst>
              <a:path w="12192000" h="1819275">
                <a:moveTo>
                  <a:pt x="0" y="0"/>
                </a:moveTo>
                <a:lnTo>
                  <a:pt x="12192000" y="0"/>
                </a:lnTo>
                <a:lnTo>
                  <a:pt x="12192000" y="1819275"/>
                </a:lnTo>
                <a:lnTo>
                  <a:pt x="0" y="18192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2243204" y="1820923"/>
            <a:ext cx="7686932" cy="9525"/>
          </a:xfrm>
          <a:custGeom>
            <a:avLst/>
            <a:gdLst/>
            <a:ahLst/>
            <a:cxnLst/>
            <a:rect l="l" t="t" r="r" b="b"/>
            <a:pathLst>
              <a:path w="7686932" h="9525">
                <a:moveTo>
                  <a:pt x="0" y="0"/>
                </a:moveTo>
                <a:lnTo>
                  <a:pt x="7686932" y="0"/>
                </a:lnTo>
                <a:lnTo>
                  <a:pt x="7686932" y="9525"/>
                </a:lnTo>
                <a:lnTo>
                  <a:pt x="0" y="952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4629150" y="5553075"/>
            <a:ext cx="2819400" cy="733425"/>
            <a:chOff x="0" y="0"/>
            <a:chExt cx="3759200" cy="9779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759200" cy="977900"/>
            </a:xfrm>
            <a:custGeom>
              <a:avLst/>
              <a:gdLst/>
              <a:ahLst/>
              <a:cxnLst/>
              <a:rect l="l" t="t" r="r" b="b"/>
              <a:pathLst>
                <a:path w="3759200" h="977900">
                  <a:moveTo>
                    <a:pt x="0" y="0"/>
                  </a:moveTo>
                  <a:lnTo>
                    <a:pt x="3759200" y="0"/>
                  </a:lnTo>
                  <a:lnTo>
                    <a:pt x="3759200" y="977900"/>
                  </a:lnTo>
                  <a:lnTo>
                    <a:pt x="0" y="9779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0"/>
            <a:ext cx="12192000" cy="4086225"/>
            <a:chOff x="0" y="0"/>
            <a:chExt cx="16256000" cy="54483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6256000" cy="5448300"/>
            </a:xfrm>
            <a:custGeom>
              <a:avLst/>
              <a:gdLst/>
              <a:ahLst/>
              <a:cxnLst/>
              <a:rect l="l" t="t" r="r" b="b"/>
              <a:pathLst>
                <a:path w="16256000" h="5448300">
                  <a:moveTo>
                    <a:pt x="0" y="0"/>
                  </a:moveTo>
                  <a:lnTo>
                    <a:pt x="16256000" y="0"/>
                  </a:lnTo>
                  <a:lnTo>
                    <a:pt x="16256000" y="5448300"/>
                  </a:lnTo>
                  <a:lnTo>
                    <a:pt x="0" y="5448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-78" t="-3263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38100" y="-19117"/>
            <a:ext cx="2195579" cy="509588"/>
            <a:chOff x="0" y="0"/>
            <a:chExt cx="2927439" cy="67945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927477" cy="679450"/>
            </a:xfrm>
            <a:custGeom>
              <a:avLst/>
              <a:gdLst/>
              <a:ahLst/>
              <a:cxnLst/>
              <a:rect l="l" t="t" r="r" b="b"/>
              <a:pathLst>
                <a:path w="2927477" h="679450">
                  <a:moveTo>
                    <a:pt x="0" y="0"/>
                  </a:moveTo>
                  <a:lnTo>
                    <a:pt x="2927477" y="0"/>
                  </a:lnTo>
                  <a:lnTo>
                    <a:pt x="2927477" y="679450"/>
                  </a:lnTo>
                  <a:lnTo>
                    <a:pt x="0" y="679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r="1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905000" y="-19117"/>
            <a:ext cx="1462021" cy="509588"/>
            <a:chOff x="0" y="0"/>
            <a:chExt cx="1949361" cy="67945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949323" cy="679450"/>
            </a:xfrm>
            <a:custGeom>
              <a:avLst/>
              <a:gdLst/>
              <a:ahLst/>
              <a:cxnLst/>
              <a:rect l="l" t="t" r="r" b="b"/>
              <a:pathLst>
                <a:path w="1949323" h="679450">
                  <a:moveTo>
                    <a:pt x="0" y="0"/>
                  </a:moveTo>
                  <a:lnTo>
                    <a:pt x="1949323" y="0"/>
                  </a:lnTo>
                  <a:lnTo>
                    <a:pt x="1949323" y="679450"/>
                  </a:lnTo>
                  <a:lnTo>
                    <a:pt x="0" y="679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r="-1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38100" y="238058"/>
            <a:ext cx="2309879" cy="528638"/>
            <a:chOff x="0" y="0"/>
            <a:chExt cx="3079839" cy="70485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3079877" cy="704850"/>
            </a:xfrm>
            <a:custGeom>
              <a:avLst/>
              <a:gdLst/>
              <a:ahLst/>
              <a:cxnLst/>
              <a:rect l="l" t="t" r="r" b="b"/>
              <a:pathLst>
                <a:path w="3079877" h="704850">
                  <a:moveTo>
                    <a:pt x="0" y="0"/>
                  </a:moveTo>
                  <a:lnTo>
                    <a:pt x="3079877" y="0"/>
                  </a:lnTo>
                  <a:lnTo>
                    <a:pt x="3079877" y="704850"/>
                  </a:lnTo>
                  <a:lnTo>
                    <a:pt x="0" y="7048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 r="1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96215" y="30766"/>
            <a:ext cx="3054953" cy="5656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7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Italics"/>
                <a:ea typeface="Arial Italics"/>
                <a:cs typeface="Arial Italics"/>
                <a:sym typeface="Arial Italics"/>
              </a:rPr>
              <a:t>2828 May Street II, Cincinnati 2026 9%, SOCAYR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170814" y="4535405"/>
            <a:ext cx="7989294" cy="6321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 Bold"/>
                <a:ea typeface="Source Sans Pro Bold"/>
                <a:cs typeface="Source Sans Pro Bold"/>
                <a:sym typeface="Source Sans Pro Bold"/>
              </a:rPr>
              <a:t>2026 9% LIHTC Additional Credit Policy</a:t>
            </a:r>
          </a:p>
        </p:txBody>
      </p:sp>
    </p:spTree>
    <p:extLst>
      <p:ext uri="{BB962C8B-B14F-4D97-AF65-F5344CB8AC3E}">
        <p14:creationId xmlns:p14="http://schemas.microsoft.com/office/powerpoint/2010/main" val="41635332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1552558" y="6418793"/>
            <a:ext cx="17620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12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72753" y="875833"/>
            <a:ext cx="2986135" cy="5862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OVERVIEW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156649" y="2011394"/>
            <a:ext cx="119129" cy="46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67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27" b="0" i="0" u="none" strike="noStrike" kern="1200" cap="none" spc="2101" normalizeH="0" baseline="0" noProof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589533" y="2042798"/>
            <a:ext cx="62246" cy="418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0" u="none" strike="noStrike" kern="1200" cap="none" spc="192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953673" y="3336312"/>
            <a:ext cx="63751" cy="419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56649" y="3807466"/>
            <a:ext cx="6960089" cy="418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0" u="none" strike="noStrike" kern="1200" cap="none" spc="0" normalizeH="0" baseline="0" noProof="0" dirty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•</a:t>
            </a:r>
            <a:r>
              <a:rPr kumimoji="0" lang="en-US" sz="2402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 Bold"/>
                <a:ea typeface="Source Sans Pro Bold"/>
                <a:cs typeface="Source Sans Pro Bold"/>
                <a:sym typeface="Source Sans Pro Bold"/>
              </a:rPr>
              <a:t>Available Resources: </a:t>
            </a:r>
            <a:r>
              <a:rPr kumimoji="0" lang="en-US" sz="2402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Eligible projects may request: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458889" y="4299737"/>
            <a:ext cx="63751" cy="419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385573" y="2042798"/>
            <a:ext cx="9351797" cy="418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 Bold"/>
                <a:ea typeface="Source Sans Pro Bold"/>
                <a:cs typeface="Source Sans Pro Bold"/>
                <a:sym typeface="Source Sans Pro Bold"/>
              </a:rPr>
              <a:t>Purpose: </a:t>
            </a:r>
            <a:r>
              <a:rPr kumimoji="0" lang="en-US" sz="2402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Provide additional resources to projects that are experiencing: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705612" y="4299737"/>
            <a:ext cx="8145753" cy="3520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Up to $110,000inannual9% LIHTC(Approx:$1.45Mavailable)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705613" y="4757576"/>
            <a:ext cx="5626840" cy="3520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7" b="0" i="0" u="none" strike="noStrike" kern="1200" cap="none" spc="6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Up to $1M in additional HDL resources 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705613" y="2477919"/>
            <a:ext cx="9750266" cy="8714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60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7" b="0" i="0" u="none" strike="noStrike" kern="1200" cap="none" spc="6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documented construction cost increases within the original scope of work, reduced equity pricing, or other challenges that are affecting project feasibility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705612" y="3412933"/>
            <a:ext cx="8783412" cy="362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7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or the timely completion of affordable housing units to low-income Ohioans</a:t>
            </a:r>
          </a:p>
        </p:txBody>
      </p:sp>
    </p:spTree>
    <p:extLst>
      <p:ext uri="{BB962C8B-B14F-4D97-AF65-F5344CB8AC3E}">
        <p14:creationId xmlns:p14="http://schemas.microsoft.com/office/powerpoint/2010/main" val="38888357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6416040" y="5161407"/>
            <a:ext cx="2600325" cy="19050"/>
          </a:xfrm>
          <a:custGeom>
            <a:avLst/>
            <a:gdLst/>
            <a:ahLst/>
            <a:cxnLst/>
            <a:rect l="l" t="t" r="r" b="b"/>
            <a:pathLst>
              <a:path w="2600325" h="19050">
                <a:moveTo>
                  <a:pt x="0" y="0"/>
                </a:moveTo>
                <a:lnTo>
                  <a:pt x="2600325" y="0"/>
                </a:lnTo>
                <a:lnTo>
                  <a:pt x="2600325" y="19050"/>
                </a:lnTo>
                <a:lnTo>
                  <a:pt x="0" y="190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6258878" y="1039940"/>
            <a:ext cx="5161912" cy="3358010"/>
          </a:xfrm>
          <a:custGeom>
            <a:avLst/>
            <a:gdLst/>
            <a:ahLst/>
            <a:cxnLst/>
            <a:rect l="l" t="t" r="r" b="b"/>
            <a:pathLst>
              <a:path w="5161912" h="3358010">
                <a:moveTo>
                  <a:pt x="0" y="0"/>
                </a:moveTo>
                <a:lnTo>
                  <a:pt x="5161911" y="0"/>
                </a:lnTo>
                <a:lnTo>
                  <a:pt x="5161911" y="3358010"/>
                </a:lnTo>
                <a:lnTo>
                  <a:pt x="0" y="335801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552558" y="6418793"/>
            <a:ext cx="17620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13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72754" y="875833"/>
            <a:ext cx="5786124" cy="5862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AVAILABLE RESOURCES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00402" y="1849869"/>
            <a:ext cx="108928" cy="416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0" u="none" strike="noStrike" kern="1200" cap="none" spc="1921" normalizeH="0" baseline="0" noProof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304757" y="1873101"/>
            <a:ext cx="56417" cy="383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7" b="0" i="0" u="none" strike="noStrike" kern="1200" cap="none" spc="174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741157" y="5302044"/>
            <a:ext cx="108928" cy="4169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0" u="none" strike="noStrike" kern="1200" cap="none" spc="0" normalizeH="0" baseline="0" noProof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29002" y="1873101"/>
            <a:ext cx="4724162" cy="3613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7" b="0" i="0" u="none" strike="noStrike" kern="1200" cap="none" spc="4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Eligible projects may request up to $1M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929002" y="2264254"/>
            <a:ext cx="4751899" cy="16041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19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7" b="0" i="0" u="none" strike="noStrike" kern="1200" cap="none" spc="8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in HDL resources and the following amounts of 9% LIHTC per unit based on the project’s program year, capped at $110,000 per project: 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249366" y="3881714"/>
            <a:ext cx="4221832" cy="1616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40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2026-2027 9% LIHTC QAP: Ineligible 2024-2025 9% LIHTC QAP: Up to </a:t>
            </a:r>
            <a:r>
              <a:rPr kumimoji="0" lang="en-US" sz="202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$1,500 per unit</a:t>
            </a:r>
          </a:p>
          <a:p>
            <a:pPr marL="0" marR="0" lvl="0" indent="0" algn="l" defTabSz="914400" rtl="0" eaLnBrk="1" fontAlgn="auto" latinLnBrk="0" hangingPunct="1">
              <a:lnSpc>
                <a:spcPts val="340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2022-2023 QAP: Up to </a:t>
            </a:r>
            <a:r>
              <a:rPr kumimoji="0" lang="en-US" sz="2027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$3,000 per unit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192136" y="4362450"/>
            <a:ext cx="4759004" cy="418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0" u="none" strike="noStrike" kern="1200" cap="none" spc="0" normalizeH="0" baseline="0" noProof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•</a:t>
            </a:r>
            <a:r>
              <a:rPr kumimoji="0" lang="en-US" sz="240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Deadline to submit applications to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421117" y="4801114"/>
            <a:ext cx="2859014" cy="418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0" u="none" strike="noStrike" kern="1200" cap="none" spc="0" normalizeH="0" baseline="0" noProof="0">
                <a:ln>
                  <a:noFill/>
                </a:ln>
                <a:solidFill>
                  <a:srgbClr val="467886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  <a:hlinkClick r:id="rId7" tooltip="mailto:QAP@ohiohome.org"/>
              </a:rPr>
              <a:t>QAP@ohiohome.org</a:t>
            </a:r>
            <a:r>
              <a:rPr kumimoji="0" lang="en-US" sz="240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  <a:hlinkClick r:id="rId7" tooltip="mailto:QAP@ohiohome.org"/>
              </a:rPr>
              <a:t> </a:t>
            </a:r>
            <a:r>
              <a:rPr kumimoji="0" lang="en-US" sz="240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: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7084438" y="5293452"/>
            <a:ext cx="2637796" cy="3520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04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77" b="0" i="0" u="none" strike="noStrike" kern="1200" cap="none" spc="6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October 1, 2026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7256783" y="1756296"/>
            <a:ext cx="791662" cy="1985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8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2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Requested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7878851" y="1947482"/>
            <a:ext cx="35128" cy="221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8187947" y="3988956"/>
            <a:ext cx="573862" cy="2221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8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2" b="0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Ava</a:t>
            </a:r>
            <a:r>
              <a:rPr kumimoji="0" lang="en-US" sz="120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kumimoji="0" lang="en-US" sz="1202" b="0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i</a:t>
            </a:r>
            <a:r>
              <a:rPr kumimoji="0" lang="en-US" sz="120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kumimoji="0" lang="en-US" sz="1202" b="0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la</a:t>
            </a:r>
            <a:r>
              <a:rPr kumimoji="0" lang="en-US" sz="120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kumimoji="0" lang="en-US" sz="1202" b="0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bl</a:t>
            </a:r>
            <a:r>
              <a:rPr kumimoji="0" lang="en-US" sz="120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kumimoji="0" lang="en-US" sz="1202" b="0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e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9021823" y="3988956"/>
            <a:ext cx="674027" cy="2221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8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2" b="0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Reques</a:t>
            </a:r>
            <a:r>
              <a:rPr kumimoji="0" lang="en-US" sz="120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kumimoji="0" lang="en-US" sz="1202" b="0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ted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787004" y="3198381"/>
            <a:ext cx="744122" cy="1985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8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2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Available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9722234" y="3389262"/>
            <a:ext cx="744122" cy="2221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8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2" b="0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$1,000,000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7298055" y="1947482"/>
            <a:ext cx="689610" cy="1985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$450,000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7987665" y="1124541"/>
            <a:ext cx="1755400" cy="363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63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80" b="0" i="0" u="none" strike="noStrike" kern="1200" cap="none" spc="0" normalizeH="0" baseline="0" noProof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Additional Credits</a:t>
            </a:r>
          </a:p>
        </p:txBody>
      </p:sp>
    </p:spTree>
    <p:extLst>
      <p:ext uri="{BB962C8B-B14F-4D97-AF65-F5344CB8AC3E}">
        <p14:creationId xmlns:p14="http://schemas.microsoft.com/office/powerpoint/2010/main" val="26423565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0" y="5038725"/>
            <a:ext cx="12192000" cy="1819275"/>
          </a:xfrm>
          <a:custGeom>
            <a:avLst/>
            <a:gdLst/>
            <a:ahLst/>
            <a:cxnLst/>
            <a:rect l="l" t="t" r="r" b="b"/>
            <a:pathLst>
              <a:path w="12192000" h="1819275">
                <a:moveTo>
                  <a:pt x="0" y="0"/>
                </a:moveTo>
                <a:lnTo>
                  <a:pt x="12192000" y="0"/>
                </a:lnTo>
                <a:lnTo>
                  <a:pt x="12192000" y="1819275"/>
                </a:lnTo>
                <a:lnTo>
                  <a:pt x="0" y="18192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2243204" y="1820923"/>
            <a:ext cx="7686932" cy="9525"/>
          </a:xfrm>
          <a:custGeom>
            <a:avLst/>
            <a:gdLst/>
            <a:ahLst/>
            <a:cxnLst/>
            <a:rect l="l" t="t" r="r" b="b"/>
            <a:pathLst>
              <a:path w="7686932" h="9525">
                <a:moveTo>
                  <a:pt x="0" y="0"/>
                </a:moveTo>
                <a:lnTo>
                  <a:pt x="7686932" y="0"/>
                </a:lnTo>
                <a:lnTo>
                  <a:pt x="7686932" y="9525"/>
                </a:lnTo>
                <a:lnTo>
                  <a:pt x="0" y="952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4629150" y="5553075"/>
            <a:ext cx="2819400" cy="733425"/>
            <a:chOff x="0" y="0"/>
            <a:chExt cx="3759200" cy="9779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759200" cy="977900"/>
            </a:xfrm>
            <a:custGeom>
              <a:avLst/>
              <a:gdLst/>
              <a:ahLst/>
              <a:cxnLst/>
              <a:rect l="l" t="t" r="r" b="b"/>
              <a:pathLst>
                <a:path w="3759200" h="977900">
                  <a:moveTo>
                    <a:pt x="0" y="0"/>
                  </a:moveTo>
                  <a:lnTo>
                    <a:pt x="3759200" y="0"/>
                  </a:lnTo>
                  <a:lnTo>
                    <a:pt x="3759200" y="977900"/>
                  </a:lnTo>
                  <a:lnTo>
                    <a:pt x="0" y="9779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0"/>
            <a:ext cx="12192000" cy="4333875"/>
            <a:chOff x="0" y="0"/>
            <a:chExt cx="16256000" cy="57785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6256000" cy="5778500"/>
            </a:xfrm>
            <a:custGeom>
              <a:avLst/>
              <a:gdLst/>
              <a:ahLst/>
              <a:cxnLst/>
              <a:rect l="l" t="t" r="r" b="b"/>
              <a:pathLst>
                <a:path w="16256000" h="5778500">
                  <a:moveTo>
                    <a:pt x="0" y="0"/>
                  </a:moveTo>
                  <a:lnTo>
                    <a:pt x="16256000" y="0"/>
                  </a:lnTo>
                  <a:lnTo>
                    <a:pt x="16256000" y="5778500"/>
                  </a:lnTo>
                  <a:lnTo>
                    <a:pt x="0" y="5778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r="-156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38100" y="-19117"/>
            <a:ext cx="3329054" cy="509588"/>
            <a:chOff x="0" y="0"/>
            <a:chExt cx="4438739" cy="67945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438777" cy="679450"/>
            </a:xfrm>
            <a:custGeom>
              <a:avLst/>
              <a:gdLst/>
              <a:ahLst/>
              <a:cxnLst/>
              <a:rect l="l" t="t" r="r" b="b"/>
              <a:pathLst>
                <a:path w="4438777" h="679450">
                  <a:moveTo>
                    <a:pt x="0" y="0"/>
                  </a:moveTo>
                  <a:lnTo>
                    <a:pt x="4438777" y="0"/>
                  </a:lnTo>
                  <a:lnTo>
                    <a:pt x="4438777" y="679450"/>
                  </a:lnTo>
                  <a:lnTo>
                    <a:pt x="0" y="679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38100" y="238058"/>
            <a:ext cx="4310129" cy="528638"/>
            <a:chOff x="0" y="0"/>
            <a:chExt cx="5746839" cy="70485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5746877" cy="704850"/>
            </a:xfrm>
            <a:custGeom>
              <a:avLst/>
              <a:gdLst/>
              <a:ahLst/>
              <a:cxnLst/>
              <a:rect l="l" t="t" r="r" b="b"/>
              <a:pathLst>
                <a:path w="5746877" h="704850">
                  <a:moveTo>
                    <a:pt x="0" y="0"/>
                  </a:moveTo>
                  <a:lnTo>
                    <a:pt x="5746877" y="0"/>
                  </a:lnTo>
                  <a:lnTo>
                    <a:pt x="5746877" y="704850"/>
                  </a:lnTo>
                  <a:lnTo>
                    <a:pt x="0" y="7048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265558" y="4578553"/>
            <a:ext cx="9882835" cy="685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1" i="0" u="none" strike="noStrike" kern="1200" cap="none" spc="0" normalizeH="0" baseline="0" noProof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2027 CHDO Guidelines and Application – First Draft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96215" y="30766"/>
            <a:ext cx="4058393" cy="5656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7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Italics"/>
                <a:ea typeface="Arial Italics"/>
                <a:cs typeface="Arial Italics"/>
                <a:sym typeface="Arial Italics"/>
              </a:rPr>
              <a:t>Fountain Creek Senior, Bryan</a:t>
            </a:r>
          </a:p>
          <a:p>
            <a:pPr marL="0" marR="0" lvl="0" indent="0" algn="l" defTabSz="914400" rtl="0" eaLnBrk="1" fontAlgn="auto" latinLnBrk="0" hangingPunct="1">
              <a:lnSpc>
                <a:spcPts val="217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Italics"/>
                <a:ea typeface="Arial Italics"/>
                <a:cs typeface="Arial Italics"/>
                <a:sym typeface="Arial Italics"/>
              </a:rPr>
              <a:t>2025 9%, Frontier Community Services</a:t>
            </a:r>
          </a:p>
        </p:txBody>
      </p:sp>
    </p:spTree>
    <p:extLst>
      <p:ext uri="{BB962C8B-B14F-4D97-AF65-F5344CB8AC3E}">
        <p14:creationId xmlns:p14="http://schemas.microsoft.com/office/powerpoint/2010/main" val="4180488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464563" y="2236375"/>
            <a:ext cx="2903315" cy="2427037"/>
          </a:xfrm>
          <a:custGeom>
            <a:avLst/>
            <a:gdLst/>
            <a:ahLst/>
            <a:cxnLst/>
            <a:rect l="l" t="t" r="r" b="b"/>
            <a:pathLst>
              <a:path w="2903315" h="2427037">
                <a:moveTo>
                  <a:pt x="0" y="0"/>
                </a:moveTo>
                <a:lnTo>
                  <a:pt x="2903315" y="0"/>
                </a:lnTo>
                <a:lnTo>
                  <a:pt x="2903315" y="2427036"/>
                </a:lnTo>
                <a:lnTo>
                  <a:pt x="0" y="24270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3413503" y="2236375"/>
            <a:ext cx="2903315" cy="2427037"/>
          </a:xfrm>
          <a:custGeom>
            <a:avLst/>
            <a:gdLst/>
            <a:ahLst/>
            <a:cxnLst/>
            <a:rect l="l" t="t" r="r" b="b"/>
            <a:pathLst>
              <a:path w="2903315" h="2427037">
                <a:moveTo>
                  <a:pt x="0" y="0"/>
                </a:moveTo>
                <a:lnTo>
                  <a:pt x="2903315" y="0"/>
                </a:lnTo>
                <a:lnTo>
                  <a:pt x="2903315" y="2427036"/>
                </a:lnTo>
                <a:lnTo>
                  <a:pt x="0" y="24270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6383055" y="2236375"/>
            <a:ext cx="2903411" cy="2427037"/>
          </a:xfrm>
          <a:custGeom>
            <a:avLst/>
            <a:gdLst/>
            <a:ahLst/>
            <a:cxnLst/>
            <a:rect l="l" t="t" r="r" b="b"/>
            <a:pathLst>
              <a:path w="2903411" h="2427037">
                <a:moveTo>
                  <a:pt x="0" y="0"/>
                </a:moveTo>
                <a:lnTo>
                  <a:pt x="2903410" y="0"/>
                </a:lnTo>
                <a:lnTo>
                  <a:pt x="2903410" y="2427036"/>
                </a:lnTo>
                <a:lnTo>
                  <a:pt x="0" y="24270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Freeform 10"/>
          <p:cNvSpPr/>
          <p:nvPr/>
        </p:nvSpPr>
        <p:spPr>
          <a:xfrm>
            <a:off x="9307573" y="2240023"/>
            <a:ext cx="2425703" cy="2425570"/>
          </a:xfrm>
          <a:custGeom>
            <a:avLst/>
            <a:gdLst/>
            <a:ahLst/>
            <a:cxnLst/>
            <a:rect l="l" t="t" r="r" b="b"/>
            <a:pathLst>
              <a:path w="2425703" h="2425570">
                <a:moveTo>
                  <a:pt x="0" y="0"/>
                </a:moveTo>
                <a:lnTo>
                  <a:pt x="2425703" y="0"/>
                </a:lnTo>
                <a:lnTo>
                  <a:pt x="2425703" y="2425570"/>
                </a:lnTo>
                <a:lnTo>
                  <a:pt x="0" y="24255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1552558" y="6418793"/>
            <a:ext cx="17620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15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72754" y="683428"/>
            <a:ext cx="10530659" cy="717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2027 CHDO GUIDELINES AND APPLICATION TIMELINE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162364" y="2993469"/>
            <a:ext cx="1451440" cy="7324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00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First draft </a:t>
            </a:r>
            <a:r>
              <a:rPr kumimoji="0" lang="en-US" sz="2027" b="0" i="0" u="none" strike="noStrike" kern="1200" cap="none" spc="0" normalizeH="0" baseline="0" noProof="0" dirty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Sept 2026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094226" y="3065736"/>
            <a:ext cx="1254042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Final draft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526299" y="3342037"/>
            <a:ext cx="59426" cy="386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4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30" b="0" i="0" u="none" strike="noStrike" kern="1200" cap="none" spc="0" normalizeH="0" baseline="0" noProof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960869" y="2995251"/>
            <a:ext cx="1622413" cy="5642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7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CHDO Applications 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932676" y="3472263"/>
            <a:ext cx="1650606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0" i="0" u="none" strike="noStrike" kern="1200" cap="none" spc="0" normalizeH="0" baseline="0" noProof="0" dirty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due Jan 2027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823704" y="2857833"/>
            <a:ext cx="1658054" cy="11402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5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9% LIHTC Proposal Applications </a:t>
            </a:r>
            <a:r>
              <a:rPr kumimoji="0" lang="en-US" sz="2027" b="0" i="0" u="none" strike="noStrike" kern="1200" cap="none" spc="0" normalizeH="0" baseline="0" noProof="0" dirty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due Feb 2027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164073" y="3342037"/>
            <a:ext cx="1254042" cy="3285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4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30" b="0" i="0" u="none" strike="noStrike" kern="1200" cap="none" spc="0" normalizeH="0" baseline="0" noProof="0" dirty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Oct</a:t>
            </a:r>
            <a:r>
              <a:rPr kumimoji="0" lang="en-US" sz="203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 </a:t>
            </a:r>
            <a:r>
              <a:rPr kumimoji="0" lang="en-US" sz="2030" b="0" i="0" u="none" strike="noStrike" kern="1200" cap="none" spc="0" normalizeH="0" baseline="0" noProof="0" dirty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2026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80085" y="4605309"/>
            <a:ext cx="1828028" cy="352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•15-day comment 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80085" y="4881791"/>
            <a:ext cx="2538031" cy="5688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25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 dirty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period, due Sept 24</a:t>
            </a:r>
          </a:p>
          <a:p>
            <a:pPr marL="0" marR="0" lvl="0" indent="0" algn="ctr" defTabSz="914400" rtl="0" eaLnBrk="1" fontAlgn="auto" latinLnBrk="0" hangingPunct="1">
              <a:lnSpc>
                <a:spcPts val="225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 dirty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•</a:t>
            </a:r>
            <a:r>
              <a:rPr kumimoji="0" lang="en-US" sz="1802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kumimoji="0" lang="en-US" sz="1802" b="1" i="0" u="none" strike="noStrike" kern="1200" cap="none" spc="0" normalizeH="0" baseline="0" noProof="0" dirty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QAP@ohiohome.org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620513" y="4612929"/>
            <a:ext cx="2169090" cy="352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•Submission window: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792344" y="4860836"/>
            <a:ext cx="1713301" cy="2930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 dirty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Nov 30 to Jan 7</a:t>
            </a:r>
          </a:p>
        </p:txBody>
      </p:sp>
    </p:spTree>
    <p:extLst>
      <p:ext uri="{BB962C8B-B14F-4D97-AF65-F5344CB8AC3E}">
        <p14:creationId xmlns:p14="http://schemas.microsoft.com/office/powerpoint/2010/main" val="22382717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0" y="5038725"/>
            <a:ext cx="12192000" cy="1819275"/>
          </a:xfrm>
          <a:custGeom>
            <a:avLst/>
            <a:gdLst/>
            <a:ahLst/>
            <a:cxnLst/>
            <a:rect l="l" t="t" r="r" b="b"/>
            <a:pathLst>
              <a:path w="12192000" h="1819275">
                <a:moveTo>
                  <a:pt x="0" y="0"/>
                </a:moveTo>
                <a:lnTo>
                  <a:pt x="12192000" y="0"/>
                </a:lnTo>
                <a:lnTo>
                  <a:pt x="12192000" y="1819275"/>
                </a:lnTo>
                <a:lnTo>
                  <a:pt x="0" y="18192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2243204" y="1820923"/>
            <a:ext cx="7686932" cy="9525"/>
          </a:xfrm>
          <a:custGeom>
            <a:avLst/>
            <a:gdLst/>
            <a:ahLst/>
            <a:cxnLst/>
            <a:rect l="l" t="t" r="r" b="b"/>
            <a:pathLst>
              <a:path w="7686932" h="9525">
                <a:moveTo>
                  <a:pt x="0" y="0"/>
                </a:moveTo>
                <a:lnTo>
                  <a:pt x="7686932" y="0"/>
                </a:lnTo>
                <a:lnTo>
                  <a:pt x="7686932" y="9525"/>
                </a:lnTo>
                <a:lnTo>
                  <a:pt x="0" y="952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4629150" y="5553075"/>
            <a:ext cx="2819400" cy="733425"/>
            <a:chOff x="0" y="0"/>
            <a:chExt cx="3759200" cy="9779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759200" cy="977900"/>
            </a:xfrm>
            <a:custGeom>
              <a:avLst/>
              <a:gdLst/>
              <a:ahLst/>
              <a:cxnLst/>
              <a:rect l="l" t="t" r="r" b="b"/>
              <a:pathLst>
                <a:path w="3759200" h="977900">
                  <a:moveTo>
                    <a:pt x="0" y="0"/>
                  </a:moveTo>
                  <a:lnTo>
                    <a:pt x="3759200" y="0"/>
                  </a:lnTo>
                  <a:lnTo>
                    <a:pt x="3759200" y="977900"/>
                  </a:lnTo>
                  <a:lnTo>
                    <a:pt x="0" y="9779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6"/>
            <a:ext cx="12192000" cy="4295765"/>
            <a:chOff x="0" y="0"/>
            <a:chExt cx="16256000" cy="572768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6256000" cy="5727700"/>
            </a:xfrm>
            <a:custGeom>
              <a:avLst/>
              <a:gdLst/>
              <a:ahLst/>
              <a:cxnLst/>
              <a:rect l="l" t="t" r="r" b="b"/>
              <a:pathLst>
                <a:path w="16256000" h="5727700">
                  <a:moveTo>
                    <a:pt x="0" y="0"/>
                  </a:moveTo>
                  <a:lnTo>
                    <a:pt x="16256000" y="0"/>
                  </a:lnTo>
                  <a:lnTo>
                    <a:pt x="16256000" y="5727700"/>
                  </a:lnTo>
                  <a:lnTo>
                    <a:pt x="0" y="5727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-78" t="-42506" r="-6" b="-70522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38100" y="-19117"/>
            <a:ext cx="2748029" cy="509588"/>
            <a:chOff x="0" y="0"/>
            <a:chExt cx="3664039" cy="67945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3664077" cy="679450"/>
            </a:xfrm>
            <a:custGeom>
              <a:avLst/>
              <a:gdLst/>
              <a:ahLst/>
              <a:cxnLst/>
              <a:rect l="l" t="t" r="r" b="b"/>
              <a:pathLst>
                <a:path w="3664077" h="679450">
                  <a:moveTo>
                    <a:pt x="0" y="0"/>
                  </a:moveTo>
                  <a:lnTo>
                    <a:pt x="3664077" y="0"/>
                  </a:lnTo>
                  <a:lnTo>
                    <a:pt x="3664077" y="679450"/>
                  </a:lnTo>
                  <a:lnTo>
                    <a:pt x="0" y="679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r="1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38100" y="238058"/>
            <a:ext cx="900112" cy="528638"/>
            <a:chOff x="0" y="0"/>
            <a:chExt cx="1200150" cy="70485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200150" cy="704850"/>
            </a:xfrm>
            <a:custGeom>
              <a:avLst/>
              <a:gdLst/>
              <a:ahLst/>
              <a:cxnLst/>
              <a:rect l="l" t="t" r="r" b="b"/>
              <a:pathLst>
                <a:path w="1200150" h="704850">
                  <a:moveTo>
                    <a:pt x="0" y="0"/>
                  </a:moveTo>
                  <a:lnTo>
                    <a:pt x="1200150" y="0"/>
                  </a:lnTo>
                  <a:lnTo>
                    <a:pt x="1200150" y="704850"/>
                  </a:lnTo>
                  <a:lnTo>
                    <a:pt x="0" y="7048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609600" y="238058"/>
            <a:ext cx="461962" cy="528638"/>
            <a:chOff x="0" y="0"/>
            <a:chExt cx="615950" cy="70485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15950" cy="704850"/>
            </a:xfrm>
            <a:custGeom>
              <a:avLst/>
              <a:gdLst/>
              <a:ahLst/>
              <a:cxnLst/>
              <a:rect l="l" t="t" r="r" b="b"/>
              <a:pathLst>
                <a:path w="615950" h="704850">
                  <a:moveTo>
                    <a:pt x="0" y="0"/>
                  </a:moveTo>
                  <a:lnTo>
                    <a:pt x="615950" y="0"/>
                  </a:lnTo>
                  <a:lnTo>
                    <a:pt x="615950" y="704850"/>
                  </a:lnTo>
                  <a:lnTo>
                    <a:pt x="0" y="7048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742950" y="238058"/>
            <a:ext cx="5072129" cy="528638"/>
            <a:chOff x="0" y="0"/>
            <a:chExt cx="6762839" cy="70485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6762877" cy="704850"/>
            </a:xfrm>
            <a:custGeom>
              <a:avLst/>
              <a:gdLst/>
              <a:ahLst/>
              <a:cxnLst/>
              <a:rect l="l" t="t" r="r" b="b"/>
              <a:pathLst>
                <a:path w="6762877" h="704850">
                  <a:moveTo>
                    <a:pt x="0" y="0"/>
                  </a:moveTo>
                  <a:lnTo>
                    <a:pt x="6762877" y="0"/>
                  </a:lnTo>
                  <a:lnTo>
                    <a:pt x="6762877" y="704850"/>
                  </a:lnTo>
                  <a:lnTo>
                    <a:pt x="0" y="7048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652654" y="4578553"/>
            <a:ext cx="9098937" cy="685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1" i="0" u="none" strike="noStrike" kern="1200" cap="none" spc="0" normalizeH="0" baseline="0" noProof="0">
                <a:ln>
                  <a:noFill/>
                </a:ln>
                <a:solidFill>
                  <a:srgbClr val="2A2F36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2026 4% LIHTC with Bond Gap Financing - Draft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96215" y="30766"/>
            <a:ext cx="5552789" cy="5656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7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Italics"/>
                <a:ea typeface="Arial Italics"/>
                <a:cs typeface="Arial Italics"/>
                <a:sym typeface="Arial Italics"/>
              </a:rPr>
              <a:t>Arthur Place, Columbus</a:t>
            </a:r>
          </a:p>
          <a:p>
            <a:pPr marL="0" marR="0" lvl="0" indent="0" algn="l" defTabSz="914400" rtl="0" eaLnBrk="1" fontAlgn="auto" latinLnBrk="0" hangingPunct="1">
              <a:lnSpc>
                <a:spcPts val="217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 Italics"/>
                <a:ea typeface="Arial Italics"/>
                <a:cs typeface="Arial Italics"/>
                <a:sym typeface="Arial Italics"/>
              </a:rPr>
              <a:t>2024 4% BGF, Buckeye Community Hope Foundation</a:t>
            </a:r>
          </a:p>
        </p:txBody>
      </p:sp>
    </p:spTree>
    <p:extLst>
      <p:ext uri="{BB962C8B-B14F-4D97-AF65-F5344CB8AC3E}">
        <p14:creationId xmlns:p14="http://schemas.microsoft.com/office/powerpoint/2010/main" val="37545428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469897" y="2089147"/>
            <a:ext cx="3346447" cy="3575047"/>
          </a:xfrm>
          <a:custGeom>
            <a:avLst/>
            <a:gdLst/>
            <a:ahLst/>
            <a:cxnLst/>
            <a:rect l="l" t="t" r="r" b="b"/>
            <a:pathLst>
              <a:path w="3346447" h="3575047">
                <a:moveTo>
                  <a:pt x="0" y="0"/>
                </a:moveTo>
                <a:lnTo>
                  <a:pt x="3346447" y="0"/>
                </a:lnTo>
                <a:lnTo>
                  <a:pt x="3346447" y="3575047"/>
                </a:lnTo>
                <a:lnTo>
                  <a:pt x="0" y="35750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" name="Group 8"/>
          <p:cNvGrpSpPr/>
          <p:nvPr/>
        </p:nvGrpSpPr>
        <p:grpSpPr>
          <a:xfrm>
            <a:off x="561975" y="2171633"/>
            <a:ext cx="3233804" cy="3462404"/>
            <a:chOff x="0" y="0"/>
            <a:chExt cx="4311739" cy="461653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311777" cy="4616450"/>
            </a:xfrm>
            <a:custGeom>
              <a:avLst/>
              <a:gdLst/>
              <a:ahLst/>
              <a:cxnLst/>
              <a:rect l="l" t="t" r="r" b="b"/>
              <a:pathLst>
                <a:path w="4311777" h="4616450">
                  <a:moveTo>
                    <a:pt x="0" y="0"/>
                  </a:moveTo>
                  <a:lnTo>
                    <a:pt x="0" y="12827"/>
                  </a:lnTo>
                  <a:lnTo>
                    <a:pt x="3513709" y="12827"/>
                  </a:lnTo>
                  <a:lnTo>
                    <a:pt x="4216400" y="715518"/>
                  </a:lnTo>
                  <a:lnTo>
                    <a:pt x="4216400" y="4534027"/>
                  </a:lnTo>
                  <a:lnTo>
                    <a:pt x="702691" y="4534027"/>
                  </a:lnTo>
                  <a:lnTo>
                    <a:pt x="0" y="3831209"/>
                  </a:lnTo>
                  <a:lnTo>
                    <a:pt x="0" y="4616450"/>
                  </a:lnTo>
                  <a:lnTo>
                    <a:pt x="4311777" y="4616450"/>
                  </a:lnTo>
                  <a:lnTo>
                    <a:pt x="4311777" y="0"/>
                  </a:lnTo>
                  <a:close/>
                </a:path>
              </a:pathLst>
            </a:custGeom>
            <a:blipFill>
              <a:blip r:embed="rId6"/>
              <a:stretch>
                <a:fillRect b="-1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4514850" y="2171633"/>
            <a:ext cx="3233804" cy="3462404"/>
            <a:chOff x="0" y="0"/>
            <a:chExt cx="4311739" cy="4616539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311777" cy="4616450"/>
            </a:xfrm>
            <a:custGeom>
              <a:avLst/>
              <a:gdLst/>
              <a:ahLst/>
              <a:cxnLst/>
              <a:rect l="l" t="t" r="r" b="b"/>
              <a:pathLst>
                <a:path w="4311777" h="4616450">
                  <a:moveTo>
                    <a:pt x="0" y="0"/>
                  </a:moveTo>
                  <a:lnTo>
                    <a:pt x="0" y="12827"/>
                  </a:lnTo>
                  <a:lnTo>
                    <a:pt x="3513709" y="12827"/>
                  </a:lnTo>
                  <a:lnTo>
                    <a:pt x="4216400" y="715518"/>
                  </a:lnTo>
                  <a:lnTo>
                    <a:pt x="4216400" y="4534027"/>
                  </a:lnTo>
                  <a:lnTo>
                    <a:pt x="702691" y="4534027"/>
                  </a:lnTo>
                  <a:lnTo>
                    <a:pt x="0" y="3831209"/>
                  </a:lnTo>
                  <a:lnTo>
                    <a:pt x="0" y="4616450"/>
                  </a:lnTo>
                  <a:lnTo>
                    <a:pt x="4311777" y="4616450"/>
                  </a:lnTo>
                  <a:lnTo>
                    <a:pt x="4311777" y="0"/>
                  </a:lnTo>
                  <a:close/>
                </a:path>
              </a:pathLst>
            </a:custGeom>
            <a:blipFill>
              <a:blip r:embed="rId7"/>
              <a:stretch>
                <a:fillRect b="-1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" name="Freeform 12"/>
          <p:cNvSpPr/>
          <p:nvPr/>
        </p:nvSpPr>
        <p:spPr>
          <a:xfrm>
            <a:off x="4422772" y="2089147"/>
            <a:ext cx="3346447" cy="3575047"/>
          </a:xfrm>
          <a:custGeom>
            <a:avLst/>
            <a:gdLst/>
            <a:ahLst/>
            <a:cxnLst/>
            <a:rect l="l" t="t" r="r" b="b"/>
            <a:pathLst>
              <a:path w="3346447" h="3575047">
                <a:moveTo>
                  <a:pt x="0" y="0"/>
                </a:moveTo>
                <a:lnTo>
                  <a:pt x="3346447" y="0"/>
                </a:lnTo>
                <a:lnTo>
                  <a:pt x="3346447" y="3575047"/>
                </a:lnTo>
                <a:lnTo>
                  <a:pt x="0" y="35750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Freeform 13"/>
          <p:cNvSpPr/>
          <p:nvPr/>
        </p:nvSpPr>
        <p:spPr>
          <a:xfrm>
            <a:off x="8375647" y="2089147"/>
            <a:ext cx="3388109" cy="3604184"/>
          </a:xfrm>
          <a:custGeom>
            <a:avLst/>
            <a:gdLst/>
            <a:ahLst/>
            <a:cxnLst/>
            <a:rect l="l" t="t" r="r" b="b"/>
            <a:pathLst>
              <a:path w="3388109" h="3604184">
                <a:moveTo>
                  <a:pt x="0" y="0"/>
                </a:moveTo>
                <a:lnTo>
                  <a:pt x="3388109" y="0"/>
                </a:lnTo>
                <a:lnTo>
                  <a:pt x="3388109" y="3604184"/>
                </a:lnTo>
                <a:lnTo>
                  <a:pt x="0" y="360418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11552558" y="6418793"/>
            <a:ext cx="17620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17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72754" y="683428"/>
            <a:ext cx="5650135" cy="717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BOND GAP FINANCING (BGF)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015365" y="3119504"/>
            <a:ext cx="2581850" cy="4562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89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80" b="1" i="0" u="none" strike="noStrike" kern="1200" cap="none" spc="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2026 Draft One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285875" y="3548767"/>
            <a:ext cx="2026668" cy="4562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89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80" b="0" i="1" u="none" strike="noStrike" kern="1200" cap="none" spc="8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August 13 –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415415" y="3978021"/>
            <a:ext cx="1825904" cy="4562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89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80" b="0" i="1" u="none" strike="noStrike" kern="1200" cap="none" spc="2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August 27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745374" y="2981396"/>
            <a:ext cx="2647464" cy="8441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8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2026 Draft Two</a:t>
            </a:r>
          </a:p>
          <a:p>
            <a:pPr marL="0" marR="0" lvl="0" indent="0" algn="l" defTabSz="914400" rtl="0" eaLnBrk="1" fontAlgn="auto" latinLnBrk="0" hangingPunct="1">
              <a:lnSpc>
                <a:spcPts val="338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8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September 10 –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5102476" y="3978021"/>
            <a:ext cx="2290362" cy="4562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89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8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September 24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934707" y="3119504"/>
            <a:ext cx="1912525" cy="4562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89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8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Final Draft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205341" y="3548767"/>
            <a:ext cx="1700784" cy="4562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89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8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October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9268463" y="3978021"/>
            <a:ext cx="1994851" cy="4562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89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80" b="0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Committee</a:t>
            </a:r>
          </a:p>
        </p:txBody>
      </p:sp>
    </p:spTree>
    <p:extLst>
      <p:ext uri="{BB962C8B-B14F-4D97-AF65-F5344CB8AC3E}">
        <p14:creationId xmlns:p14="http://schemas.microsoft.com/office/powerpoint/2010/main" val="4012786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34716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4752975" y="1476375"/>
            <a:ext cx="2533650" cy="657225"/>
            <a:chOff x="0" y="0"/>
            <a:chExt cx="3378200" cy="8763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378200" cy="876300"/>
            </a:xfrm>
            <a:custGeom>
              <a:avLst/>
              <a:gdLst/>
              <a:ahLst/>
              <a:cxnLst/>
              <a:rect l="l" t="t" r="r" b="b"/>
              <a:pathLst>
                <a:path w="3378200" h="876300">
                  <a:moveTo>
                    <a:pt x="0" y="0"/>
                  </a:moveTo>
                  <a:lnTo>
                    <a:pt x="3378200" y="0"/>
                  </a:lnTo>
                  <a:lnTo>
                    <a:pt x="3378200" y="876300"/>
                  </a:lnTo>
                  <a:lnTo>
                    <a:pt x="0" y="876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" name="Freeform 9"/>
          <p:cNvSpPr/>
          <p:nvPr/>
        </p:nvSpPr>
        <p:spPr>
          <a:xfrm>
            <a:off x="1757429" y="4649848"/>
            <a:ext cx="792985" cy="9525"/>
          </a:xfrm>
          <a:custGeom>
            <a:avLst/>
            <a:gdLst/>
            <a:ahLst/>
            <a:cxnLst/>
            <a:rect l="l" t="t" r="r" b="b"/>
            <a:pathLst>
              <a:path w="792985" h="9525">
                <a:moveTo>
                  <a:pt x="0" y="0"/>
                </a:moveTo>
                <a:lnTo>
                  <a:pt x="792985" y="0"/>
                </a:lnTo>
                <a:lnTo>
                  <a:pt x="792985" y="9525"/>
                </a:lnTo>
                <a:lnTo>
                  <a:pt x="0" y="952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Freeform 10"/>
          <p:cNvSpPr/>
          <p:nvPr/>
        </p:nvSpPr>
        <p:spPr>
          <a:xfrm>
            <a:off x="9510779" y="4649848"/>
            <a:ext cx="808987" cy="9525"/>
          </a:xfrm>
          <a:custGeom>
            <a:avLst/>
            <a:gdLst/>
            <a:ahLst/>
            <a:cxnLst/>
            <a:rect l="l" t="t" r="r" b="b"/>
            <a:pathLst>
              <a:path w="808987" h="9525">
                <a:moveTo>
                  <a:pt x="0" y="0"/>
                </a:moveTo>
                <a:lnTo>
                  <a:pt x="808987" y="0"/>
                </a:lnTo>
                <a:lnTo>
                  <a:pt x="808987" y="9525"/>
                </a:lnTo>
                <a:lnTo>
                  <a:pt x="0" y="952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896744" y="2321585"/>
            <a:ext cx="6423022" cy="1439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230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787" b="1" i="0" u="none" strike="noStrike" kern="1200" cap="none" spc="0" normalizeH="0" baseline="0" noProof="0" dirty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2027 DAS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4437774" y="4233748"/>
            <a:ext cx="105537" cy="685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1" u="none" strike="noStrike" kern="1200" cap="none" spc="0" normalizeH="0" baseline="0" noProof="0">
                <a:ln>
                  <a:noFill/>
                </a:ln>
                <a:solidFill>
                  <a:srgbClr val="0098D3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817495" y="4233748"/>
            <a:ext cx="7974150" cy="5861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1" u="none" strike="noStrike" kern="1200" cap="none" spc="0" normalizeH="0" baseline="0" noProof="0" dirty="0">
                <a:ln>
                  <a:noFill/>
                </a:ln>
                <a:solidFill>
                  <a:srgbClr val="0098D3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Focusing</a:t>
            </a:r>
            <a:r>
              <a:rPr kumimoji="0" lang="en-US" sz="360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  <a:r>
              <a:rPr kumimoji="0" lang="en-US" sz="3605" b="0" i="1" u="none" strike="noStrike" kern="1200" cap="none" spc="0" normalizeH="0" baseline="0" noProof="0" dirty="0">
                <a:ln>
                  <a:noFill/>
                </a:ln>
                <a:solidFill>
                  <a:srgbClr val="0098D3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on</a:t>
            </a:r>
            <a:r>
              <a:rPr kumimoji="0" lang="en-US" sz="360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  <a:r>
              <a:rPr kumimoji="0" lang="en-US" sz="3605" b="0" i="1" u="none" strike="noStrike" kern="1200" cap="none" spc="0" normalizeH="0" baseline="0" noProof="0" dirty="0">
                <a:ln>
                  <a:noFill/>
                </a:ln>
                <a:solidFill>
                  <a:srgbClr val="0098D3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Policy</a:t>
            </a:r>
            <a:r>
              <a:rPr kumimoji="0" lang="en-US" sz="360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  <a:r>
              <a:rPr kumimoji="0" lang="en-US" sz="3605" b="0" i="1" u="none" strike="noStrike" kern="1200" cap="none" spc="0" normalizeH="0" baseline="0" noProof="0" dirty="0">
                <a:ln>
                  <a:noFill/>
                </a:ln>
                <a:solidFill>
                  <a:srgbClr val="0098D3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and</a:t>
            </a:r>
            <a:r>
              <a:rPr kumimoji="0" lang="en-US" sz="360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  <a:r>
              <a:rPr kumimoji="0" lang="en-US" sz="3605" b="0" i="1" u="none" strike="noStrike" kern="1200" cap="none" spc="0" normalizeH="0" baseline="0" noProof="0" dirty="0">
                <a:ln>
                  <a:noFill/>
                </a:ln>
                <a:solidFill>
                  <a:srgbClr val="0098D3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Partnership</a:t>
            </a:r>
          </a:p>
        </p:txBody>
      </p:sp>
    </p:spTree>
    <p:extLst>
      <p:ext uri="{BB962C8B-B14F-4D97-AF65-F5344CB8AC3E}">
        <p14:creationId xmlns:p14="http://schemas.microsoft.com/office/powerpoint/2010/main" val="28762232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231772" y="1744723"/>
            <a:ext cx="11728447" cy="3949636"/>
          </a:xfrm>
          <a:custGeom>
            <a:avLst/>
            <a:gdLst/>
            <a:ahLst/>
            <a:cxnLst/>
            <a:rect l="l" t="t" r="r" b="b"/>
            <a:pathLst>
              <a:path w="11728447" h="3949636">
                <a:moveTo>
                  <a:pt x="0" y="0"/>
                </a:moveTo>
                <a:lnTo>
                  <a:pt x="11728447" y="0"/>
                </a:lnTo>
                <a:lnTo>
                  <a:pt x="11728447" y="3949636"/>
                </a:lnTo>
                <a:lnTo>
                  <a:pt x="0" y="39496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1552558" y="6418793"/>
            <a:ext cx="17620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19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72754" y="657406"/>
            <a:ext cx="5462220" cy="6549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5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982" b="0" i="0" u="none" strike="noStrike" kern="1200" cap="none" spc="7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2027 DAS TIMELINE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897628" y="1969475"/>
            <a:ext cx="59360" cy="386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420749" y="2448087"/>
            <a:ext cx="1512122" cy="781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OHFA Board Approval of the 2027 DAS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495037" y="4560865"/>
            <a:ext cx="1295438" cy="5428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Post updated Forms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5681348" y="2448087"/>
            <a:ext cx="1809826" cy="542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2027 DAS Effective for Applications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6336916" y="4560865"/>
            <a:ext cx="1798615" cy="5428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Ohio Housing Conference Session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8973436" y="2448087"/>
            <a:ext cx="2127847" cy="5429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5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2027 Ohio LIHTC Final Applications Due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420749" y="1969475"/>
            <a:ext cx="2074288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Sept</a:t>
            </a: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17,</a:t>
            </a: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2026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495037" y="4065861"/>
            <a:ext cx="1603174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0098D3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Nov 2026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681348" y="1969475"/>
            <a:ext cx="2047920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69C2C6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Dec 1, 2026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6336916" y="4065861"/>
            <a:ext cx="1944442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729364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Dec 2, 2026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8973435" y="1969475"/>
            <a:ext cx="2047919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EBA70E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Dec 15, 2026</a:t>
            </a:r>
          </a:p>
        </p:txBody>
      </p:sp>
    </p:spTree>
    <p:extLst>
      <p:ext uri="{BB962C8B-B14F-4D97-AF65-F5344CB8AC3E}">
        <p14:creationId xmlns:p14="http://schemas.microsoft.com/office/powerpoint/2010/main" val="33938271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0" y="5038725"/>
            <a:ext cx="12192000" cy="1819275"/>
          </a:xfrm>
          <a:custGeom>
            <a:avLst/>
            <a:gdLst/>
            <a:ahLst/>
            <a:cxnLst/>
            <a:rect l="l" t="t" r="r" b="b"/>
            <a:pathLst>
              <a:path w="12192000" h="1819275">
                <a:moveTo>
                  <a:pt x="0" y="0"/>
                </a:moveTo>
                <a:lnTo>
                  <a:pt x="12192000" y="0"/>
                </a:lnTo>
                <a:lnTo>
                  <a:pt x="12192000" y="1819275"/>
                </a:lnTo>
                <a:lnTo>
                  <a:pt x="0" y="18192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2243204" y="1820923"/>
            <a:ext cx="7686932" cy="9525"/>
          </a:xfrm>
          <a:custGeom>
            <a:avLst/>
            <a:gdLst/>
            <a:ahLst/>
            <a:cxnLst/>
            <a:rect l="l" t="t" r="r" b="b"/>
            <a:pathLst>
              <a:path w="7686932" h="9525">
                <a:moveTo>
                  <a:pt x="0" y="0"/>
                </a:moveTo>
                <a:lnTo>
                  <a:pt x="7686932" y="0"/>
                </a:lnTo>
                <a:lnTo>
                  <a:pt x="7686932" y="9525"/>
                </a:lnTo>
                <a:lnTo>
                  <a:pt x="0" y="952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4629150" y="5553075"/>
            <a:ext cx="2819400" cy="733425"/>
            <a:chOff x="0" y="0"/>
            <a:chExt cx="3759200" cy="9779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759200" cy="977900"/>
            </a:xfrm>
            <a:custGeom>
              <a:avLst/>
              <a:gdLst/>
              <a:ahLst/>
              <a:cxnLst/>
              <a:rect l="l" t="t" r="r" b="b"/>
              <a:pathLst>
                <a:path w="3759200" h="977900">
                  <a:moveTo>
                    <a:pt x="0" y="0"/>
                  </a:moveTo>
                  <a:lnTo>
                    <a:pt x="3759200" y="0"/>
                  </a:lnTo>
                  <a:lnTo>
                    <a:pt x="3759200" y="977900"/>
                  </a:lnTo>
                  <a:lnTo>
                    <a:pt x="0" y="9779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19"/>
            <a:ext cx="12143003" cy="4362431"/>
            <a:chOff x="0" y="0"/>
            <a:chExt cx="16190671" cy="581657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6190722" cy="5816600"/>
            </a:xfrm>
            <a:custGeom>
              <a:avLst/>
              <a:gdLst/>
              <a:ahLst/>
              <a:cxnLst/>
              <a:rect l="l" t="t" r="r" b="b"/>
              <a:pathLst>
                <a:path w="16190722" h="5816600">
                  <a:moveTo>
                    <a:pt x="0" y="0"/>
                  </a:moveTo>
                  <a:lnTo>
                    <a:pt x="16190722" y="0"/>
                  </a:lnTo>
                  <a:lnTo>
                    <a:pt x="16190722" y="5816600"/>
                  </a:lnTo>
                  <a:lnTo>
                    <a:pt x="0" y="58166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t="-27803" b="-79900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6200775" y="3676583"/>
            <a:ext cx="3538604" cy="519112"/>
            <a:chOff x="0" y="0"/>
            <a:chExt cx="4718139" cy="69215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4718177" cy="692150"/>
            </a:xfrm>
            <a:custGeom>
              <a:avLst/>
              <a:gdLst/>
              <a:ahLst/>
              <a:cxnLst/>
              <a:rect l="l" t="t" r="r" b="b"/>
              <a:pathLst>
                <a:path w="4718177" h="692150">
                  <a:moveTo>
                    <a:pt x="0" y="0"/>
                  </a:moveTo>
                  <a:lnTo>
                    <a:pt x="4718177" y="0"/>
                  </a:lnTo>
                  <a:lnTo>
                    <a:pt x="4718177" y="692150"/>
                  </a:lnTo>
                  <a:lnTo>
                    <a:pt x="0" y="6921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9410700" y="3676583"/>
            <a:ext cx="1357246" cy="519112"/>
            <a:chOff x="0" y="0"/>
            <a:chExt cx="1809661" cy="69215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809623" cy="692150"/>
            </a:xfrm>
            <a:custGeom>
              <a:avLst/>
              <a:gdLst/>
              <a:ahLst/>
              <a:cxnLst/>
              <a:rect l="l" t="t" r="r" b="b"/>
              <a:pathLst>
                <a:path w="1809623" h="692150">
                  <a:moveTo>
                    <a:pt x="0" y="0"/>
                  </a:moveTo>
                  <a:lnTo>
                    <a:pt x="1809623" y="0"/>
                  </a:lnTo>
                  <a:lnTo>
                    <a:pt x="1809623" y="692150"/>
                  </a:lnTo>
                  <a:lnTo>
                    <a:pt x="0" y="6921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r="-2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6200775" y="3952808"/>
            <a:ext cx="6005579" cy="519112"/>
            <a:chOff x="0" y="0"/>
            <a:chExt cx="8007439" cy="69215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007477" cy="692150"/>
            </a:xfrm>
            <a:custGeom>
              <a:avLst/>
              <a:gdLst/>
              <a:ahLst/>
              <a:cxnLst/>
              <a:rect l="l" t="t" r="r" b="b"/>
              <a:pathLst>
                <a:path w="8007477" h="692150">
                  <a:moveTo>
                    <a:pt x="0" y="0"/>
                  </a:moveTo>
                  <a:lnTo>
                    <a:pt x="8007477" y="0"/>
                  </a:lnTo>
                  <a:lnTo>
                    <a:pt x="8007477" y="692150"/>
                  </a:lnTo>
                  <a:lnTo>
                    <a:pt x="0" y="6921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1933806" y="6418793"/>
            <a:ext cx="17620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20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363967" y="3750088"/>
            <a:ext cx="5905109" cy="565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7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Arial Italics"/>
                <a:ea typeface="Arial Italics"/>
                <a:cs typeface="Arial Italics"/>
                <a:sym typeface="Arial Italics"/>
              </a:rPr>
              <a:t>Seton Square South and West, Columbus</a:t>
            </a:r>
          </a:p>
          <a:p>
            <a:pPr marL="0" marR="0" lvl="0" indent="0" algn="l" defTabSz="914400" rtl="0" eaLnBrk="1" fontAlgn="auto" latinLnBrk="0" hangingPunct="1">
              <a:lnSpc>
                <a:spcPts val="217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1" u="none" strike="noStrike" kern="1200" cap="none" spc="0" normalizeH="0" baseline="0" noProof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Arial Italics"/>
                <a:ea typeface="Arial Italics"/>
                <a:cs typeface="Arial Italics"/>
                <a:sym typeface="Arial Italics"/>
              </a:rPr>
              <a:t>2025 4%, Seton Development &amp; Borror Development Co.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827525" y="4578553"/>
            <a:ext cx="5747795" cy="5861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Year 30 &amp; </a:t>
            </a:r>
            <a:r>
              <a:rPr kumimoji="0" lang="en-US" sz="3605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Resyndication</a:t>
            </a:r>
            <a:endParaRPr kumimoji="0" lang="en-US" sz="3605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</p:spTree>
    <p:extLst>
      <p:ext uri="{BB962C8B-B14F-4D97-AF65-F5344CB8AC3E}">
        <p14:creationId xmlns:p14="http://schemas.microsoft.com/office/powerpoint/2010/main" val="23375741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701040" y="3171320"/>
            <a:ext cx="2514600" cy="19050"/>
          </a:xfrm>
          <a:custGeom>
            <a:avLst/>
            <a:gdLst/>
            <a:ahLst/>
            <a:cxnLst/>
            <a:rect l="l" t="t" r="r" b="b"/>
            <a:pathLst>
              <a:path w="2514600" h="19050">
                <a:moveTo>
                  <a:pt x="0" y="0"/>
                </a:moveTo>
                <a:lnTo>
                  <a:pt x="2514600" y="0"/>
                </a:lnTo>
                <a:lnTo>
                  <a:pt x="2514600" y="19050"/>
                </a:lnTo>
                <a:lnTo>
                  <a:pt x="0" y="190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" name="Group 8"/>
          <p:cNvGrpSpPr/>
          <p:nvPr/>
        </p:nvGrpSpPr>
        <p:grpSpPr>
          <a:xfrm>
            <a:off x="6772275" y="1704975"/>
            <a:ext cx="3990975" cy="4295775"/>
            <a:chOff x="0" y="0"/>
            <a:chExt cx="5321300" cy="57277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5321300" cy="5727700"/>
            </a:xfrm>
            <a:custGeom>
              <a:avLst/>
              <a:gdLst/>
              <a:ahLst/>
              <a:cxnLst/>
              <a:rect l="l" t="t" r="r" b="b"/>
              <a:pathLst>
                <a:path w="5321300" h="5727700">
                  <a:moveTo>
                    <a:pt x="0" y="0"/>
                  </a:moveTo>
                  <a:lnTo>
                    <a:pt x="5321300" y="0"/>
                  </a:lnTo>
                  <a:lnTo>
                    <a:pt x="5321300" y="5727700"/>
                  </a:lnTo>
                  <a:lnTo>
                    <a:pt x="0" y="5727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1552558" y="6418793"/>
            <a:ext cx="17620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21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72754" y="699621"/>
            <a:ext cx="10792997" cy="15640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52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3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PROJECTS EXITING LIHTC PROGRAM AFFORDABILITY PERIOD</a:t>
            </a:r>
          </a:p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0" u="none" strike="noStrike" kern="1200" cap="none" spc="0" normalizeH="0" baseline="0" noProof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•</a:t>
            </a:r>
            <a:r>
              <a:rPr kumimoji="0" lang="en-US" sz="240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OhioHome.org &gt; Research &amp; Analytics &gt;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01678" y="2312289"/>
            <a:ext cx="2750868" cy="418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Program Dashboards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72754" y="2808227"/>
            <a:ext cx="2794835" cy="418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0" i="0" u="none" strike="noStrike" kern="1200" cap="none" spc="0" normalizeH="0" baseline="0" noProof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  <a:hlinkClick r:id="rId7" tooltip="https://analytics.das.ohio.gov/t/OHFAPUB/views/ExitingAffordabilityPublic/ExitingAffordability?%3Aembed=y&amp;%3AisGuestRedirectFromVizportal=y"/>
              </a:rPr>
              <a:t>•</a:t>
            </a:r>
            <a:r>
              <a:rPr kumimoji="0" lang="en-US" sz="2402" b="0" i="0" u="none" strike="noStrike" kern="1200" cap="none" spc="0" normalizeH="0" baseline="0" noProof="0">
                <a:ln>
                  <a:noFill/>
                </a:ln>
                <a:solidFill>
                  <a:srgbClr val="467886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  <a:hlinkClick r:id="rId7" tooltip="https://analytics.das.ohio.gov/t/OHFAPUB/views/ExitingAffordabilityPublic/ExitingAffordability?%3Aembed=y&amp;%3AisGuestRedirectFromVizportal=y"/>
              </a:rPr>
              <a:t>Exiting Affordability</a:t>
            </a:r>
          </a:p>
        </p:txBody>
      </p:sp>
    </p:spTree>
    <p:extLst>
      <p:ext uri="{BB962C8B-B14F-4D97-AF65-F5344CB8AC3E}">
        <p14:creationId xmlns:p14="http://schemas.microsoft.com/office/powerpoint/2010/main" val="13881588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2571750" y="1438275"/>
            <a:ext cx="6019800" cy="5286375"/>
            <a:chOff x="0" y="0"/>
            <a:chExt cx="8026400" cy="70485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026400" cy="7048500"/>
            </a:xfrm>
            <a:custGeom>
              <a:avLst/>
              <a:gdLst/>
              <a:ahLst/>
              <a:cxnLst/>
              <a:rect l="l" t="t" r="r" b="b"/>
              <a:pathLst>
                <a:path w="8026400" h="7048500">
                  <a:moveTo>
                    <a:pt x="0" y="0"/>
                  </a:moveTo>
                  <a:lnTo>
                    <a:pt x="8026400" y="0"/>
                  </a:lnTo>
                  <a:lnTo>
                    <a:pt x="8026400" y="7048500"/>
                  </a:lnTo>
                  <a:lnTo>
                    <a:pt x="0" y="70485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1552558" y="6418793"/>
            <a:ext cx="17620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22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72754" y="656491"/>
            <a:ext cx="11336808" cy="11042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52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3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PROJECTS EXITING LIHTC PROGRAM AFFORDABILITY PERIOD</a:t>
            </a:r>
          </a:p>
        </p:txBody>
      </p:sp>
    </p:spTree>
    <p:extLst>
      <p:ext uri="{BB962C8B-B14F-4D97-AF65-F5344CB8AC3E}">
        <p14:creationId xmlns:p14="http://schemas.microsoft.com/office/powerpoint/2010/main" val="13897572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571625" y="1323975"/>
            <a:ext cx="8181975" cy="5238750"/>
            <a:chOff x="0" y="0"/>
            <a:chExt cx="10909300" cy="69850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0909300" cy="6985000"/>
            </a:xfrm>
            <a:custGeom>
              <a:avLst/>
              <a:gdLst/>
              <a:ahLst/>
              <a:cxnLst/>
              <a:rect l="l" t="t" r="r" b="b"/>
              <a:pathLst>
                <a:path w="10909300" h="6985000">
                  <a:moveTo>
                    <a:pt x="0" y="0"/>
                  </a:moveTo>
                  <a:lnTo>
                    <a:pt x="10909300" y="0"/>
                  </a:lnTo>
                  <a:lnTo>
                    <a:pt x="10909300" y="6985000"/>
                  </a:lnTo>
                  <a:lnTo>
                    <a:pt x="0" y="6985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1552558" y="6418793"/>
            <a:ext cx="17620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23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72754" y="354565"/>
            <a:ext cx="11190159" cy="11042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52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3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PROJECTS EXITING LIHTC PROGRAM AFFORDABILITY PERIOD</a:t>
            </a:r>
          </a:p>
        </p:txBody>
      </p:sp>
    </p:spTree>
    <p:extLst>
      <p:ext uri="{BB962C8B-B14F-4D97-AF65-F5344CB8AC3E}">
        <p14:creationId xmlns:p14="http://schemas.microsoft.com/office/powerpoint/2010/main" val="41772315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1552558" y="6418793"/>
            <a:ext cx="176203" cy="2080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F2F2F2"/>
                </a:solidFill>
                <a:effectLst/>
                <a:uLnTx/>
                <a:uFillTx/>
                <a:latin typeface="Open Sans Bold"/>
                <a:ea typeface="Open Sans Bold"/>
                <a:cs typeface="Open Sans Bold"/>
                <a:sym typeface="Open Sans Bold"/>
              </a:rPr>
              <a:t>24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72754" y="683428"/>
            <a:ext cx="3368411" cy="717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RESYNDICATION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18198" y="1909115"/>
            <a:ext cx="119243" cy="19963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394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30" b="0" i="0" u="none" strike="noStrike" kern="1200" cap="none" spc="0" normalizeH="0" baseline="0" noProof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 • • •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46798" y="1911934"/>
            <a:ext cx="10185559" cy="29269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95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Bundling properties within proximity to achieve </a:t>
            </a:r>
            <a:r>
              <a:rPr kumimoji="0" lang="en-US" sz="2405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 Bold"/>
                <a:ea typeface="Source Sans Pro Bold"/>
                <a:cs typeface="Source Sans Pro Bold"/>
                <a:sym typeface="Source Sans Pro Bold"/>
              </a:rPr>
              <a:t>4% LIHTC only </a:t>
            </a:r>
            <a:r>
              <a:rPr kumimoji="0" lang="en-US" sz="24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application Multifamily Lending Program (</a:t>
            </a:r>
            <a:r>
              <a:rPr kumimoji="0" lang="en-US" sz="2405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 Bold"/>
                <a:ea typeface="Source Sans Pro Bold"/>
                <a:cs typeface="Source Sans Pro Bold"/>
                <a:sym typeface="Source Sans Pro Bold"/>
              </a:rPr>
              <a:t>MLP</a:t>
            </a:r>
            <a:r>
              <a:rPr kumimoji="0" lang="en-US" sz="24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ts val="395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Housing Development Loan (</a:t>
            </a:r>
            <a:r>
              <a:rPr kumimoji="0" lang="en-US" sz="2405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 Bold"/>
                <a:ea typeface="Source Sans Pro Bold"/>
                <a:cs typeface="Source Sans Pro Bold"/>
                <a:sym typeface="Source Sans Pro Bold"/>
              </a:rPr>
              <a:t>HDL</a:t>
            </a:r>
            <a:r>
              <a:rPr kumimoji="0" lang="en-US" sz="24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) Program</a:t>
            </a:r>
          </a:p>
          <a:p>
            <a:pPr marL="0" marR="0" lvl="0" indent="0" algn="l" defTabSz="914400" rtl="0" eaLnBrk="1" fontAlgn="auto" latinLnBrk="0" hangingPunct="1">
              <a:lnSpc>
                <a:spcPts val="395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5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 Bold"/>
                <a:ea typeface="Source Sans Pro Bold"/>
                <a:cs typeface="Source Sans Pro Bold"/>
                <a:sym typeface="Source Sans Pro Bold"/>
              </a:rPr>
              <a:t>Prior HDAP </a:t>
            </a:r>
            <a:r>
              <a:rPr kumimoji="0" lang="en-US" sz="24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Restrictions – Want to utilize new 2025 HOME Rule rents/incomes? (Requires modification)</a:t>
            </a:r>
          </a:p>
          <a:p>
            <a:pPr marL="0" marR="0" lvl="0" indent="0" algn="l" defTabSz="914400" rtl="0" eaLnBrk="1" fontAlgn="auto" latinLnBrk="0" hangingPunct="1">
              <a:lnSpc>
                <a:spcPts val="395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5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"/>
                <a:ea typeface="Source Sans Pro"/>
                <a:cs typeface="Source Sans Pro"/>
                <a:sym typeface="Source Sans Pro"/>
              </a:rPr>
              <a:t>Have a solution? </a:t>
            </a:r>
            <a:r>
              <a:rPr kumimoji="0" lang="en-US" sz="2405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ource Sans Pro Bold"/>
                <a:ea typeface="Source Sans Pro Bold"/>
                <a:cs typeface="Source Sans Pro Bold"/>
                <a:sym typeface="Source Sans Pro Bold"/>
              </a:rPr>
              <a:t>Talk to OHFA staff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18198" y="4389349"/>
            <a:ext cx="119129" cy="460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67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27" b="0" i="0" u="none" strike="noStrike" kern="1200" cap="none" spc="0" normalizeH="0" baseline="0" noProof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</a:t>
            </a:r>
          </a:p>
        </p:txBody>
      </p:sp>
    </p:spTree>
    <p:extLst>
      <p:ext uri="{BB962C8B-B14F-4D97-AF65-F5344CB8AC3E}">
        <p14:creationId xmlns:p14="http://schemas.microsoft.com/office/powerpoint/2010/main" val="3462150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2192000" cy="6858000"/>
            <a:chOff x="0" y="0"/>
            <a:chExt cx="16256000" cy="9144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6256000" cy="9144000"/>
            </a:xfrm>
            <a:custGeom>
              <a:avLst/>
              <a:gdLst/>
              <a:ahLst/>
              <a:cxnLst/>
              <a:rect l="l" t="t" r="r" b="b"/>
              <a:pathLst>
                <a:path w="16256000" h="9144000">
                  <a:moveTo>
                    <a:pt x="0" y="0"/>
                  </a:moveTo>
                  <a:lnTo>
                    <a:pt x="16256000" y="0"/>
                  </a:lnTo>
                  <a:lnTo>
                    <a:pt x="16256000" y="9144000"/>
                  </a:lnTo>
                  <a:lnTo>
                    <a:pt x="0" y="9144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0" y="6172200"/>
            <a:ext cx="12192000" cy="685800"/>
          </a:xfrm>
          <a:custGeom>
            <a:avLst/>
            <a:gdLst/>
            <a:ahLst/>
            <a:cxnLst/>
            <a:rect l="l" t="t" r="r" b="b"/>
            <a:pathLst>
              <a:path w="12192000" h="685800">
                <a:moveTo>
                  <a:pt x="0" y="0"/>
                </a:moveTo>
                <a:lnTo>
                  <a:pt x="12192000" y="0"/>
                </a:lnTo>
                <a:lnTo>
                  <a:pt x="12192000" y="685800"/>
                </a:lnTo>
                <a:lnTo>
                  <a:pt x="0" y="68580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5"/>
          <p:cNvGrpSpPr/>
          <p:nvPr/>
        </p:nvGrpSpPr>
        <p:grpSpPr>
          <a:xfrm>
            <a:off x="95250" y="6362700"/>
            <a:ext cx="476250" cy="371475"/>
            <a:chOff x="0" y="0"/>
            <a:chExt cx="635000" cy="4953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35000" cy="495300"/>
            </a:xfrm>
            <a:custGeom>
              <a:avLst/>
              <a:gdLst/>
              <a:ahLst/>
              <a:cxnLst/>
              <a:rect l="l" t="t" r="r" b="b"/>
              <a:pathLst>
                <a:path w="635000" h="495300">
                  <a:moveTo>
                    <a:pt x="0" y="0"/>
                  </a:moveTo>
                  <a:lnTo>
                    <a:pt x="635000" y="0"/>
                  </a:lnTo>
                  <a:lnTo>
                    <a:pt x="635000" y="495300"/>
                  </a:lnTo>
                  <a:lnTo>
                    <a:pt x="0" y="49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495300" y="1571625"/>
            <a:ext cx="1628775" cy="2457450"/>
            <a:chOff x="0" y="0"/>
            <a:chExt cx="2171700" cy="32766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171700" cy="3276600"/>
            </a:xfrm>
            <a:custGeom>
              <a:avLst/>
              <a:gdLst/>
              <a:ahLst/>
              <a:cxnLst/>
              <a:rect l="l" t="t" r="r" b="b"/>
              <a:pathLst>
                <a:path w="2171700" h="3276600">
                  <a:moveTo>
                    <a:pt x="0" y="0"/>
                  </a:moveTo>
                  <a:lnTo>
                    <a:pt x="2171700" y="0"/>
                  </a:lnTo>
                  <a:lnTo>
                    <a:pt x="2171700" y="3276600"/>
                  </a:lnTo>
                  <a:lnTo>
                    <a:pt x="0" y="32766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2979895" y="1571625"/>
            <a:ext cx="1628775" cy="2457450"/>
            <a:chOff x="0" y="0"/>
            <a:chExt cx="2171700" cy="32766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171700" cy="3276600"/>
            </a:xfrm>
            <a:custGeom>
              <a:avLst/>
              <a:gdLst/>
              <a:ahLst/>
              <a:cxnLst/>
              <a:rect l="l" t="t" r="r" b="b"/>
              <a:pathLst>
                <a:path w="2171700" h="3276600">
                  <a:moveTo>
                    <a:pt x="0" y="0"/>
                  </a:moveTo>
                  <a:lnTo>
                    <a:pt x="2171700" y="0"/>
                  </a:lnTo>
                  <a:lnTo>
                    <a:pt x="2171700" y="3276600"/>
                  </a:lnTo>
                  <a:lnTo>
                    <a:pt x="0" y="32766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5248275" y="1571625"/>
            <a:ext cx="1638300" cy="2457450"/>
            <a:chOff x="0" y="0"/>
            <a:chExt cx="2184400" cy="32766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184400" cy="3276600"/>
            </a:xfrm>
            <a:custGeom>
              <a:avLst/>
              <a:gdLst/>
              <a:ahLst/>
              <a:cxnLst/>
              <a:rect l="l" t="t" r="r" b="b"/>
              <a:pathLst>
                <a:path w="2184400" h="3276600">
                  <a:moveTo>
                    <a:pt x="0" y="0"/>
                  </a:moveTo>
                  <a:lnTo>
                    <a:pt x="2184400" y="0"/>
                  </a:lnTo>
                  <a:lnTo>
                    <a:pt x="2184400" y="3276600"/>
                  </a:lnTo>
                  <a:lnTo>
                    <a:pt x="0" y="32766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7639050" y="1571625"/>
            <a:ext cx="1638300" cy="2457450"/>
            <a:chOff x="0" y="0"/>
            <a:chExt cx="2184400" cy="32766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184400" cy="3276600"/>
            </a:xfrm>
            <a:custGeom>
              <a:avLst/>
              <a:gdLst/>
              <a:ahLst/>
              <a:cxnLst/>
              <a:rect l="l" t="t" r="r" b="b"/>
              <a:pathLst>
                <a:path w="2184400" h="3276600">
                  <a:moveTo>
                    <a:pt x="0" y="0"/>
                  </a:moveTo>
                  <a:lnTo>
                    <a:pt x="2184400" y="0"/>
                  </a:lnTo>
                  <a:lnTo>
                    <a:pt x="2184400" y="3276600"/>
                  </a:lnTo>
                  <a:lnTo>
                    <a:pt x="0" y="32766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0029825" y="1571625"/>
            <a:ext cx="1638300" cy="2457450"/>
            <a:chOff x="0" y="0"/>
            <a:chExt cx="2184400" cy="32766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184400" cy="3276600"/>
            </a:xfrm>
            <a:custGeom>
              <a:avLst/>
              <a:gdLst/>
              <a:ahLst/>
              <a:cxnLst/>
              <a:rect l="l" t="t" r="r" b="b"/>
              <a:pathLst>
                <a:path w="2184400" h="3276600">
                  <a:moveTo>
                    <a:pt x="0" y="0"/>
                  </a:moveTo>
                  <a:lnTo>
                    <a:pt x="2184400" y="0"/>
                  </a:lnTo>
                  <a:lnTo>
                    <a:pt x="2184400" y="3276600"/>
                  </a:lnTo>
                  <a:lnTo>
                    <a:pt x="0" y="32766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472754" y="683428"/>
            <a:ext cx="6446358" cy="7179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04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5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slon #540"/>
                <a:ea typeface="Caslon #540"/>
                <a:cs typeface="Caslon #540"/>
                <a:sym typeface="Caslon #540"/>
              </a:rPr>
              <a:t>PRESENTER AND CONTACT INFO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46748" y="4188162"/>
            <a:ext cx="1353264" cy="11060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Matt Sutter</a:t>
            </a:r>
          </a:p>
          <a:p>
            <a:pPr marL="0" marR="0" lvl="0" indent="0" algn="ctr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Senior Director of Housing Programs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131103" y="4509564"/>
            <a:ext cx="41796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696122" y="4188162"/>
            <a:ext cx="2196321" cy="84959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Barbara Richards</a:t>
            </a:r>
          </a:p>
          <a:p>
            <a:pPr marL="0" marR="0" lvl="0" indent="0" algn="ctr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Director of</a:t>
            </a:r>
          </a:p>
          <a:p>
            <a:pPr marL="0" marR="0" lvl="0" indent="0" algn="ctr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Multifamily Housing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875589" y="4509564"/>
            <a:ext cx="41796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5394465" y="4188162"/>
            <a:ext cx="1451553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Cody Price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5488429" y="4509564"/>
            <a:ext cx="41796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7565393" y="4188162"/>
            <a:ext cx="2464432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Benjamin Peyton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7883271" y="4509564"/>
            <a:ext cx="41796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0117455" y="4188162"/>
            <a:ext cx="2074545" cy="3284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3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27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Jennifer Cahill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10743076" y="4509564"/>
            <a:ext cx="41796" cy="2756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1236545" y="4729201"/>
            <a:ext cx="41720" cy="2752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5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283456" y="5322105"/>
            <a:ext cx="2079847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srgbClr val="C12637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msutter@ohiohome.org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3780139" y="4729201"/>
            <a:ext cx="41720" cy="2752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5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2555809" y="5350038"/>
            <a:ext cx="2476947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srgbClr val="C12637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brichards@ohiohome.org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5247007" y="5341418"/>
            <a:ext cx="1970027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srgbClr val="C12637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cprice@ohiohome.org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5269611" y="4509564"/>
            <a:ext cx="1947424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9%HousingTaxCredit 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7664453" y="4509564"/>
            <a:ext cx="1947424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4% Housing Tax Credit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8523675" y="4729201"/>
            <a:ext cx="41720" cy="2752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5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 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7452353" y="5341415"/>
            <a:ext cx="2302507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srgbClr val="C12637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bpeyton@ohiohome.org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9927846" y="5332787"/>
            <a:ext cx="1970027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1" i="0" u="none" strike="noStrike" kern="1200" cap="none" spc="0" normalizeH="0" baseline="0" noProof="0" dirty="0" err="1">
                <a:ln>
                  <a:noFill/>
                </a:ln>
                <a:solidFill>
                  <a:srgbClr val="C12637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jcahill@ohiohome</a:t>
            </a: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kumimoji="0" lang="en-US" sz="1427" b="1" i="0" u="none" strike="noStrike" kern="1200" cap="none" spc="0" normalizeH="0" baseline="0" noProof="0" dirty="0">
                <a:ln>
                  <a:noFill/>
                </a:ln>
                <a:solidFill>
                  <a:srgbClr val="C12637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.org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9858374" y="4509564"/>
            <a:ext cx="2227233" cy="2340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7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Architecture &amp; Construction 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5536140" y="4729201"/>
            <a:ext cx="1369620" cy="2339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Section Chief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8000113" y="4729201"/>
            <a:ext cx="1369619" cy="2339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Section Chief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10394947" y="4729201"/>
            <a:ext cx="1273178" cy="2339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9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25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Italics"/>
                <a:ea typeface="Calibri (MS) Italics"/>
                <a:cs typeface="Calibri (MS) Italics"/>
                <a:sym typeface="Calibri (MS) Italics"/>
              </a:rPr>
              <a:t>Section Chief</a:t>
            </a:r>
          </a:p>
        </p:txBody>
      </p:sp>
    </p:spTree>
    <p:extLst>
      <p:ext uri="{BB962C8B-B14F-4D97-AF65-F5344CB8AC3E}">
        <p14:creationId xmlns:p14="http://schemas.microsoft.com/office/powerpoint/2010/main" val="8949552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86F122-133D-727F-BCBE-8A34EC98E1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9DCAA00-B636-0AB5-1273-71CCEC14E64B}"/>
              </a:ext>
            </a:extLst>
          </p:cNvPr>
          <p:cNvSpPr txBox="1">
            <a:spLocks/>
          </p:cNvSpPr>
          <p:nvPr/>
        </p:nvSpPr>
        <p:spPr>
          <a:xfrm>
            <a:off x="381000" y="627892"/>
            <a:ext cx="11430000" cy="982861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ource Sans Pro"/>
              <a:ea typeface="Source Sans Pro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479344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3140F0F-D811-88C0-9BFC-61780BB843F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3B7B7A-CDDA-7C44-B1B0-1F1E45567B3B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prstClr val="white">
                  <a:lumMod val="95000"/>
                </a:prstClr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15BFFDD-918B-AFC5-D376-793ADA65D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+mn-lt"/>
              </a:rPr>
              <a:t>Working</a:t>
            </a:r>
            <a:r>
              <a:rPr lang="en-US" b="0">
                <a:latin typeface="+mn-lt"/>
              </a:rPr>
              <a:t> with OHFA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776943-90D8-4A6F-F754-3C8C0876A60D}"/>
              </a:ext>
            </a:extLst>
          </p:cNvPr>
          <p:cNvSpPr txBox="1"/>
          <p:nvPr/>
        </p:nvSpPr>
        <p:spPr>
          <a:xfrm>
            <a:off x="2112237" y="2139703"/>
            <a:ext cx="8105775" cy="344709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lIns="228600" tIns="228600" rIns="228600" bIns="228600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Source Sans 3 SemiBold"/>
                <a:ea typeface="+mn-ea"/>
                <a:cs typeface="Arial" panose="020B0604020202020204" pitchFamily="34" charset="0"/>
              </a:rPr>
              <a:t>Jennifer Cahill, Architecture &amp; Construction Section Chief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98D3"/>
                </a:solidFill>
                <a:effectLst/>
                <a:uLnTx/>
                <a:uFillTx/>
                <a:latin typeface="Source Sans 3"/>
                <a:ea typeface="+mn-ea"/>
                <a:cs typeface="Arial" panose="020B0604020202020204" pitchFamily="34" charset="0"/>
                <a:hlinkClick r:id="rId2"/>
              </a:rPr>
              <a:t>jcahill@ohiohome.org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98D3"/>
              </a:solidFill>
              <a:effectLst/>
              <a:uLnTx/>
              <a:uFillTx/>
              <a:latin typeface="Source Sans 3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3"/>
                <a:ea typeface="+mn-ea"/>
                <a:cs typeface="Arial" panose="020B0604020202020204" pitchFamily="34" charset="0"/>
              </a:rPr>
              <a:t>(614) 387-1646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3"/>
                <a:ea typeface="+mn-ea"/>
                <a:cs typeface="Arial" panose="020B0604020202020204" pitchFamily="34" charset="0"/>
              </a:rPr>
              <a:t>www.ohiohome.org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ource Sans 3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E3F75"/>
                </a:solidFill>
                <a:effectLst/>
                <a:uLnTx/>
                <a:uFillTx/>
                <a:latin typeface="Source Sans 3 SemiBold"/>
                <a:ea typeface="+mn-ea"/>
                <a:cs typeface="Arial" panose="020B0604020202020204" pitchFamily="34" charset="0"/>
              </a:rPr>
              <a:t>You can also send feedback to: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ource Sans 3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98D3"/>
                </a:solidFill>
                <a:effectLst/>
                <a:uLnTx/>
                <a:uFillTx/>
                <a:latin typeface="Source Sans 3"/>
                <a:ea typeface="+mn-ea"/>
                <a:cs typeface="Arial" panose="020B0604020202020204" pitchFamily="34" charset="0"/>
                <a:hlinkClick r:id="rId3"/>
              </a:rPr>
              <a:t>DAS@ohiohome.org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98D3"/>
              </a:solidFill>
              <a:effectLst/>
              <a:uLnTx/>
              <a:uFillTx/>
              <a:latin typeface="Source Sans 3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3999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892377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pening and Closing Slides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0000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Heart of it all">
      <a:majorFont>
        <a:latin typeface="Source Sans Pro SemiBold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Heart of it All Deck">
  <a:themeElements>
    <a:clrScheme name="HOIA V2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0E3F75"/>
      </a:accent1>
      <a:accent2>
        <a:srgbClr val="0098D3"/>
      </a:accent2>
      <a:accent3>
        <a:srgbClr val="69C2C6"/>
      </a:accent3>
      <a:accent4>
        <a:srgbClr val="BBD36F"/>
      </a:accent4>
      <a:accent5>
        <a:srgbClr val="EBA70E"/>
      </a:accent5>
      <a:accent6>
        <a:srgbClr val="C12637"/>
      </a:accent6>
      <a:hlink>
        <a:srgbClr val="467886"/>
      </a:hlink>
      <a:folHlink>
        <a:srgbClr val="96607D"/>
      </a:folHlink>
    </a:clrScheme>
    <a:fontScheme name="HOIA">
      <a:majorFont>
        <a:latin typeface="Source Sans 3 SemiBold"/>
        <a:ea typeface=""/>
        <a:cs typeface=""/>
      </a:majorFont>
      <a:minorFont>
        <a:latin typeface="Source Sans 3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3 Population Power Point" id="{6239F01F-605E-4DF6-9195-54D7C7F60308}" vid="{FC1A0B45-B191-4371-9653-8CC1623D5EDB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994</Words>
  <Application>Microsoft Office PowerPoint</Application>
  <PresentationFormat>Widescreen</PresentationFormat>
  <Paragraphs>240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28</vt:i4>
      </vt:variant>
    </vt:vector>
  </HeadingPairs>
  <TitlesOfParts>
    <vt:vector size="49" baseType="lpstr">
      <vt:lpstr>Aptos</vt:lpstr>
      <vt:lpstr>Arial</vt:lpstr>
      <vt:lpstr>Arial Italics</vt:lpstr>
      <vt:lpstr>Calibri</vt:lpstr>
      <vt:lpstr>Calibri (MS)</vt:lpstr>
      <vt:lpstr>Calibri (MS) Bold</vt:lpstr>
      <vt:lpstr>Calibri (MS) Bold Italics</vt:lpstr>
      <vt:lpstr>Calibri (MS) Italics</vt:lpstr>
      <vt:lpstr>Caslon #540</vt:lpstr>
      <vt:lpstr>Open Sans</vt:lpstr>
      <vt:lpstr>Open Sans Bold</vt:lpstr>
      <vt:lpstr>Source Sans 3</vt:lpstr>
      <vt:lpstr>Source Sans 3 SemiBold</vt:lpstr>
      <vt:lpstr>Source Sans Pro</vt:lpstr>
      <vt:lpstr>Source Sans Pro Bold</vt:lpstr>
      <vt:lpstr>Source Sans Pro Italics</vt:lpstr>
      <vt:lpstr>Source Sans Pro Semibold</vt:lpstr>
      <vt:lpstr>Source Sans Pro Semibold</vt:lpstr>
      <vt:lpstr>2_Office Theme</vt:lpstr>
      <vt:lpstr>Opening and Closing Slides</vt:lpstr>
      <vt:lpstr>Heart of it All Deck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Working with OHFA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Gleason</dc:creator>
  <cp:lastModifiedBy>Ryan Gleason</cp:lastModifiedBy>
  <cp:revision>1</cp:revision>
  <dcterms:created xsi:type="dcterms:W3CDTF">2026-09-24T14:11:11Z</dcterms:created>
  <dcterms:modified xsi:type="dcterms:W3CDTF">2026-09-24T14:11:52Z</dcterms:modified>
</cp:coreProperties>
</file>