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86" r:id="rId5"/>
  </p:sldMasterIdLst>
  <p:notesMasterIdLst>
    <p:notesMasterId r:id="rId33"/>
  </p:notesMasterIdLst>
  <p:handoutMasterIdLst>
    <p:handoutMasterId r:id="rId34"/>
  </p:handoutMasterIdLst>
  <p:sldIdLst>
    <p:sldId id="501" r:id="rId6"/>
    <p:sldId id="559" r:id="rId7"/>
    <p:sldId id="549" r:id="rId8"/>
    <p:sldId id="566" r:id="rId9"/>
    <p:sldId id="563" r:id="rId10"/>
    <p:sldId id="522" r:id="rId11"/>
    <p:sldId id="546" r:id="rId12"/>
    <p:sldId id="543" r:id="rId13"/>
    <p:sldId id="567" r:id="rId14"/>
    <p:sldId id="551" r:id="rId15"/>
    <p:sldId id="561" r:id="rId16"/>
    <p:sldId id="562" r:id="rId17"/>
    <p:sldId id="564" r:id="rId18"/>
    <p:sldId id="550" r:id="rId19"/>
    <p:sldId id="552" r:id="rId20"/>
    <p:sldId id="547" r:id="rId21"/>
    <p:sldId id="548" r:id="rId22"/>
    <p:sldId id="544" r:id="rId23"/>
    <p:sldId id="560" r:id="rId24"/>
    <p:sldId id="558" r:id="rId25"/>
    <p:sldId id="565" r:id="rId26"/>
    <p:sldId id="553" r:id="rId27"/>
    <p:sldId id="554" r:id="rId28"/>
    <p:sldId id="555" r:id="rId29"/>
    <p:sldId id="556" r:id="rId30"/>
    <p:sldId id="557" r:id="rId31"/>
    <p:sldId id="271"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9B264EA-3449-45B5-B362-2B680A5D9C3A}">
          <p14:sldIdLst>
            <p14:sldId id="501"/>
            <p14:sldId id="559"/>
            <p14:sldId id="549"/>
          </p14:sldIdLst>
        </p14:section>
        <p14:section name="Untitled Section" id="{EEB88724-1B60-4320-A210-74BA69D01E2D}">
          <p14:sldIdLst>
            <p14:sldId id="566"/>
            <p14:sldId id="563"/>
            <p14:sldId id="522"/>
            <p14:sldId id="546"/>
            <p14:sldId id="543"/>
            <p14:sldId id="567"/>
            <p14:sldId id="551"/>
            <p14:sldId id="561"/>
            <p14:sldId id="562"/>
            <p14:sldId id="564"/>
            <p14:sldId id="550"/>
            <p14:sldId id="552"/>
            <p14:sldId id="547"/>
            <p14:sldId id="548"/>
            <p14:sldId id="544"/>
            <p14:sldId id="560"/>
            <p14:sldId id="558"/>
            <p14:sldId id="565"/>
          </p14:sldIdLst>
        </p14:section>
        <p14:section name="Good Governance" id="{8C376194-94F6-48F4-B2C9-1CBAA252415D}">
          <p14:sldIdLst>
            <p14:sldId id="553"/>
            <p14:sldId id="554"/>
            <p14:sldId id="555"/>
            <p14:sldId id="556"/>
            <p14:sldId id="557"/>
            <p14:sldId id="27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1EF"/>
    <a:srgbClr val="E6E1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429" autoAdjust="0"/>
    <p:restoredTop sz="92288" autoAdjust="0"/>
  </p:normalViewPr>
  <p:slideViewPr>
    <p:cSldViewPr snapToGrid="0" snapToObjects="1">
      <p:cViewPr varScale="1">
        <p:scale>
          <a:sx n="98" d="100"/>
          <a:sy n="98" d="100"/>
        </p:scale>
        <p:origin x="276" y="90"/>
      </p:cViewPr>
      <p:guideLst/>
    </p:cSldViewPr>
  </p:slideViewPr>
  <p:notesTextViewPr>
    <p:cViewPr>
      <p:scale>
        <a:sx n="150" d="100"/>
        <a:sy n="150" d="100"/>
      </p:scale>
      <p:origin x="0" y="0"/>
    </p:cViewPr>
  </p:notesTextViewPr>
  <p:sorterViewPr>
    <p:cViewPr varScale="1">
      <p:scale>
        <a:sx n="1" d="1"/>
        <a:sy n="1" d="1"/>
      </p:scale>
      <p:origin x="0" y="0"/>
    </p:cViewPr>
  </p:sorterViewPr>
  <p:notesViewPr>
    <p:cSldViewPr snapToGrid="0" snapToObjects="1">
      <p:cViewPr varScale="1">
        <p:scale>
          <a:sx n="97" d="100"/>
          <a:sy n="97" d="100"/>
        </p:scale>
        <p:origin x="4328" y="20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DA69FA7-E83A-D349-8050-AC6C051ECF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0DFB175-2667-6149-961E-7E3F788C49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83365D0-E7C1-754C-BCCF-83856D87DFB6}" type="datetimeFigureOut">
              <a:rPr lang="en-US" smtClean="0"/>
              <a:t>4/21/2026</a:t>
            </a:fld>
            <a:endParaRPr lang="en-US" dirty="0"/>
          </a:p>
        </p:txBody>
      </p:sp>
      <p:sp>
        <p:nvSpPr>
          <p:cNvPr id="4" name="Footer Placeholder 3">
            <a:extLst>
              <a:ext uri="{FF2B5EF4-FFF2-40B4-BE49-F238E27FC236}">
                <a16:creationId xmlns:a16="http://schemas.microsoft.com/office/drawing/2014/main" id="{22AE3B34-27D6-294D-9631-42FDCD0BB68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966C240C-5061-CE49-9BC6-19B9811FC8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05F54DB-7647-444C-8F91-AC45A5EF2F55}" type="slidenum">
              <a:rPr lang="en-US" smtClean="0"/>
              <a:t>‹#›</a:t>
            </a:fld>
            <a:endParaRPr lang="en-US" dirty="0"/>
          </a:p>
        </p:txBody>
      </p:sp>
    </p:spTree>
    <p:extLst>
      <p:ext uri="{BB962C8B-B14F-4D97-AF65-F5344CB8AC3E}">
        <p14:creationId xmlns:p14="http://schemas.microsoft.com/office/powerpoint/2010/main" val="29807441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33C421-952B-DC4B-9E28-9F6F152483E2}" type="datetimeFigureOut">
              <a:rPr lang="en-US" smtClean="0"/>
              <a:t>4/21/2026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133DAD-ABB1-FD4F-9DB9-7BCB83FCB294}" type="slidenum">
              <a:rPr lang="en-US" smtClean="0"/>
              <a:t>‹#›</a:t>
            </a:fld>
            <a:endParaRPr lang="en-US" dirty="0"/>
          </a:p>
        </p:txBody>
      </p:sp>
    </p:spTree>
    <p:extLst>
      <p:ext uri="{BB962C8B-B14F-4D97-AF65-F5344CB8AC3E}">
        <p14:creationId xmlns:p14="http://schemas.microsoft.com/office/powerpoint/2010/main" val="542635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zillow.com/rental-manager/market-trends/columbus-oh/"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www.dispatch.com/story/news/courts/2024/04/24/eviction-filings-at-20-year-high-and-expected-to-increase-heres-why-columbus-ohio-franklin-county/73342333007/"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housingmatters.urban.org/topic/housing-access-and-stability"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a:t>
            </a:r>
          </a:p>
          <a:p>
            <a:r>
              <a:rPr lang="en-US" dirty="0"/>
              <a:t>Chief Real Estate Development Officer</a:t>
            </a:r>
          </a:p>
          <a:p>
            <a:pPr>
              <a:lnSpc>
                <a:spcPct val="100000"/>
              </a:lnSpc>
              <a:spcBef>
                <a:spcPts val="2400"/>
              </a:spcBef>
            </a:pPr>
            <a:r>
              <a:rPr lang="en-US" sz="1200" b="1" dirty="0"/>
              <a:t>Develop, own, and manage Permanent Supportive Housing (PSH)</a:t>
            </a:r>
          </a:p>
          <a:p>
            <a:pPr>
              <a:lnSpc>
                <a:spcPct val="100000"/>
              </a:lnSpc>
              <a:spcBef>
                <a:spcPts val="2400"/>
              </a:spcBef>
            </a:pPr>
            <a:r>
              <a:rPr lang="en-US" sz="1200" b="1" dirty="0"/>
              <a:t>Founded by ADAMH (Alcohol, Drug, and Mental Health Board) in 1987 and has since served over 10,000 individuals</a:t>
            </a:r>
          </a:p>
          <a:p>
            <a:pPr>
              <a:lnSpc>
                <a:spcPct val="100000"/>
              </a:lnSpc>
              <a:spcBef>
                <a:spcPts val="2400"/>
              </a:spcBef>
            </a:pPr>
            <a:r>
              <a:rPr lang="en-US" sz="1200" b="1" dirty="0"/>
              <a:t>Central Ohio’s largest PSH agency with over 1,475 residential units and 166 sites across 28 zip codes in Franklin County </a:t>
            </a:r>
          </a:p>
          <a:p>
            <a:pPr>
              <a:lnSpc>
                <a:spcPct val="100000"/>
              </a:lnSpc>
              <a:spcBef>
                <a:spcPts val="2400"/>
              </a:spcBef>
            </a:pPr>
            <a:r>
              <a:rPr lang="en-US" sz="1200" b="1" kern="100" dirty="0">
                <a:latin typeface="Roboto  "/>
                <a:ea typeface="Roboto" panose="02000000000000000000" pitchFamily="2" charset="0"/>
                <a:cs typeface="Times New Roman" panose="02020603050405020304" pitchFamily="18" charset="0"/>
              </a:rPr>
              <a:t>As a real estate developer of PSH, CHN generates sales tax revenue and revitalizes neighborhoods throughout the Columbus region.</a:t>
            </a:r>
            <a:endParaRPr lang="en-US" sz="1200" b="1" dirty="0">
              <a:latin typeface="Roboto  "/>
            </a:endParaRPr>
          </a:p>
          <a:p>
            <a:endParaRPr lang="en-US" dirty="0"/>
          </a:p>
          <a:p>
            <a:r>
              <a:rPr lang="en-US" dirty="0"/>
              <a:t>14 years</a:t>
            </a:r>
          </a:p>
          <a:p>
            <a:r>
              <a:rPr lang="en-US" dirty="0"/>
              <a:t>Worked at NAHT for 12 years</a:t>
            </a:r>
          </a:p>
          <a:p>
            <a:r>
              <a:rPr lang="en-US" dirty="0"/>
              <a:t>California non-profit housing developer for 3 years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33DAD-ABB1-FD4F-9DB9-7BCB83FCB2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6438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Relationship and Connection: Treatment First approaches call for separation, supportive housing has a goal of integration into a community</a:t>
            </a:r>
          </a:p>
          <a:p>
            <a:r>
              <a:rPr lang="en-US" dirty="0"/>
              <a:t>•	Compassionate Service: We strive to make a difference to our residents, this does not mean that we are seeking to ‘cure’ them but instead make their lives better</a:t>
            </a:r>
          </a:p>
          <a:p>
            <a:r>
              <a:rPr lang="en-US" dirty="0"/>
              <a:t>•	Self-Determination &amp; Empowerment: Treatment First is a coercive model that requires performance of outcomes in exchange for receiving a basic human need, this means that we can also withhold a basic human need if people do not meet our desired goals.  CHN starts where the people are at learns from them what their goals are and looks for tools that might help them meet their goals.  These goals can be lofty and take a long time or they can be basic, they are different based on what each person wants for their lives.  Success in PSH is not driven by the outcomes measured by our funders.  </a:t>
            </a:r>
          </a:p>
          <a:p>
            <a:r>
              <a:rPr lang="en-US" dirty="0"/>
              <a:t>•	Equity &amp; Justice: Civil Rights and Human Rights have to be respected in what we do.  Separate is not equal, integration of people with disabilities is our goal, but this integration is different for every resident, so we try to have options for all residents, different housing models, different options for supportive services, what those services are.</a:t>
            </a:r>
          </a:p>
          <a:p>
            <a:r>
              <a:rPr lang="en-US" dirty="0"/>
              <a:t>•	Curiosity &amp; Creativity: Have to think about how this applies, but both of these qualities remind me that their needs to be a playfulness to what we do and this means giving people freedom and autonomy to look at situations from new angles and to define reality in their own way.]</a:t>
            </a:r>
          </a:p>
          <a:p>
            <a:endParaRPr lang="en-US" dirty="0"/>
          </a:p>
        </p:txBody>
      </p:sp>
      <p:sp>
        <p:nvSpPr>
          <p:cNvPr id="4" name="Slide Number Placeholder 3"/>
          <p:cNvSpPr>
            <a:spLocks noGrp="1"/>
          </p:cNvSpPr>
          <p:nvPr>
            <p:ph type="sldNum" sz="quarter" idx="5"/>
          </p:nvPr>
        </p:nvSpPr>
        <p:spPr/>
        <p:txBody>
          <a:bodyPr/>
          <a:lstStyle/>
          <a:p>
            <a:fld id="{30133DAD-ABB1-FD4F-9DB9-7BCB83FCB294}" type="slidenum">
              <a:rPr lang="en-US" smtClean="0"/>
              <a:t>3</a:t>
            </a:fld>
            <a:endParaRPr lang="en-US" dirty="0"/>
          </a:p>
        </p:txBody>
      </p:sp>
    </p:spTree>
    <p:extLst>
      <p:ext uri="{BB962C8B-B14F-4D97-AF65-F5344CB8AC3E}">
        <p14:creationId xmlns:p14="http://schemas.microsoft.com/office/powerpoint/2010/main" val="1776120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90DAD-A8DF-DADE-F1EB-1D99E20522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ECF93-5A72-CFFE-1FEB-7349B5427B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148251-F639-C141-CC5B-B0B3243B4BB2}"/>
              </a:ext>
            </a:extLst>
          </p:cNvPr>
          <p:cNvSpPr>
            <a:spLocks noGrp="1"/>
          </p:cNvSpPr>
          <p:nvPr>
            <p:ph type="body" idx="1"/>
          </p:nvPr>
        </p:nvSpPr>
        <p:spPr/>
        <p:txBody>
          <a:bodyPr/>
          <a:lstStyle/>
          <a:p>
            <a:r>
              <a:rPr lang="en-US" sz="1200" b="1" i="0" kern="1200" dirty="0">
                <a:solidFill>
                  <a:schemeClr val="tx1"/>
                </a:solidFill>
                <a:effectLst/>
                <a:latin typeface="+mn-lt"/>
                <a:ea typeface="+mn-ea"/>
                <a:cs typeface="+mn-cs"/>
              </a:rPr>
              <a:t>Columbus is the 12</a:t>
            </a:r>
            <a:r>
              <a:rPr lang="en-US" sz="1200" b="1" i="0" kern="1200" baseline="30000" dirty="0">
                <a:solidFill>
                  <a:schemeClr val="tx1"/>
                </a:solidFill>
                <a:effectLst/>
                <a:latin typeface="+mn-lt"/>
                <a:ea typeface="+mn-ea"/>
                <a:cs typeface="+mn-cs"/>
              </a:rPr>
              <a:t>th</a:t>
            </a:r>
            <a:r>
              <a:rPr lang="en-US" sz="1200" b="1" i="0" kern="1200" dirty="0">
                <a:solidFill>
                  <a:schemeClr val="tx1"/>
                </a:solidFill>
                <a:effectLst/>
                <a:latin typeface="+mn-lt"/>
                <a:ea typeface="+mn-ea"/>
                <a:cs typeface="+mn-cs"/>
              </a:rPr>
              <a:t> ranked CoC east of the Mississippi for # Homeless per 100K</a:t>
            </a:r>
          </a:p>
          <a:p>
            <a:r>
              <a:rPr lang="en-US" sz="1200" b="1" i="0" kern="1200" dirty="0">
                <a:solidFill>
                  <a:schemeClr val="tx1"/>
                </a:solidFill>
                <a:effectLst/>
                <a:latin typeface="+mn-lt"/>
                <a:ea typeface="+mn-ea"/>
                <a:cs typeface="+mn-cs"/>
              </a:rPr>
              <a:t>Findings Summary</a:t>
            </a:r>
          </a:p>
          <a:p>
            <a:r>
              <a:rPr lang="en-US" sz="1200" b="1" i="0" kern="1200" dirty="0">
                <a:solidFill>
                  <a:schemeClr val="tx1"/>
                </a:solidFill>
                <a:effectLst/>
                <a:latin typeface="+mn-lt"/>
                <a:ea typeface="+mn-ea"/>
                <a:cs typeface="+mn-cs"/>
              </a:rPr>
              <a:t>January 2025 Point-In-Time Count</a:t>
            </a:r>
          </a:p>
          <a:p>
            <a:r>
              <a:rPr lang="en-US" sz="1200" b="1" i="0" kern="1200" dirty="0">
                <a:solidFill>
                  <a:schemeClr val="tx1"/>
                </a:solidFill>
                <a:effectLst/>
                <a:latin typeface="+mn-lt"/>
                <a:ea typeface="+mn-ea"/>
                <a:cs typeface="+mn-cs"/>
              </a:rPr>
              <a:t>7.4% Increase in Homelessness</a:t>
            </a:r>
          </a:p>
          <a:p>
            <a:r>
              <a:rPr lang="en-US" sz="1200" b="0" i="0" kern="1200" dirty="0">
                <a:solidFill>
                  <a:schemeClr val="tx1"/>
                </a:solidFill>
                <a:effectLst/>
                <a:latin typeface="+mn-lt"/>
                <a:ea typeface="+mn-ea"/>
                <a:cs typeface="+mn-cs"/>
              </a:rPr>
              <a:t>The January 2025 Point-in-Time Count, conducted by CSB in partnership with the Continuum of Care, identified 2,556 people experiencing homelessness in Columbus and Franklin County, marking a 7.4% increase from January 2024. Of these, 2,101 individuals were staying in shelter or transitional housing, representing a 13% increase from the previous year. Meanwhile, 455 people were living outside or in other spaces not meant for habitation, reflecting a 1% decrease from 2024. Together, these trends reflect a system facing urgent challenges—expanding shelter access and reducing unsheltered homelessness in some areas, while still navigating rising needs and pressures across the community.</a:t>
            </a:r>
          </a:p>
          <a:p>
            <a:endParaRPr lang="en-US" dirty="0"/>
          </a:p>
          <a:p>
            <a:endParaRPr lang="en-US" dirty="0"/>
          </a:p>
          <a:p>
            <a:r>
              <a:rPr lang="en-US" dirty="0"/>
              <a:t>Columbus and Franklin County 2025 Comprehensive Community Assessment</a:t>
            </a:r>
          </a:p>
          <a:p>
            <a:pPr marL="0" indent="0">
              <a:buFont typeface="Arial" panose="020B0604020202020204" pitchFamily="34" charset="0"/>
              <a:buNone/>
            </a:pPr>
            <a:endParaRPr lang="en-US" dirty="0"/>
          </a:p>
          <a:p>
            <a:pPr marL="0" indent="0">
              <a:buFont typeface="Arial" panose="020B0604020202020204" pitchFamily="34" charset="0"/>
              <a:buNone/>
            </a:pPr>
            <a:r>
              <a:rPr lang="en-US" b="1" dirty="0"/>
              <a:t>4. Recommendation 10</a:t>
            </a:r>
            <a:r>
              <a:rPr lang="en-US" dirty="0"/>
              <a:t>: Add at least 375 units of permanent supportive housing over a five-year period. Sufficient permanent housing resources are needed for people to move out of homelessness. This includes rapid rehousing and permanent supportive housing. As rapid rehousing turns over more frequently, scaling rapid rehousing will help ensure there is more continuous flow through the homelessness response system. Scaling permanent supportive housing contributes to community-wide efforts to increase the supply of affordable housing as each unit is typically restricted as deeply affordable for at least 20 years. Adding these resources for single adults will help scale the system to more closely match current and anticipated needs</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4" name="Slide Number Placeholder 3">
            <a:extLst>
              <a:ext uri="{FF2B5EF4-FFF2-40B4-BE49-F238E27FC236}">
                <a16:creationId xmlns:a16="http://schemas.microsoft.com/office/drawing/2014/main" id="{B933B559-0160-9BE8-BD6A-400499794F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33DAD-ABB1-FD4F-9DB9-7BCB83FCB2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0242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FDA5E-07BC-9292-DD53-A919E941B8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522489-FEA2-A4CE-645A-460F0E33A3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2DA763-7527-B6B0-97E3-7D70D15CA5B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National Low Income Housing Coalition: Gap Report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 person working for Minimum Wage pay would have to work 79 hours/week to afford a Studio Apartment in Columbus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Persons with long-term disability receiving SSI can afford a monthly rent of $290 (FMR for Studio is $1,104)</a:t>
            </a:r>
          </a:p>
          <a:p>
            <a:endParaRPr lang="en-US" sz="1200" b="1" i="0" kern="1200" dirty="0">
              <a:solidFill>
                <a:schemeClr val="tx1"/>
              </a:solidFill>
              <a:effectLst/>
              <a:latin typeface="+mn-lt"/>
              <a:ea typeface="+mn-ea"/>
              <a:cs typeface="+mn-cs"/>
            </a:endParaRPr>
          </a:p>
          <a:p>
            <a:pPr marL="0" indent="0">
              <a:buFont typeface="Arial" panose="020B0604020202020204" pitchFamily="34" charset="0"/>
              <a:buNone/>
            </a:pPr>
            <a:endParaRPr lang="en-US" dirty="0"/>
          </a:p>
        </p:txBody>
      </p:sp>
      <p:sp>
        <p:nvSpPr>
          <p:cNvPr id="4" name="Slide Number Placeholder 3">
            <a:extLst>
              <a:ext uri="{FF2B5EF4-FFF2-40B4-BE49-F238E27FC236}">
                <a16:creationId xmlns:a16="http://schemas.microsoft.com/office/drawing/2014/main" id="{C88CF6A5-5753-DFB0-1566-6FAFAC7BF2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33DAD-ABB1-FD4F-9DB9-7BCB83FCB2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1172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E9F67-9BBD-4950-8A9B-24D49C169F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C6E69C-876B-DB31-4E53-D4F9E53DCF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1C6B60-DC45-AA97-9D39-B6031F650466}"/>
              </a:ext>
            </a:extLst>
          </p:cNvPr>
          <p:cNvSpPr>
            <a:spLocks noGrp="1"/>
          </p:cNvSpPr>
          <p:nvPr>
            <p:ph type="body" idx="1"/>
          </p:nvPr>
        </p:nvSpPr>
        <p:spPr/>
        <p:txBody>
          <a:bodyPr/>
          <a:lstStyle/>
          <a:p>
            <a:pPr lvl="1">
              <a:lnSpc>
                <a:spcPct val="100000"/>
              </a:lnSpc>
              <a:spcBef>
                <a:spcPts val="1800"/>
              </a:spcBef>
            </a:pPr>
            <a:r>
              <a:rPr lang="en-US" sz="1800" dirty="0"/>
              <a:t>National Low Income Housing Coalition</a:t>
            </a:r>
          </a:p>
          <a:p>
            <a:pPr>
              <a:lnSpc>
                <a:spcPct val="100000"/>
              </a:lnSpc>
              <a:spcBef>
                <a:spcPts val="1800"/>
              </a:spcBef>
            </a:pPr>
            <a:r>
              <a:rPr lang="en-US" sz="2200" dirty="0"/>
              <a:t>Evictions increase in 2024 (25,000+ filed) largely due to the unaffordable rise in rents. </a:t>
            </a:r>
          </a:p>
          <a:p>
            <a:endParaRPr lang="en-US" sz="1200" b="1" i="0" kern="1200" dirty="0">
              <a:solidFill>
                <a:schemeClr val="tx1"/>
              </a:solidFill>
              <a:effectLst/>
              <a:latin typeface="+mn-lt"/>
              <a:ea typeface="+mn-ea"/>
              <a:cs typeface="+mn-cs"/>
            </a:endParaRPr>
          </a:p>
          <a:p>
            <a:endParaRPr lang="en-US" sz="1200" b="1" i="0" kern="1200" dirty="0">
              <a:solidFill>
                <a:schemeClr val="tx1"/>
              </a:solidFill>
              <a:effectLst/>
              <a:latin typeface="+mn-lt"/>
              <a:ea typeface="+mn-ea"/>
              <a:cs typeface="+mn-cs"/>
            </a:endParaRP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Columbus Dispatch March 8, 2025</a:t>
            </a:r>
          </a:p>
          <a:p>
            <a:r>
              <a:rPr lang="en-US" sz="1200" b="0" i="0" kern="1200" dirty="0">
                <a:solidFill>
                  <a:schemeClr val="tx1"/>
                </a:solidFill>
                <a:effectLst/>
                <a:latin typeface="+mn-lt"/>
                <a:ea typeface="+mn-ea"/>
                <a:cs typeface="+mn-cs"/>
              </a:rPr>
              <a:t>In December, rent rose 7.5% annually in neighborhoods with the lowest average rent, including Columbus. By comparison, in middle-income and higher-income neighborhoods, rent rose 4.4% or 3.4% annually, according to the institute.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In Columbus, the average </a:t>
            </a:r>
            <a:r>
              <a:rPr lang="en-US" sz="1200" b="0" i="0" kern="1200" dirty="0">
                <a:solidFill>
                  <a:schemeClr val="tx1"/>
                </a:solidFill>
                <a:effectLst/>
                <a:latin typeface="+mn-lt"/>
                <a:ea typeface="+mn-ea"/>
                <a:cs typeface="+mn-cs"/>
                <a:hlinkClick r:id="rId3"/>
              </a:rPr>
              <a:t>rent price for all size apartments was $1,500</a:t>
            </a:r>
            <a:r>
              <a:rPr lang="en-US" sz="1200" b="0" i="0" kern="1200" dirty="0">
                <a:solidFill>
                  <a:schemeClr val="tx1"/>
                </a:solidFill>
                <a:effectLst/>
                <a:latin typeface="+mn-lt"/>
                <a:ea typeface="+mn-ea"/>
                <a:cs typeface="+mn-cs"/>
              </a:rPr>
              <a:t> in March, according to real estate website Zillow, which is 26.83% lower the $2,050 national average. </a:t>
            </a:r>
            <a:r>
              <a:rPr lang="en-US" b="0" i="0" dirty="0">
                <a:solidFill>
                  <a:srgbClr val="303030"/>
                </a:solidFill>
                <a:effectLst/>
                <a:latin typeface="Georgia Pro" panose="02040502050405020303" pitchFamily="18" charset="0"/>
              </a:rPr>
              <a:t>As rent increased in high-income areas, people began to move to places like Columbus and Indianapolis, seeking more affordable rents in those places, Wadford said. That, in turn, increased demand for apartments and allowed for a hike in rent prices.</a:t>
            </a:r>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hlinkClick r:id="rId4"/>
              </a:rPr>
              <a:t>Evictions hit a 20-year high</a:t>
            </a:r>
            <a:r>
              <a:rPr lang="en-US" sz="1200" b="0" i="0" kern="1200" dirty="0">
                <a:solidFill>
                  <a:schemeClr val="tx1"/>
                </a:solidFill>
                <a:effectLst/>
                <a:latin typeface="+mn-lt"/>
                <a:ea typeface="+mn-ea"/>
                <a:cs typeface="+mn-cs"/>
              </a:rPr>
              <a:t> in 2023 and increased again in 2024, to over 25,000 filed that year, according to the Franklin County Municipal Court. That change is largely attributed to rising rent prices that tenants can't afford.</a:t>
            </a:r>
            <a:endParaRPr lang="en-US" sz="1200" b="1" i="0" kern="1200" dirty="0">
              <a:solidFill>
                <a:schemeClr val="tx1"/>
              </a:solidFill>
              <a:effectLst/>
              <a:latin typeface="+mn-lt"/>
              <a:ea typeface="+mn-ea"/>
              <a:cs typeface="+mn-cs"/>
            </a:endParaRPr>
          </a:p>
          <a:p>
            <a:endParaRPr lang="en-US" sz="1200" b="1" i="0" kern="1200" dirty="0">
              <a:solidFill>
                <a:schemeClr val="tx1"/>
              </a:solidFill>
              <a:effectLst/>
              <a:latin typeface="+mn-lt"/>
              <a:ea typeface="+mn-ea"/>
              <a:cs typeface="+mn-cs"/>
            </a:endParaRPr>
          </a:p>
          <a:p>
            <a:endParaRPr lang="en-US" sz="1200" b="1" i="0" kern="1200" dirty="0">
              <a:solidFill>
                <a:schemeClr val="tx1"/>
              </a:solidFill>
              <a:effectLst/>
              <a:latin typeface="+mn-lt"/>
              <a:ea typeface="+mn-ea"/>
              <a:cs typeface="+mn-cs"/>
            </a:endParaRP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Findings Summary</a:t>
            </a:r>
          </a:p>
          <a:p>
            <a:r>
              <a:rPr lang="en-US" sz="1200" b="1" i="0" kern="1200" dirty="0">
                <a:solidFill>
                  <a:schemeClr val="tx1"/>
                </a:solidFill>
                <a:effectLst/>
                <a:latin typeface="+mn-lt"/>
                <a:ea typeface="+mn-ea"/>
                <a:cs typeface="+mn-cs"/>
              </a:rPr>
              <a:t>January 2025 Point-In-Time Count</a:t>
            </a:r>
          </a:p>
          <a:p>
            <a:r>
              <a:rPr lang="en-US" sz="1200" b="1" i="0" kern="1200" dirty="0">
                <a:solidFill>
                  <a:schemeClr val="tx1"/>
                </a:solidFill>
                <a:effectLst/>
                <a:latin typeface="+mn-lt"/>
                <a:ea typeface="+mn-ea"/>
                <a:cs typeface="+mn-cs"/>
              </a:rPr>
              <a:t>7.4% Increase in Homelessness</a:t>
            </a:r>
          </a:p>
          <a:p>
            <a:r>
              <a:rPr lang="en-US" sz="1200" b="0" i="0" kern="1200" dirty="0">
                <a:solidFill>
                  <a:schemeClr val="tx1"/>
                </a:solidFill>
                <a:effectLst/>
                <a:latin typeface="+mn-lt"/>
                <a:ea typeface="+mn-ea"/>
                <a:cs typeface="+mn-cs"/>
              </a:rPr>
              <a:t>The January 2025 Point-in-Time Count, conducted by CSB in partnership with the Continuum of Care, identified 2,556 people experiencing homelessness in Columbus and Franklin County, marking a 7.4% increase from January 2024. Of these, 2,101 individuals were staying in shelter or transitional housing, representing a 13% increase from the previous year. Meanwhile, 455 people were living outside or in other spaces not meant for habitation, reflecting a 1% decrease from 2024. Together, these trends reflect a system facing urgent challenges—expanding shelter access and reducing unsheltered homelessness in some areas, while still navigating rising needs and pressures across the community.</a:t>
            </a:r>
          </a:p>
          <a:p>
            <a:pPr marL="0" indent="0">
              <a:buFont typeface="Arial" panose="020B0604020202020204" pitchFamily="34" charset="0"/>
              <a:buNone/>
            </a:pPr>
            <a:endParaRPr lang="en-US" dirty="0"/>
          </a:p>
        </p:txBody>
      </p:sp>
      <p:sp>
        <p:nvSpPr>
          <p:cNvPr id="4" name="Slide Number Placeholder 3">
            <a:extLst>
              <a:ext uri="{FF2B5EF4-FFF2-40B4-BE49-F238E27FC236}">
                <a16:creationId xmlns:a16="http://schemas.microsoft.com/office/drawing/2014/main" id="{94A4FA72-9ECC-7859-9868-5C36CB963A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33DAD-ABB1-FD4F-9DB9-7BCB83FCB2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716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https://nhchc.org/wp-content/uploads/2025/10/homelessness-and-health-connection-fact-sheet.pdf</a:t>
            </a:r>
          </a:p>
        </p:txBody>
      </p:sp>
      <p:sp>
        <p:nvSpPr>
          <p:cNvPr id="4" name="Slide Number Placeholder 3"/>
          <p:cNvSpPr>
            <a:spLocks noGrp="1"/>
          </p:cNvSpPr>
          <p:nvPr>
            <p:ph type="sldNum" sz="quarter" idx="5"/>
          </p:nvPr>
        </p:nvSpPr>
        <p:spPr/>
        <p:txBody>
          <a:bodyPr/>
          <a:lstStyle/>
          <a:p>
            <a:fld id="{30133DAD-ABB1-FD4F-9DB9-7BCB83FCB294}" type="slidenum">
              <a:rPr lang="en-US" smtClean="0"/>
              <a:t>10</a:t>
            </a:fld>
            <a:endParaRPr lang="en-US" dirty="0"/>
          </a:p>
        </p:txBody>
      </p:sp>
    </p:spTree>
    <p:extLst>
      <p:ext uri="{BB962C8B-B14F-4D97-AF65-F5344CB8AC3E}">
        <p14:creationId xmlns:p14="http://schemas.microsoft.com/office/powerpoint/2010/main" val="498821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have a Chronic Health condition, Housing will not cure this.  Services will not cure this. Health care will not cure it, but help you manage it.</a:t>
            </a:r>
          </a:p>
          <a:p>
            <a:r>
              <a:rPr lang="en-US" dirty="0"/>
              <a:t>Still hard to prove that PSH saves the community money in health care expenses.  When the people enrolled into PSH are the highest utilizers of emergency healthcare, there is strong evidence that PSH saves money, but there are pent up costs that appear once a person gets access to health insurance and stability</a:t>
            </a:r>
          </a:p>
        </p:txBody>
      </p:sp>
      <p:sp>
        <p:nvSpPr>
          <p:cNvPr id="4" name="Slide Number Placeholder 3"/>
          <p:cNvSpPr>
            <a:spLocks noGrp="1"/>
          </p:cNvSpPr>
          <p:nvPr>
            <p:ph type="sldNum" sz="quarter" idx="5"/>
          </p:nvPr>
        </p:nvSpPr>
        <p:spPr/>
        <p:txBody>
          <a:bodyPr/>
          <a:lstStyle/>
          <a:p>
            <a:fld id="{30133DAD-ABB1-FD4F-9DB9-7BCB83FCB294}" type="slidenum">
              <a:rPr lang="en-US" smtClean="0"/>
              <a:t>11</a:t>
            </a:fld>
            <a:endParaRPr lang="en-US" dirty="0"/>
          </a:p>
        </p:txBody>
      </p:sp>
    </p:spTree>
    <p:extLst>
      <p:ext uri="{BB962C8B-B14F-4D97-AF65-F5344CB8AC3E}">
        <p14:creationId xmlns:p14="http://schemas.microsoft.com/office/powerpoint/2010/main" val="2954598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Louie</a:t>
            </a:r>
          </a:p>
          <a:p>
            <a:r>
              <a:rPr lang="en-US" dirty="0"/>
              <a:t>Michael “</a:t>
            </a:r>
            <a:r>
              <a:rPr lang="en-US" dirty="0" err="1"/>
              <a:t>Kracken</a:t>
            </a:r>
            <a:r>
              <a:rPr lang="en-US" dirty="0"/>
              <a:t>” </a:t>
            </a:r>
            <a:r>
              <a:rPr lang="en-US" dirty="0" err="1"/>
              <a:t>Krahozhia</a:t>
            </a:r>
            <a:endParaRPr lang="en-US" dirty="0"/>
          </a:p>
          <a:p>
            <a:r>
              <a:rPr lang="en-US" dirty="0"/>
              <a:t>John Digby</a:t>
            </a:r>
          </a:p>
          <a:p>
            <a:r>
              <a:rPr lang="en-US" dirty="0"/>
              <a:t>Sherry Davis</a:t>
            </a:r>
          </a:p>
          <a:p>
            <a:r>
              <a:rPr lang="en-US" dirty="0"/>
              <a:t>Kiki</a:t>
            </a:r>
          </a:p>
        </p:txBody>
      </p:sp>
      <p:sp>
        <p:nvSpPr>
          <p:cNvPr id="4" name="Slide Number Placeholder 3"/>
          <p:cNvSpPr>
            <a:spLocks noGrp="1"/>
          </p:cNvSpPr>
          <p:nvPr>
            <p:ph type="sldNum" sz="quarter" idx="5"/>
          </p:nvPr>
        </p:nvSpPr>
        <p:spPr/>
        <p:txBody>
          <a:bodyPr/>
          <a:lstStyle/>
          <a:p>
            <a:fld id="{30133DAD-ABB1-FD4F-9DB9-7BCB83FCB294}" type="slidenum">
              <a:rPr lang="en-US" smtClean="0"/>
              <a:t>12</a:t>
            </a:fld>
            <a:endParaRPr lang="en-US" dirty="0"/>
          </a:p>
        </p:txBody>
      </p:sp>
    </p:spTree>
    <p:extLst>
      <p:ext uri="{BB962C8B-B14F-4D97-AF65-F5344CB8AC3E}">
        <p14:creationId xmlns:p14="http://schemas.microsoft.com/office/powerpoint/2010/main" val="178825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PSH is not less expensive, but it helps other systems by reducing costs in those systems.  Where do we want to spend money on this issue and what are the outcomes when we are spending money in Jails/Courts/Police?</a:t>
            </a:r>
          </a:p>
        </p:txBody>
      </p:sp>
      <p:sp>
        <p:nvSpPr>
          <p:cNvPr id="4" name="Slide Number Placeholder 3"/>
          <p:cNvSpPr>
            <a:spLocks noGrp="1"/>
          </p:cNvSpPr>
          <p:nvPr>
            <p:ph type="sldNum" sz="quarter" idx="5"/>
          </p:nvPr>
        </p:nvSpPr>
        <p:spPr/>
        <p:txBody>
          <a:bodyPr/>
          <a:lstStyle/>
          <a:p>
            <a:fld id="{30133DAD-ABB1-FD4F-9DB9-7BCB83FCB294}" type="slidenum">
              <a:rPr lang="en-US" smtClean="0"/>
              <a:t>13</a:t>
            </a:fld>
            <a:endParaRPr lang="en-US" dirty="0"/>
          </a:p>
        </p:txBody>
      </p:sp>
    </p:spTree>
    <p:extLst>
      <p:ext uri="{BB962C8B-B14F-4D97-AF65-F5344CB8AC3E}">
        <p14:creationId xmlns:p14="http://schemas.microsoft.com/office/powerpoint/2010/main" val="5197469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https://www.kff.org/medicaid/five-key-facts-about-people-experiencing-homelessness/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People Who Experience Long-Term Homelessness: Characteristics and Interventions- Canton, C., Wilkins, C., Anderson, J.</a:t>
            </a:r>
          </a:p>
          <a:p>
            <a:endParaRPr lang="en-US" dirty="0"/>
          </a:p>
          <a:p>
            <a:pPr lvl="0"/>
            <a:r>
              <a:rPr lang="en-US" dirty="0"/>
              <a:t>Predominantly men (4 men to 1 woman)</a:t>
            </a:r>
          </a:p>
          <a:p>
            <a:pPr lvl="0"/>
            <a:r>
              <a:rPr lang="en-US" dirty="0"/>
              <a:t>The following characteristics are predictive for long term homelessness:</a:t>
            </a:r>
          </a:p>
          <a:p>
            <a:pPr lvl="1"/>
            <a:r>
              <a:rPr lang="en-US" dirty="0"/>
              <a:t>Older age</a:t>
            </a:r>
          </a:p>
          <a:p>
            <a:pPr lvl="1"/>
            <a:r>
              <a:rPr lang="en-US" dirty="0"/>
              <a:t>Persistent unemployment</a:t>
            </a:r>
          </a:p>
          <a:p>
            <a:pPr lvl="1"/>
            <a:r>
              <a:rPr lang="en-US" dirty="0"/>
              <a:t>Poor family support</a:t>
            </a:r>
          </a:p>
          <a:p>
            <a:pPr lvl="1"/>
            <a:r>
              <a:rPr lang="en-US" dirty="0"/>
              <a:t>Arrest history</a:t>
            </a:r>
          </a:p>
          <a:p>
            <a:pPr lvl="1"/>
            <a:r>
              <a:rPr lang="en-US" dirty="0"/>
              <a:t>Poor functioning and coping skills</a:t>
            </a:r>
          </a:p>
          <a:p>
            <a:pPr lvl="1"/>
            <a:r>
              <a:rPr lang="en-US" dirty="0"/>
              <a:t>Histories of child welfare system involvement</a:t>
            </a:r>
          </a:p>
          <a:p>
            <a:pPr lvl="1"/>
            <a:r>
              <a:rPr lang="en-US" dirty="0"/>
              <a:t>Recent victimization</a:t>
            </a:r>
          </a:p>
          <a:p>
            <a:endParaRPr lang="en-US" dirty="0"/>
          </a:p>
        </p:txBody>
      </p:sp>
      <p:sp>
        <p:nvSpPr>
          <p:cNvPr id="4" name="Slide Number Placeholder 3"/>
          <p:cNvSpPr>
            <a:spLocks noGrp="1"/>
          </p:cNvSpPr>
          <p:nvPr>
            <p:ph type="sldNum" sz="quarter" idx="5"/>
          </p:nvPr>
        </p:nvSpPr>
        <p:spPr/>
        <p:txBody>
          <a:bodyPr/>
          <a:lstStyle/>
          <a:p>
            <a:fld id="{30133DAD-ABB1-FD4F-9DB9-7BCB83FCB294}" type="slidenum">
              <a:rPr lang="en-US" smtClean="0"/>
              <a:t>14</a:t>
            </a:fld>
            <a:endParaRPr lang="en-US" dirty="0"/>
          </a:p>
        </p:txBody>
      </p:sp>
    </p:spTree>
    <p:extLst>
      <p:ext uri="{BB962C8B-B14F-4D97-AF65-F5344CB8AC3E}">
        <p14:creationId xmlns:p14="http://schemas.microsoft.com/office/powerpoint/2010/main" val="11200239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all" dirty="0">
                <a:solidFill>
                  <a:schemeClr val="tx1"/>
                </a:solidFill>
                <a:effectLst/>
                <a:latin typeface="+mn-lt"/>
                <a:ea typeface="+mn-ea"/>
                <a:cs typeface="+mn-cs"/>
                <a:hlinkClick r:id="rId3"/>
              </a:rPr>
              <a:t>Housing Access and Stability</a:t>
            </a:r>
            <a:endParaRPr lang="en-US" sz="1200" b="0" i="0" kern="1200" cap="all"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Rising Trends and Impacts of Unsheltered Homelessness</a:t>
            </a:r>
          </a:p>
          <a:p>
            <a:r>
              <a:rPr lang="en-US" sz="1200" b="0" i="0" kern="1200" dirty="0">
                <a:solidFill>
                  <a:schemeClr val="tx1"/>
                </a:solidFill>
                <a:effectLst/>
                <a:latin typeface="+mn-lt"/>
                <a:ea typeface="+mn-ea"/>
                <a:cs typeface="+mn-cs"/>
              </a:rPr>
              <a:t>October 15, 2025</a:t>
            </a:r>
          </a:p>
          <a:p>
            <a:endParaRPr lang="en-US" dirty="0"/>
          </a:p>
        </p:txBody>
      </p:sp>
      <p:sp>
        <p:nvSpPr>
          <p:cNvPr id="4" name="Slide Number Placeholder 3"/>
          <p:cNvSpPr>
            <a:spLocks noGrp="1"/>
          </p:cNvSpPr>
          <p:nvPr>
            <p:ph type="sldNum" sz="quarter" idx="5"/>
          </p:nvPr>
        </p:nvSpPr>
        <p:spPr/>
        <p:txBody>
          <a:bodyPr/>
          <a:lstStyle/>
          <a:p>
            <a:fld id="{30133DAD-ABB1-FD4F-9DB9-7BCB83FCB294}" type="slidenum">
              <a:rPr lang="en-US" smtClean="0"/>
              <a:t>15</a:t>
            </a:fld>
            <a:endParaRPr lang="en-US" dirty="0"/>
          </a:p>
        </p:txBody>
      </p:sp>
    </p:spTree>
    <p:extLst>
      <p:ext uri="{BB962C8B-B14F-4D97-AF65-F5344CB8AC3E}">
        <p14:creationId xmlns:p14="http://schemas.microsoft.com/office/powerpoint/2010/main" val="1392392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01BF1-4EE5-9577-674D-4FBF309333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E7811E-0974-A1F8-8870-D174624CFE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C7C0B9-46AF-2361-093E-F003516F0C06}"/>
              </a:ext>
            </a:extLst>
          </p:cNvPr>
          <p:cNvSpPr>
            <a:spLocks noGrp="1"/>
          </p:cNvSpPr>
          <p:nvPr>
            <p:ph type="body" idx="1"/>
          </p:nvPr>
        </p:nvSpPr>
        <p:spPr/>
        <p:txBody>
          <a:bodyPr/>
          <a:lstStyle/>
          <a:p>
            <a:r>
              <a:rPr lang="en-US" sz="1200" b="1" i="0" kern="1200" dirty="0">
                <a:solidFill>
                  <a:schemeClr val="tx1"/>
                </a:solidFill>
                <a:effectLst/>
                <a:latin typeface="+mn-lt"/>
                <a:ea typeface="+mn-ea"/>
                <a:cs typeface="+mn-cs"/>
              </a:rPr>
              <a:t>PSH does not look like one thing as it does not describe a building type but instead describes 3 things: Housing, Supportive Services, and no time limits.  CHN develops apartment buildings that are used to provide PSH.</a:t>
            </a:r>
            <a:endParaRPr lang="en-US" dirty="0"/>
          </a:p>
          <a:p>
            <a:pPr marL="0" indent="0">
              <a:buFont typeface="Arial" panose="020B0604020202020204" pitchFamily="34" charset="0"/>
              <a:buNone/>
            </a:pPr>
            <a:endParaRPr lang="en-US" dirty="0"/>
          </a:p>
        </p:txBody>
      </p:sp>
      <p:sp>
        <p:nvSpPr>
          <p:cNvPr id="4" name="Slide Number Placeholder 3">
            <a:extLst>
              <a:ext uri="{FF2B5EF4-FFF2-40B4-BE49-F238E27FC236}">
                <a16:creationId xmlns:a16="http://schemas.microsoft.com/office/drawing/2014/main" id="{49585C25-C9BE-C224-E910-9606C645A5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33DAD-ABB1-FD4F-9DB9-7BCB83FCB2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3311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93C61-2478-959F-2B5D-9F3F351CE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A9BDB1-8F53-7DFB-82BA-88D0C77A69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DF7E43-2D8C-E267-CE73-44E3294E5FE2}"/>
              </a:ext>
            </a:extLst>
          </p:cNvPr>
          <p:cNvSpPr>
            <a:spLocks noGrp="1"/>
          </p:cNvSpPr>
          <p:nvPr>
            <p:ph type="body" idx="1"/>
          </p:nvPr>
        </p:nvSpPr>
        <p:spPr/>
        <p:txBody>
          <a:bodyPr/>
          <a:lstStyle/>
          <a:p>
            <a:r>
              <a:rPr lang="en-US" sz="1200" b="1" i="0" kern="1200" dirty="0">
                <a:solidFill>
                  <a:schemeClr val="tx1"/>
                </a:solidFill>
                <a:effectLst/>
                <a:latin typeface="+mn-lt"/>
                <a:ea typeface="+mn-ea"/>
                <a:cs typeface="+mn-cs"/>
              </a:rPr>
              <a:t>PSH does not look like one thing as it does not describe a building type but instead describes 3 things: Housing, Supportive Services, and no time limits.  CHN develops apartment buildings that are used to provide PSH.</a:t>
            </a:r>
            <a:endParaRPr lang="en-US" dirty="0"/>
          </a:p>
          <a:p>
            <a:pPr marL="0" indent="0">
              <a:buFont typeface="Arial" panose="020B0604020202020204" pitchFamily="34" charset="0"/>
              <a:buNone/>
            </a:pPr>
            <a:endParaRPr lang="en-US" dirty="0"/>
          </a:p>
        </p:txBody>
      </p:sp>
      <p:sp>
        <p:nvSpPr>
          <p:cNvPr id="4" name="Slide Number Placeholder 3">
            <a:extLst>
              <a:ext uri="{FF2B5EF4-FFF2-40B4-BE49-F238E27FC236}">
                <a16:creationId xmlns:a16="http://schemas.microsoft.com/office/drawing/2014/main" id="{E0B5357C-7107-8F04-12CC-E157B821FE3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33DAD-ABB1-FD4F-9DB9-7BCB83FCB2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38040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3201B-A8FB-5797-4635-E21C687426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24E74E-D4FC-5B35-C5F8-C3AC5DB9DF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1C09C9-B3D4-D5D7-732B-EF83966DEF1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In 2024, CHN provided supportive housing to 1,669 households in Franklin County, 51% of which were led by female heads of household, with an average age of 50 years for the head of household. The total number of individuals in these households was 2,234, including 422 children. Additionally, 69% of the residents identified as people of colour. 100% of the head of households had a disability, and their income was under 30% of the area median income.</a:t>
            </a:r>
          </a:p>
          <a:p>
            <a:endParaRPr lang="en-US" dirty="0"/>
          </a:p>
        </p:txBody>
      </p:sp>
      <p:sp>
        <p:nvSpPr>
          <p:cNvPr id="4" name="Slide Number Placeholder 3">
            <a:extLst>
              <a:ext uri="{FF2B5EF4-FFF2-40B4-BE49-F238E27FC236}">
                <a16:creationId xmlns:a16="http://schemas.microsoft.com/office/drawing/2014/main" id="{8FA7A304-E161-5E3F-DBB5-BAA23874C4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33DAD-ABB1-FD4F-9DB9-7BCB83FCB2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9774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-Resource alignment is challenging on Supportive Housing Development.  Funders have recognized this historically and worked hard to help with alignment of funding decisions and have partnership with implementing their programs that makes Supportive Housing possible.</a:t>
            </a:r>
          </a:p>
          <a:p>
            <a:r>
              <a:rPr lang="en-US" dirty="0"/>
              <a:t>	-Ohio is a leader in this.  Since 2008, OHFA has invested $1.3 Billion in the creation of Supportive Housing.  Most of this investment is through the public/private partnership that is the Tax Credit program.</a:t>
            </a:r>
          </a:p>
          <a:p>
            <a:r>
              <a:rPr lang="en-US" dirty="0"/>
              <a:t>-May take longer to get all resources, timelines can be hard  or even impossible to match up, and there has to be trust in the Developer/Owner that the project will get done … Time is an enemy in development because the longer it takes, the less predictable the budgets.</a:t>
            </a:r>
          </a:p>
          <a:p>
            <a:r>
              <a:rPr lang="en-US" dirty="0"/>
              <a:t>-It is fundamental for all real estate development that funding is generally predictable and when significant policy changes occur, they should be phased in over time:</a:t>
            </a:r>
          </a:p>
          <a:p>
            <a:r>
              <a:rPr lang="en-US" dirty="0"/>
              <a:t>	Example BABA, we did not impose this on projects that were under construction, we phased this concept in.</a:t>
            </a:r>
          </a:p>
          <a:p>
            <a:endParaRPr lang="en-US" dirty="0"/>
          </a:p>
        </p:txBody>
      </p:sp>
      <p:sp>
        <p:nvSpPr>
          <p:cNvPr id="4" name="Slide Number Placeholder 3"/>
          <p:cNvSpPr>
            <a:spLocks noGrp="1"/>
          </p:cNvSpPr>
          <p:nvPr>
            <p:ph type="sldNum" sz="quarter" idx="5"/>
          </p:nvPr>
        </p:nvSpPr>
        <p:spPr/>
        <p:txBody>
          <a:bodyPr/>
          <a:lstStyle/>
          <a:p>
            <a:fld id="{30133DAD-ABB1-FD4F-9DB9-7BCB83FCB294}" type="slidenum">
              <a:rPr lang="en-US" smtClean="0"/>
              <a:t>20</a:t>
            </a:fld>
            <a:endParaRPr lang="en-US" dirty="0"/>
          </a:p>
        </p:txBody>
      </p:sp>
    </p:spTree>
    <p:extLst>
      <p:ext uri="{BB962C8B-B14F-4D97-AF65-F5344CB8AC3E}">
        <p14:creationId xmlns:p14="http://schemas.microsoft.com/office/powerpoint/2010/main" val="23129413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6 different sources</a:t>
            </a:r>
          </a:p>
        </p:txBody>
      </p:sp>
      <p:sp>
        <p:nvSpPr>
          <p:cNvPr id="4" name="Slide Number Placeholder 3"/>
          <p:cNvSpPr>
            <a:spLocks noGrp="1"/>
          </p:cNvSpPr>
          <p:nvPr>
            <p:ph type="sldNum" sz="quarter" idx="5"/>
          </p:nvPr>
        </p:nvSpPr>
        <p:spPr/>
        <p:txBody>
          <a:bodyPr/>
          <a:lstStyle/>
          <a:p>
            <a:fld id="{30133DAD-ABB1-FD4F-9DB9-7BCB83FCB294}" type="slidenum">
              <a:rPr lang="en-US" smtClean="0"/>
              <a:t>23</a:t>
            </a:fld>
            <a:endParaRPr lang="en-US" dirty="0"/>
          </a:p>
        </p:txBody>
      </p:sp>
    </p:spTree>
    <p:extLst>
      <p:ext uri="{BB962C8B-B14F-4D97-AF65-F5344CB8AC3E}">
        <p14:creationId xmlns:p14="http://schemas.microsoft.com/office/powerpoint/2010/main" val="6478197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Collectively, we have invested almost $3M of CHN’s financial resources into these three projects.  While some of that investment is a commodity of Land, so a portion to could be clawed back through a sale of the land,  at lot of the investment is development specific (full architectural plans, 3</a:t>
            </a:r>
            <a:r>
              <a:rPr lang="en-US" baseline="30000" dirty="0"/>
              <a:t>rd</a:t>
            </a:r>
            <a:r>
              <a:rPr lang="en-US" dirty="0"/>
              <a:t> party reports (most are stale now), etc.)</a:t>
            </a:r>
          </a:p>
          <a:p>
            <a:r>
              <a:rPr lang="en-US" dirty="0"/>
              <a:t>Of course this is why we get a Developer’s Fee, we take risks, this is the nature of our business… but this feels different because the risk was sudden and it looked solvable, but it has not been solved, and I still do not have a timeline for when it will be solved..</a:t>
            </a:r>
          </a:p>
          <a:p>
            <a:r>
              <a:rPr lang="en-US" dirty="0"/>
              <a:t>Further, a government program that has been supported by both sides of the aisle for close to 20 years is facing existential threats.  As I mentioned, Ohio has invested $1.3B in developing Supportive Housing, most of that is tax credits, and approximately $260M of the equity invested is still at risk of tax credit recapture.</a:t>
            </a:r>
          </a:p>
        </p:txBody>
      </p:sp>
      <p:sp>
        <p:nvSpPr>
          <p:cNvPr id="4" name="Slide Number Placeholder 3"/>
          <p:cNvSpPr>
            <a:spLocks noGrp="1"/>
          </p:cNvSpPr>
          <p:nvPr>
            <p:ph type="sldNum" sz="quarter" idx="5"/>
          </p:nvPr>
        </p:nvSpPr>
        <p:spPr/>
        <p:txBody>
          <a:bodyPr/>
          <a:lstStyle/>
          <a:p>
            <a:fld id="{30133DAD-ABB1-FD4F-9DB9-7BCB83FCB294}" type="slidenum">
              <a:rPr lang="en-US" smtClean="0"/>
              <a:t>26</a:t>
            </a:fld>
            <a:endParaRPr lang="en-US" dirty="0"/>
          </a:p>
        </p:txBody>
      </p:sp>
    </p:spTree>
    <p:extLst>
      <p:ext uri="{BB962C8B-B14F-4D97-AF65-F5344CB8AC3E}">
        <p14:creationId xmlns:p14="http://schemas.microsoft.com/office/powerpoint/2010/main" val="38871141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0133DAD-ABB1-FD4F-9DB9-7BCB83FCB294}" type="slidenum">
              <a:rPr lang="en-US" smtClean="0"/>
              <a:t>27</a:t>
            </a:fld>
            <a:endParaRPr lang="en-US" dirty="0"/>
          </a:p>
        </p:txBody>
      </p:sp>
    </p:spTree>
    <p:extLst>
      <p:ext uri="{BB962C8B-B14F-4D97-AF65-F5344CB8AC3E}">
        <p14:creationId xmlns:p14="http://schemas.microsoft.com/office/powerpoint/2010/main" val="13877042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BC13464-F828-A24F-BD54-C210ABB35F35}"/>
              </a:ext>
            </a:extLst>
          </p:cNvPr>
          <p:cNvSpPr/>
          <p:nvPr userDrawn="1"/>
        </p:nvSpPr>
        <p:spPr>
          <a:xfrm>
            <a:off x="228600" y="228600"/>
            <a:ext cx="11731752" cy="6400800"/>
          </a:xfrm>
          <a:prstGeom prst="rect">
            <a:avLst/>
          </a:prstGeom>
          <a:gradFill flip="none" rotWithShape="1">
            <a:gsLst>
              <a:gs pos="0">
                <a:schemeClr val="accent1"/>
              </a:gs>
              <a:gs pos="100000">
                <a:schemeClr val="accent4"/>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AB6F46-D14B-9242-8B2A-37086844AB1D}"/>
              </a:ext>
            </a:extLst>
          </p:cNvPr>
          <p:cNvSpPr>
            <a:spLocks noGrp="1"/>
          </p:cNvSpPr>
          <p:nvPr>
            <p:ph type="ctrTitle"/>
          </p:nvPr>
        </p:nvSpPr>
        <p:spPr>
          <a:xfrm>
            <a:off x="914400" y="2330676"/>
            <a:ext cx="10360152" cy="2387600"/>
          </a:xfrm>
        </p:spPr>
        <p:txBody>
          <a:bodyPr lIns="0" tIns="0" rIns="0" bIns="0" anchor="b"/>
          <a:lstStyle>
            <a:lvl1pPr algn="l">
              <a:defRPr sz="600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CFCCCC4F-65AC-F446-AAB8-2C3987FC03C4}"/>
              </a:ext>
            </a:extLst>
          </p:cNvPr>
          <p:cNvSpPr>
            <a:spLocks noGrp="1"/>
          </p:cNvSpPr>
          <p:nvPr>
            <p:ph type="subTitle" idx="1" hasCustomPrompt="1"/>
          </p:nvPr>
        </p:nvSpPr>
        <p:spPr>
          <a:xfrm>
            <a:off x="914400" y="5040084"/>
            <a:ext cx="10360152" cy="609601"/>
          </a:xfrm>
        </p:spPr>
        <p:txBody>
          <a:bodyPr lIns="0" tIns="0" rIns="0" bIns="0">
            <a:normAutofit/>
          </a:bodyPr>
          <a:lstStyle>
            <a:lvl1pPr marL="0" indent="0" algn="l">
              <a:buNone/>
              <a:defRPr sz="2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16045DD-2BFB-8C4E-899A-A9726F93C03C}"/>
              </a:ext>
            </a:extLst>
          </p:cNvPr>
          <p:cNvSpPr>
            <a:spLocks noGrp="1"/>
          </p:cNvSpPr>
          <p:nvPr>
            <p:ph type="dt" sz="half" idx="10"/>
          </p:nvPr>
        </p:nvSpPr>
        <p:spPr>
          <a:xfrm>
            <a:off x="914400" y="5943600"/>
            <a:ext cx="2059608" cy="365125"/>
          </a:xfrm>
        </p:spPr>
        <p:txBody>
          <a:bodyPr lIns="0" tIns="0" rIns="0" bIns="0"/>
          <a:lstStyle>
            <a:lvl1pPr algn="l">
              <a:defRPr sz="1400">
                <a:solidFill>
                  <a:schemeClr val="bg1"/>
                </a:solidFill>
              </a:defRPr>
            </a:lvl1pPr>
          </a:lstStyle>
          <a:p>
            <a:fld id="{3CEB75E7-45AE-8945-A005-449BD322FC6A}" type="datetime4">
              <a:rPr lang="en-US" smtClean="0"/>
              <a:t>April 21, 2026</a:t>
            </a:fld>
            <a:endParaRPr lang="en-US" dirty="0"/>
          </a:p>
        </p:txBody>
      </p:sp>
      <p:cxnSp>
        <p:nvCxnSpPr>
          <p:cNvPr id="11" name="Straight Connector 10">
            <a:extLst>
              <a:ext uri="{FF2B5EF4-FFF2-40B4-BE49-F238E27FC236}">
                <a16:creationId xmlns:a16="http://schemas.microsoft.com/office/drawing/2014/main" id="{A7BD9939-B91C-6841-AC94-AB447F9D71ED}"/>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descr="CHN Logo">
            <a:extLst>
              <a:ext uri="{FF2B5EF4-FFF2-40B4-BE49-F238E27FC236}">
                <a16:creationId xmlns:a16="http://schemas.microsoft.com/office/drawing/2014/main" id="{CD01FA89-18F9-B547-91AD-479556340C5D}"/>
              </a:ext>
            </a:extLst>
          </p:cNvPr>
          <p:cNvPicPr>
            <a:picLocks noChangeAspect="1"/>
          </p:cNvPicPr>
          <p:nvPr userDrawn="1"/>
        </p:nvPicPr>
        <p:blipFill>
          <a:blip r:embed="rId2"/>
          <a:stretch>
            <a:fillRect/>
          </a:stretch>
        </p:blipFill>
        <p:spPr>
          <a:xfrm>
            <a:off x="914400" y="914400"/>
            <a:ext cx="1661161" cy="868680"/>
          </a:xfrm>
          <a:prstGeom prst="rect">
            <a:avLst/>
          </a:prstGeom>
        </p:spPr>
      </p:pic>
    </p:spTree>
    <p:extLst>
      <p:ext uri="{BB962C8B-B14F-4D97-AF65-F5344CB8AC3E}">
        <p14:creationId xmlns:p14="http://schemas.microsoft.com/office/powerpoint/2010/main" val="1752736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7D87-4791-7C49-AAA4-4DA43B17BE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0742A0B-B46B-5B44-8ADA-6CA8B1930CC3}"/>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AAB44D2-5D65-3547-8CEE-06FE57EB604A}"/>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CE316500-CA6F-4444-9C26-5C628383614F}"/>
              </a:ext>
            </a:extLst>
          </p:cNvPr>
          <p:cNvSpPr>
            <a:spLocks noGrp="1"/>
          </p:cNvSpPr>
          <p:nvPr>
            <p:ph type="ftr" sz="quarter" idx="11"/>
          </p:nvPr>
        </p:nvSpPr>
        <p:spPr/>
        <p:txBody>
          <a:bodyPr/>
          <a:lstStyle/>
          <a:p>
            <a:r>
              <a:rPr lang="en-US" dirty="0"/>
              <a:t>COMMUNITY HOUSING NETWORK</a:t>
            </a:r>
          </a:p>
        </p:txBody>
      </p:sp>
      <p:sp>
        <p:nvSpPr>
          <p:cNvPr id="6" name="Slide Number Placeholder 5">
            <a:extLst>
              <a:ext uri="{FF2B5EF4-FFF2-40B4-BE49-F238E27FC236}">
                <a16:creationId xmlns:a16="http://schemas.microsoft.com/office/drawing/2014/main" id="{34DFE0B0-86C4-A643-888D-8902E9056A5C}"/>
              </a:ext>
            </a:extLst>
          </p:cNvPr>
          <p:cNvSpPr>
            <a:spLocks noGrp="1"/>
          </p:cNvSpPr>
          <p:nvPr>
            <p:ph type="sldNum" sz="quarter" idx="12"/>
          </p:nvPr>
        </p:nvSpPr>
        <p:spPr/>
        <p:txBody>
          <a:bodyPr/>
          <a:lstStyle/>
          <a:p>
            <a:fld id="{F341658C-BD8B-1A4F-AA0A-70A4A21C5904}" type="slidenum">
              <a:rPr lang="en-US" smtClean="0"/>
              <a:t>‹#›</a:t>
            </a:fld>
            <a:endParaRPr lang="en-US" dirty="0"/>
          </a:p>
        </p:txBody>
      </p:sp>
    </p:spTree>
    <p:extLst>
      <p:ext uri="{BB962C8B-B14F-4D97-AF65-F5344CB8AC3E}">
        <p14:creationId xmlns:p14="http://schemas.microsoft.com/office/powerpoint/2010/main" val="2510131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7997-828F-7346-AA67-D3682E4291D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B4D103-F6DD-EC49-9E5D-49A0F9FBDC90}"/>
              </a:ext>
            </a:extLst>
          </p:cNvPr>
          <p:cNvSpPr>
            <a:spLocks noGrp="1"/>
          </p:cNvSpPr>
          <p:nvPr>
            <p:ph sz="half" idx="1"/>
          </p:nvPr>
        </p:nvSpPr>
        <p:spPr>
          <a:xfrm>
            <a:off x="914400"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129E6-A306-C349-8951-4FFE08B564E9}"/>
              </a:ext>
            </a:extLst>
          </p:cNvPr>
          <p:cNvSpPr>
            <a:spLocks noGrp="1"/>
          </p:cNvSpPr>
          <p:nvPr>
            <p:ph sz="half" idx="2"/>
          </p:nvPr>
        </p:nvSpPr>
        <p:spPr>
          <a:xfrm>
            <a:off x="6248402" y="1825625"/>
            <a:ext cx="5029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EF377CC-7145-F742-B85D-76B6C9367D7A}"/>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95282F52-764D-A141-B7E7-39A8E31E9D05}"/>
              </a:ext>
            </a:extLst>
          </p:cNvPr>
          <p:cNvSpPr>
            <a:spLocks noGrp="1"/>
          </p:cNvSpPr>
          <p:nvPr>
            <p:ph type="ftr" sz="quarter" idx="11"/>
          </p:nvPr>
        </p:nvSpPr>
        <p:spPr/>
        <p:txBody>
          <a:bodyPr/>
          <a:lstStyle/>
          <a:p>
            <a:r>
              <a:rPr lang="en-US" dirty="0"/>
              <a:t>COMMUNITY HOUSING NETWORK</a:t>
            </a:r>
          </a:p>
        </p:txBody>
      </p:sp>
      <p:sp>
        <p:nvSpPr>
          <p:cNvPr id="7" name="Slide Number Placeholder 6">
            <a:extLst>
              <a:ext uri="{FF2B5EF4-FFF2-40B4-BE49-F238E27FC236}">
                <a16:creationId xmlns:a16="http://schemas.microsoft.com/office/drawing/2014/main" id="{EC609352-B586-6044-8F99-8E7E0C31A170}"/>
              </a:ext>
            </a:extLst>
          </p:cNvPr>
          <p:cNvSpPr>
            <a:spLocks noGrp="1"/>
          </p:cNvSpPr>
          <p:nvPr>
            <p:ph type="sldNum" sz="quarter" idx="12"/>
          </p:nvPr>
        </p:nvSpPr>
        <p:spPr/>
        <p:txBody>
          <a:bodyPr/>
          <a:lstStyle/>
          <a:p>
            <a:fld id="{F341658C-BD8B-1A4F-AA0A-70A4A21C5904}" type="slidenum">
              <a:rPr lang="en-US" smtClean="0"/>
              <a:t>‹#›</a:t>
            </a:fld>
            <a:endParaRPr lang="en-US" dirty="0"/>
          </a:p>
        </p:txBody>
      </p:sp>
    </p:spTree>
    <p:extLst>
      <p:ext uri="{BB962C8B-B14F-4D97-AF65-F5344CB8AC3E}">
        <p14:creationId xmlns:p14="http://schemas.microsoft.com/office/powerpoint/2010/main" val="4211799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30AD0-3312-AF44-B93B-BD3CB057A13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spTree>
    <p:extLst>
      <p:ext uri="{BB962C8B-B14F-4D97-AF65-F5344CB8AC3E}">
        <p14:creationId xmlns:p14="http://schemas.microsoft.com/office/powerpoint/2010/main" val="1075616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tx2"/>
              </a:gs>
              <a:gs pos="100000">
                <a:schemeClr val="tx2">
                  <a:lumMod val="90000"/>
                  <a:lumOff val="1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dirty="0"/>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5332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accent3">
                  <a:lumMod val="50000"/>
                </a:schemeClr>
              </a:gs>
              <a:gs pos="100000">
                <a:schemeClr val="accent3"/>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dirty="0"/>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8731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accent6">
                  <a:lumMod val="75000"/>
                </a:schemeClr>
              </a:gs>
              <a:gs pos="100000">
                <a:schemeClr val="accent6"/>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dirty="0"/>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8952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accent5">
                  <a:lumMod val="75000"/>
                </a:schemeClr>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dirty="0"/>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6206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BC13464-F828-A24F-BD54-C210ABB35F35}"/>
              </a:ext>
            </a:extLst>
          </p:cNvPr>
          <p:cNvSpPr/>
          <p:nvPr userDrawn="1"/>
        </p:nvSpPr>
        <p:spPr>
          <a:xfrm>
            <a:off x="228600" y="228600"/>
            <a:ext cx="11731752" cy="6400800"/>
          </a:xfrm>
          <a:prstGeom prst="rect">
            <a:avLst/>
          </a:prstGeom>
          <a:gradFill flip="none" rotWithShape="1">
            <a:gsLst>
              <a:gs pos="0">
                <a:schemeClr val="accent1"/>
              </a:gs>
              <a:gs pos="100000">
                <a:schemeClr val="accent4"/>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AB6F46-D14B-9242-8B2A-37086844AB1D}"/>
              </a:ext>
            </a:extLst>
          </p:cNvPr>
          <p:cNvSpPr>
            <a:spLocks noGrp="1"/>
          </p:cNvSpPr>
          <p:nvPr>
            <p:ph type="ctrTitle"/>
          </p:nvPr>
        </p:nvSpPr>
        <p:spPr>
          <a:xfrm>
            <a:off x="914400" y="2330676"/>
            <a:ext cx="10360152" cy="2387600"/>
          </a:xfrm>
        </p:spPr>
        <p:txBody>
          <a:bodyPr lIns="0" tIns="0" rIns="0" bIns="0" anchor="b"/>
          <a:lstStyle>
            <a:lvl1pPr algn="l">
              <a:defRPr sz="6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CFCCCC4F-65AC-F446-AAB8-2C3987FC03C4}"/>
              </a:ext>
            </a:extLst>
          </p:cNvPr>
          <p:cNvSpPr>
            <a:spLocks noGrp="1"/>
          </p:cNvSpPr>
          <p:nvPr>
            <p:ph type="subTitle" idx="1" hasCustomPrompt="1"/>
          </p:nvPr>
        </p:nvSpPr>
        <p:spPr>
          <a:xfrm>
            <a:off x="914400" y="5040084"/>
            <a:ext cx="10360152" cy="609601"/>
          </a:xfrm>
        </p:spPr>
        <p:txBody>
          <a:bodyPr lIns="0" tIns="0" rIns="0" bIns="0">
            <a:normAutofit/>
          </a:bodyPr>
          <a:lstStyle>
            <a:lvl1pPr marL="0" indent="0" algn="l">
              <a:buNone/>
              <a:defRPr sz="2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16045DD-2BFB-8C4E-899A-A9726F93C03C}"/>
              </a:ext>
            </a:extLst>
          </p:cNvPr>
          <p:cNvSpPr>
            <a:spLocks noGrp="1"/>
          </p:cNvSpPr>
          <p:nvPr>
            <p:ph type="dt" sz="half" idx="10"/>
          </p:nvPr>
        </p:nvSpPr>
        <p:spPr>
          <a:xfrm>
            <a:off x="914400" y="5943600"/>
            <a:ext cx="2059608" cy="365125"/>
          </a:xfrm>
        </p:spPr>
        <p:txBody>
          <a:bodyPr lIns="0" tIns="0" rIns="0" bIns="0"/>
          <a:lstStyle>
            <a:lvl1pPr algn="l">
              <a:defRPr sz="1400">
                <a:solidFill>
                  <a:schemeClr val="bg1"/>
                </a:solidFill>
              </a:defRPr>
            </a:lvl1pPr>
          </a:lstStyle>
          <a:p>
            <a:fld id="{3CEB75E7-45AE-8945-A005-449BD322FC6A}" type="datetime4">
              <a:rPr lang="en-US" smtClean="0"/>
              <a:t>April 21, 2026</a:t>
            </a:fld>
            <a:endParaRPr lang="en-US" dirty="0"/>
          </a:p>
        </p:txBody>
      </p:sp>
      <p:cxnSp>
        <p:nvCxnSpPr>
          <p:cNvPr id="11" name="Straight Connector 10">
            <a:extLst>
              <a:ext uri="{FF2B5EF4-FFF2-40B4-BE49-F238E27FC236}">
                <a16:creationId xmlns:a16="http://schemas.microsoft.com/office/drawing/2014/main" id="{A7BD9939-B91C-6841-AC94-AB447F9D71ED}"/>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descr="CHN Logo">
            <a:extLst>
              <a:ext uri="{FF2B5EF4-FFF2-40B4-BE49-F238E27FC236}">
                <a16:creationId xmlns:a16="http://schemas.microsoft.com/office/drawing/2014/main" id="{CD01FA89-18F9-B547-91AD-479556340C5D}"/>
              </a:ext>
            </a:extLst>
          </p:cNvPr>
          <p:cNvPicPr>
            <a:picLocks noChangeAspect="1"/>
          </p:cNvPicPr>
          <p:nvPr userDrawn="1"/>
        </p:nvPicPr>
        <p:blipFill>
          <a:blip r:embed="rId2"/>
          <a:stretch>
            <a:fillRect/>
          </a:stretch>
        </p:blipFill>
        <p:spPr>
          <a:xfrm>
            <a:off x="914400" y="914400"/>
            <a:ext cx="1661161" cy="868680"/>
          </a:xfrm>
          <a:prstGeom prst="rect">
            <a:avLst/>
          </a:prstGeom>
        </p:spPr>
      </p:pic>
    </p:spTree>
    <p:extLst>
      <p:ext uri="{BB962C8B-B14F-4D97-AF65-F5344CB8AC3E}">
        <p14:creationId xmlns:p14="http://schemas.microsoft.com/office/powerpoint/2010/main" val="1698406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accent1"/>
              </a:gs>
              <a:gs pos="100000">
                <a:schemeClr val="accent4"/>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6001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7D87-4791-7C49-AAA4-4DA43B17BE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0742A0B-B46B-5B44-8ADA-6CA8B1930C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AB44D2-5D65-3547-8CEE-06FE57EB604A}"/>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CE316500-CA6F-4444-9C26-5C628383614F}"/>
              </a:ext>
            </a:extLst>
          </p:cNvPr>
          <p:cNvSpPr>
            <a:spLocks noGrp="1"/>
          </p:cNvSpPr>
          <p:nvPr>
            <p:ph type="ftr" sz="quarter" idx="11"/>
          </p:nvPr>
        </p:nvSpPr>
        <p:spPr/>
        <p:txBody>
          <a:bodyPr/>
          <a:lstStyle/>
          <a:p>
            <a:r>
              <a:rPr lang="en-US" dirty="0"/>
              <a:t>COMMUNITY HOUSING NETWORK</a:t>
            </a:r>
          </a:p>
        </p:txBody>
      </p:sp>
      <p:sp>
        <p:nvSpPr>
          <p:cNvPr id="6" name="Slide Number Placeholder 5">
            <a:extLst>
              <a:ext uri="{FF2B5EF4-FFF2-40B4-BE49-F238E27FC236}">
                <a16:creationId xmlns:a16="http://schemas.microsoft.com/office/drawing/2014/main" id="{34DFE0B0-86C4-A643-888D-8902E9056A5C}"/>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7" name="Straight Connector 6">
            <a:extLst>
              <a:ext uri="{FF2B5EF4-FFF2-40B4-BE49-F238E27FC236}">
                <a16:creationId xmlns:a16="http://schemas.microsoft.com/office/drawing/2014/main" id="{7CA9F7E3-60D3-254F-837E-39D3CB3251A1}"/>
              </a:ext>
            </a:extLst>
          </p:cNvPr>
          <p:cNvCxnSpPr>
            <a:cxnSpLocks/>
          </p:cNvCxnSpPr>
          <p:nvPr userDrawn="1"/>
        </p:nvCxnSpPr>
        <p:spPr>
          <a:xfrm>
            <a:off x="914400" y="1463040"/>
            <a:ext cx="10360152"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8224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7997-828F-7346-AA67-D3682E4291D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AB4D103-F6DD-EC49-9E5D-49A0F9FBDC90}"/>
              </a:ext>
            </a:extLst>
          </p:cNvPr>
          <p:cNvSpPr>
            <a:spLocks noGrp="1"/>
          </p:cNvSpPr>
          <p:nvPr>
            <p:ph sz="half" idx="1"/>
          </p:nvPr>
        </p:nvSpPr>
        <p:spPr>
          <a:xfrm>
            <a:off x="914400"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129E6-A306-C349-8951-4FFE08B564E9}"/>
              </a:ext>
            </a:extLst>
          </p:cNvPr>
          <p:cNvSpPr>
            <a:spLocks noGrp="1"/>
          </p:cNvSpPr>
          <p:nvPr>
            <p:ph sz="half" idx="2"/>
          </p:nvPr>
        </p:nvSpPr>
        <p:spPr>
          <a:xfrm>
            <a:off x="6248402"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F377CC-7145-F742-B85D-76B6C9367D7A}"/>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95282F52-764D-A141-B7E7-39A8E31E9D05}"/>
              </a:ext>
            </a:extLst>
          </p:cNvPr>
          <p:cNvSpPr>
            <a:spLocks noGrp="1"/>
          </p:cNvSpPr>
          <p:nvPr>
            <p:ph type="ftr" sz="quarter" idx="11"/>
          </p:nvPr>
        </p:nvSpPr>
        <p:spPr/>
        <p:txBody>
          <a:bodyPr/>
          <a:lstStyle/>
          <a:p>
            <a:r>
              <a:rPr lang="en-US" dirty="0"/>
              <a:t>COMMUNITY HOUSING NETWORK</a:t>
            </a:r>
          </a:p>
        </p:txBody>
      </p:sp>
      <p:sp>
        <p:nvSpPr>
          <p:cNvPr id="7" name="Slide Number Placeholder 6">
            <a:extLst>
              <a:ext uri="{FF2B5EF4-FFF2-40B4-BE49-F238E27FC236}">
                <a16:creationId xmlns:a16="http://schemas.microsoft.com/office/drawing/2014/main" id="{EC609352-B586-6044-8F99-8E7E0C31A170}"/>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8" name="Straight Connector 7">
            <a:extLst>
              <a:ext uri="{FF2B5EF4-FFF2-40B4-BE49-F238E27FC236}">
                <a16:creationId xmlns:a16="http://schemas.microsoft.com/office/drawing/2014/main" id="{946E891A-4E14-9E47-BBEA-F1B4C5DFFD30}"/>
              </a:ext>
            </a:extLst>
          </p:cNvPr>
          <p:cNvCxnSpPr>
            <a:cxnSpLocks/>
          </p:cNvCxnSpPr>
          <p:nvPr userDrawn="1"/>
        </p:nvCxnSpPr>
        <p:spPr>
          <a:xfrm>
            <a:off x="914400" y="1463040"/>
            <a:ext cx="10360152"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5114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30AD0-3312-AF44-B93B-BD3CB057A13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cxnSp>
        <p:nvCxnSpPr>
          <p:cNvPr id="6" name="Straight Connector 5">
            <a:extLst>
              <a:ext uri="{FF2B5EF4-FFF2-40B4-BE49-F238E27FC236}">
                <a16:creationId xmlns:a16="http://schemas.microsoft.com/office/drawing/2014/main" id="{67E4F194-343B-0846-8B6E-783E7FF2F811}"/>
              </a:ext>
            </a:extLst>
          </p:cNvPr>
          <p:cNvCxnSpPr>
            <a:cxnSpLocks/>
          </p:cNvCxnSpPr>
          <p:nvPr userDrawn="1"/>
        </p:nvCxnSpPr>
        <p:spPr>
          <a:xfrm>
            <a:off x="914400" y="1463040"/>
            <a:ext cx="10360152"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46259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spTree>
    <p:extLst>
      <p:ext uri="{BB962C8B-B14F-4D97-AF65-F5344CB8AC3E}">
        <p14:creationId xmlns:p14="http://schemas.microsoft.com/office/powerpoint/2010/main" val="17103673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tx2"/>
              </a:gs>
              <a:gs pos="100000">
                <a:schemeClr val="tx2">
                  <a:lumMod val="90000"/>
                  <a:lumOff val="1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4293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7D87-4791-7C49-AAA4-4DA43B17BEA5}"/>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A0742A0B-B46B-5B44-8ADA-6CA8B1930CC3}"/>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AB44D2-5D65-3547-8CEE-06FE57EB604A}"/>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CE316500-CA6F-4444-9C26-5C628383614F}"/>
              </a:ext>
            </a:extLst>
          </p:cNvPr>
          <p:cNvSpPr>
            <a:spLocks noGrp="1"/>
          </p:cNvSpPr>
          <p:nvPr>
            <p:ph type="ftr" sz="quarter" idx="11"/>
          </p:nvPr>
        </p:nvSpPr>
        <p:spPr/>
        <p:txBody>
          <a:bodyPr/>
          <a:lstStyle/>
          <a:p>
            <a:r>
              <a:rPr lang="en-US" dirty="0"/>
              <a:t>COMMUNITY HOUSING NETWORK</a:t>
            </a:r>
          </a:p>
        </p:txBody>
      </p:sp>
      <p:sp>
        <p:nvSpPr>
          <p:cNvPr id="6" name="Slide Number Placeholder 5">
            <a:extLst>
              <a:ext uri="{FF2B5EF4-FFF2-40B4-BE49-F238E27FC236}">
                <a16:creationId xmlns:a16="http://schemas.microsoft.com/office/drawing/2014/main" id="{34DFE0B0-86C4-A643-888D-8902E9056A5C}"/>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7" name="Straight Connector 6">
            <a:extLst>
              <a:ext uri="{FF2B5EF4-FFF2-40B4-BE49-F238E27FC236}">
                <a16:creationId xmlns:a16="http://schemas.microsoft.com/office/drawing/2014/main" id="{80AE983E-ED4E-F54F-99E7-B01E90D9E0FD}"/>
              </a:ext>
            </a:extLst>
          </p:cNvPr>
          <p:cNvCxnSpPr>
            <a:cxnSpLocks/>
          </p:cNvCxnSpPr>
          <p:nvPr userDrawn="1"/>
        </p:nvCxnSpPr>
        <p:spPr>
          <a:xfrm>
            <a:off x="914400" y="1463040"/>
            <a:ext cx="10360152"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9979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7997-828F-7346-AA67-D3682E4291D0}"/>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8AB4D103-F6DD-EC49-9E5D-49A0F9FBDC90}"/>
              </a:ext>
            </a:extLst>
          </p:cNvPr>
          <p:cNvSpPr>
            <a:spLocks noGrp="1"/>
          </p:cNvSpPr>
          <p:nvPr>
            <p:ph sz="half" idx="1"/>
          </p:nvPr>
        </p:nvSpPr>
        <p:spPr>
          <a:xfrm>
            <a:off x="914400"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129E6-A306-C349-8951-4FFE08B564E9}"/>
              </a:ext>
            </a:extLst>
          </p:cNvPr>
          <p:cNvSpPr>
            <a:spLocks noGrp="1"/>
          </p:cNvSpPr>
          <p:nvPr>
            <p:ph sz="half" idx="2"/>
          </p:nvPr>
        </p:nvSpPr>
        <p:spPr>
          <a:xfrm>
            <a:off x="6248402"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F377CC-7145-F742-B85D-76B6C9367D7A}"/>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95282F52-764D-A141-B7E7-39A8E31E9D05}"/>
              </a:ext>
            </a:extLst>
          </p:cNvPr>
          <p:cNvSpPr>
            <a:spLocks noGrp="1"/>
          </p:cNvSpPr>
          <p:nvPr>
            <p:ph type="ftr" sz="quarter" idx="11"/>
          </p:nvPr>
        </p:nvSpPr>
        <p:spPr/>
        <p:txBody>
          <a:bodyPr/>
          <a:lstStyle/>
          <a:p>
            <a:r>
              <a:rPr lang="en-US" dirty="0"/>
              <a:t>COMMUNITY HOUSING NETWORK</a:t>
            </a:r>
          </a:p>
        </p:txBody>
      </p:sp>
      <p:sp>
        <p:nvSpPr>
          <p:cNvPr id="7" name="Slide Number Placeholder 6">
            <a:extLst>
              <a:ext uri="{FF2B5EF4-FFF2-40B4-BE49-F238E27FC236}">
                <a16:creationId xmlns:a16="http://schemas.microsoft.com/office/drawing/2014/main" id="{EC609352-B586-6044-8F99-8E7E0C31A170}"/>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8" name="Straight Connector 7">
            <a:extLst>
              <a:ext uri="{FF2B5EF4-FFF2-40B4-BE49-F238E27FC236}">
                <a16:creationId xmlns:a16="http://schemas.microsoft.com/office/drawing/2014/main" id="{17D86EDB-8075-4842-80BD-4523088781EC}"/>
              </a:ext>
            </a:extLst>
          </p:cNvPr>
          <p:cNvCxnSpPr>
            <a:cxnSpLocks/>
          </p:cNvCxnSpPr>
          <p:nvPr userDrawn="1"/>
        </p:nvCxnSpPr>
        <p:spPr>
          <a:xfrm>
            <a:off x="914400" y="1463040"/>
            <a:ext cx="10360152"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660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30AD0-3312-AF44-B93B-BD3CB057A131}"/>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cxnSp>
        <p:nvCxnSpPr>
          <p:cNvPr id="6" name="Straight Connector 5">
            <a:extLst>
              <a:ext uri="{FF2B5EF4-FFF2-40B4-BE49-F238E27FC236}">
                <a16:creationId xmlns:a16="http://schemas.microsoft.com/office/drawing/2014/main" id="{8EEEF351-DC6F-124D-979F-18D3B7CDD214}"/>
              </a:ext>
            </a:extLst>
          </p:cNvPr>
          <p:cNvCxnSpPr>
            <a:cxnSpLocks/>
          </p:cNvCxnSpPr>
          <p:nvPr userDrawn="1"/>
        </p:nvCxnSpPr>
        <p:spPr>
          <a:xfrm>
            <a:off x="914400" y="1463040"/>
            <a:ext cx="10360152"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80824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spTree>
    <p:extLst>
      <p:ext uri="{BB962C8B-B14F-4D97-AF65-F5344CB8AC3E}">
        <p14:creationId xmlns:p14="http://schemas.microsoft.com/office/powerpoint/2010/main" val="414974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accent3">
                  <a:lumMod val="50000"/>
                </a:schemeClr>
              </a:gs>
              <a:gs pos="100000">
                <a:schemeClr val="accent3"/>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50619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7D87-4791-7C49-AAA4-4DA43B17BEA5}"/>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A0742A0B-B46B-5B44-8ADA-6CA8B1930CC3}"/>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AB44D2-5D65-3547-8CEE-06FE57EB604A}"/>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CE316500-CA6F-4444-9C26-5C628383614F}"/>
              </a:ext>
            </a:extLst>
          </p:cNvPr>
          <p:cNvSpPr>
            <a:spLocks noGrp="1"/>
          </p:cNvSpPr>
          <p:nvPr>
            <p:ph type="ftr" sz="quarter" idx="11"/>
          </p:nvPr>
        </p:nvSpPr>
        <p:spPr/>
        <p:txBody>
          <a:bodyPr/>
          <a:lstStyle/>
          <a:p>
            <a:r>
              <a:rPr lang="en-US" dirty="0"/>
              <a:t>COMMUNITY HOUSING NETWORK</a:t>
            </a:r>
          </a:p>
        </p:txBody>
      </p:sp>
      <p:sp>
        <p:nvSpPr>
          <p:cNvPr id="6" name="Slide Number Placeholder 5">
            <a:extLst>
              <a:ext uri="{FF2B5EF4-FFF2-40B4-BE49-F238E27FC236}">
                <a16:creationId xmlns:a16="http://schemas.microsoft.com/office/drawing/2014/main" id="{34DFE0B0-86C4-A643-888D-8902E9056A5C}"/>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7" name="Straight Connector 6">
            <a:extLst>
              <a:ext uri="{FF2B5EF4-FFF2-40B4-BE49-F238E27FC236}">
                <a16:creationId xmlns:a16="http://schemas.microsoft.com/office/drawing/2014/main" id="{A026DA26-A356-5B48-B1AD-382549A719BA}"/>
              </a:ext>
            </a:extLst>
          </p:cNvPr>
          <p:cNvCxnSpPr>
            <a:cxnSpLocks/>
          </p:cNvCxnSpPr>
          <p:nvPr userDrawn="1"/>
        </p:nvCxnSpPr>
        <p:spPr>
          <a:xfrm>
            <a:off x="914400" y="1463040"/>
            <a:ext cx="1036015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51881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7997-828F-7346-AA67-D3682E4291D0}"/>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8AB4D103-F6DD-EC49-9E5D-49A0F9FBDC90}"/>
              </a:ext>
            </a:extLst>
          </p:cNvPr>
          <p:cNvSpPr>
            <a:spLocks noGrp="1"/>
          </p:cNvSpPr>
          <p:nvPr>
            <p:ph sz="half" idx="1"/>
          </p:nvPr>
        </p:nvSpPr>
        <p:spPr>
          <a:xfrm>
            <a:off x="914400"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129E6-A306-C349-8951-4FFE08B564E9}"/>
              </a:ext>
            </a:extLst>
          </p:cNvPr>
          <p:cNvSpPr>
            <a:spLocks noGrp="1"/>
          </p:cNvSpPr>
          <p:nvPr>
            <p:ph sz="half" idx="2"/>
          </p:nvPr>
        </p:nvSpPr>
        <p:spPr>
          <a:xfrm>
            <a:off x="6248402"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F377CC-7145-F742-B85D-76B6C9367D7A}"/>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95282F52-764D-A141-B7E7-39A8E31E9D05}"/>
              </a:ext>
            </a:extLst>
          </p:cNvPr>
          <p:cNvSpPr>
            <a:spLocks noGrp="1"/>
          </p:cNvSpPr>
          <p:nvPr>
            <p:ph type="ftr" sz="quarter" idx="11"/>
          </p:nvPr>
        </p:nvSpPr>
        <p:spPr/>
        <p:txBody>
          <a:bodyPr/>
          <a:lstStyle/>
          <a:p>
            <a:r>
              <a:rPr lang="en-US" dirty="0"/>
              <a:t>COMMUNITY HOUSING NETWORK</a:t>
            </a:r>
          </a:p>
        </p:txBody>
      </p:sp>
      <p:sp>
        <p:nvSpPr>
          <p:cNvPr id="7" name="Slide Number Placeholder 6">
            <a:extLst>
              <a:ext uri="{FF2B5EF4-FFF2-40B4-BE49-F238E27FC236}">
                <a16:creationId xmlns:a16="http://schemas.microsoft.com/office/drawing/2014/main" id="{EC609352-B586-6044-8F99-8E7E0C31A170}"/>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8" name="Straight Connector 7">
            <a:extLst>
              <a:ext uri="{FF2B5EF4-FFF2-40B4-BE49-F238E27FC236}">
                <a16:creationId xmlns:a16="http://schemas.microsoft.com/office/drawing/2014/main" id="{55282B20-0D80-8943-B918-2842DC31100F}"/>
              </a:ext>
            </a:extLst>
          </p:cNvPr>
          <p:cNvCxnSpPr>
            <a:cxnSpLocks/>
          </p:cNvCxnSpPr>
          <p:nvPr userDrawn="1"/>
        </p:nvCxnSpPr>
        <p:spPr>
          <a:xfrm>
            <a:off x="914400" y="1463040"/>
            <a:ext cx="1036015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2548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30AD0-3312-AF44-B93B-BD3CB057A131}"/>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cxnSp>
        <p:nvCxnSpPr>
          <p:cNvPr id="6" name="Straight Connector 5">
            <a:extLst>
              <a:ext uri="{FF2B5EF4-FFF2-40B4-BE49-F238E27FC236}">
                <a16:creationId xmlns:a16="http://schemas.microsoft.com/office/drawing/2014/main" id="{8BA6D5C4-3830-F84D-9DA3-4C3D6C100DB2}"/>
              </a:ext>
            </a:extLst>
          </p:cNvPr>
          <p:cNvCxnSpPr>
            <a:cxnSpLocks/>
          </p:cNvCxnSpPr>
          <p:nvPr userDrawn="1"/>
        </p:nvCxnSpPr>
        <p:spPr>
          <a:xfrm>
            <a:off x="914400" y="1463040"/>
            <a:ext cx="10360152"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0877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spTree>
    <p:extLst>
      <p:ext uri="{BB962C8B-B14F-4D97-AF65-F5344CB8AC3E}">
        <p14:creationId xmlns:p14="http://schemas.microsoft.com/office/powerpoint/2010/main" val="16588918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accent6">
                  <a:lumMod val="75000"/>
                </a:schemeClr>
              </a:gs>
              <a:gs pos="100000">
                <a:schemeClr val="accent6"/>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67120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7D87-4791-7C49-AAA4-4DA43B17BEA5}"/>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A0742A0B-B46B-5B44-8ADA-6CA8B1930CC3}"/>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AB44D2-5D65-3547-8CEE-06FE57EB604A}"/>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CE316500-CA6F-4444-9C26-5C628383614F}"/>
              </a:ext>
            </a:extLst>
          </p:cNvPr>
          <p:cNvSpPr>
            <a:spLocks noGrp="1"/>
          </p:cNvSpPr>
          <p:nvPr>
            <p:ph type="ftr" sz="quarter" idx="11"/>
          </p:nvPr>
        </p:nvSpPr>
        <p:spPr/>
        <p:txBody>
          <a:bodyPr/>
          <a:lstStyle/>
          <a:p>
            <a:r>
              <a:rPr lang="en-US" dirty="0"/>
              <a:t>COMMUNITY HOUSING NETWORK</a:t>
            </a:r>
          </a:p>
        </p:txBody>
      </p:sp>
      <p:sp>
        <p:nvSpPr>
          <p:cNvPr id="6" name="Slide Number Placeholder 5">
            <a:extLst>
              <a:ext uri="{FF2B5EF4-FFF2-40B4-BE49-F238E27FC236}">
                <a16:creationId xmlns:a16="http://schemas.microsoft.com/office/drawing/2014/main" id="{34DFE0B0-86C4-A643-888D-8902E9056A5C}"/>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8" name="Straight Connector 7">
            <a:extLst>
              <a:ext uri="{FF2B5EF4-FFF2-40B4-BE49-F238E27FC236}">
                <a16:creationId xmlns:a16="http://schemas.microsoft.com/office/drawing/2014/main" id="{08A8AC84-0F44-1847-8A79-FC6F54F46064}"/>
              </a:ext>
            </a:extLst>
          </p:cNvPr>
          <p:cNvCxnSpPr>
            <a:cxnSpLocks/>
          </p:cNvCxnSpPr>
          <p:nvPr userDrawn="1"/>
        </p:nvCxnSpPr>
        <p:spPr>
          <a:xfrm>
            <a:off x="914400" y="1463040"/>
            <a:ext cx="10360152"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9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3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7997-828F-7346-AA67-D3682E4291D0}"/>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8AB4D103-F6DD-EC49-9E5D-49A0F9FBDC90}"/>
              </a:ext>
            </a:extLst>
          </p:cNvPr>
          <p:cNvSpPr>
            <a:spLocks noGrp="1"/>
          </p:cNvSpPr>
          <p:nvPr>
            <p:ph sz="half" idx="1"/>
          </p:nvPr>
        </p:nvSpPr>
        <p:spPr>
          <a:xfrm>
            <a:off x="914400"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129E6-A306-C349-8951-4FFE08B564E9}"/>
              </a:ext>
            </a:extLst>
          </p:cNvPr>
          <p:cNvSpPr>
            <a:spLocks noGrp="1"/>
          </p:cNvSpPr>
          <p:nvPr>
            <p:ph sz="half" idx="2"/>
          </p:nvPr>
        </p:nvSpPr>
        <p:spPr>
          <a:xfrm>
            <a:off x="6248402"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F377CC-7145-F742-B85D-76B6C9367D7A}"/>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95282F52-764D-A141-B7E7-39A8E31E9D05}"/>
              </a:ext>
            </a:extLst>
          </p:cNvPr>
          <p:cNvSpPr>
            <a:spLocks noGrp="1"/>
          </p:cNvSpPr>
          <p:nvPr>
            <p:ph type="ftr" sz="quarter" idx="11"/>
          </p:nvPr>
        </p:nvSpPr>
        <p:spPr/>
        <p:txBody>
          <a:bodyPr/>
          <a:lstStyle/>
          <a:p>
            <a:r>
              <a:rPr lang="en-US" dirty="0"/>
              <a:t>COMMUNITY HOUSING NETWORK</a:t>
            </a:r>
          </a:p>
        </p:txBody>
      </p:sp>
      <p:sp>
        <p:nvSpPr>
          <p:cNvPr id="7" name="Slide Number Placeholder 6">
            <a:extLst>
              <a:ext uri="{FF2B5EF4-FFF2-40B4-BE49-F238E27FC236}">
                <a16:creationId xmlns:a16="http://schemas.microsoft.com/office/drawing/2014/main" id="{EC609352-B586-6044-8F99-8E7E0C31A170}"/>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8" name="Straight Connector 7">
            <a:extLst>
              <a:ext uri="{FF2B5EF4-FFF2-40B4-BE49-F238E27FC236}">
                <a16:creationId xmlns:a16="http://schemas.microsoft.com/office/drawing/2014/main" id="{496CF3BE-7809-624E-8A7F-D6BACFF8FCC6}"/>
              </a:ext>
            </a:extLst>
          </p:cNvPr>
          <p:cNvCxnSpPr>
            <a:cxnSpLocks/>
          </p:cNvCxnSpPr>
          <p:nvPr userDrawn="1"/>
        </p:nvCxnSpPr>
        <p:spPr>
          <a:xfrm>
            <a:off x="914400" y="1463040"/>
            <a:ext cx="10360152"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9710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30AD0-3312-AF44-B93B-BD3CB057A131}"/>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cxnSp>
        <p:nvCxnSpPr>
          <p:cNvPr id="6" name="Straight Connector 5">
            <a:extLst>
              <a:ext uri="{FF2B5EF4-FFF2-40B4-BE49-F238E27FC236}">
                <a16:creationId xmlns:a16="http://schemas.microsoft.com/office/drawing/2014/main" id="{40F0F24A-D43F-C143-856D-E75B8EDDA4E8}"/>
              </a:ext>
            </a:extLst>
          </p:cNvPr>
          <p:cNvCxnSpPr>
            <a:cxnSpLocks/>
          </p:cNvCxnSpPr>
          <p:nvPr userDrawn="1"/>
        </p:nvCxnSpPr>
        <p:spPr>
          <a:xfrm>
            <a:off x="914400" y="1463040"/>
            <a:ext cx="10360152"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44457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8_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spTree>
    <p:extLst>
      <p:ext uri="{BB962C8B-B14F-4D97-AF65-F5344CB8AC3E}">
        <p14:creationId xmlns:p14="http://schemas.microsoft.com/office/powerpoint/2010/main" val="32217809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612E3-181E-A44C-A705-E3E9652175F0}"/>
              </a:ext>
            </a:extLst>
          </p:cNvPr>
          <p:cNvSpPr/>
          <p:nvPr userDrawn="1"/>
        </p:nvSpPr>
        <p:spPr>
          <a:xfrm>
            <a:off x="228600" y="228600"/>
            <a:ext cx="11731752" cy="6400800"/>
          </a:xfrm>
          <a:prstGeom prst="rect">
            <a:avLst/>
          </a:prstGeom>
          <a:gradFill flip="none" rotWithShape="1">
            <a:gsLst>
              <a:gs pos="0">
                <a:schemeClr val="accent5">
                  <a:lumMod val="75000"/>
                </a:schemeClr>
              </a:gs>
              <a:gs pos="100000">
                <a:schemeClr val="accent5"/>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0E7C37-A282-654D-AB92-B2CF2D16C3BE}"/>
              </a:ext>
            </a:extLst>
          </p:cNvPr>
          <p:cNvSpPr>
            <a:spLocks noGrp="1"/>
          </p:cNvSpPr>
          <p:nvPr>
            <p:ph type="title" hasCustomPrompt="1"/>
          </p:nvPr>
        </p:nvSpPr>
        <p:spPr>
          <a:xfrm>
            <a:off x="914400" y="2331720"/>
            <a:ext cx="10360152" cy="2386584"/>
          </a:xfrm>
        </p:spPr>
        <p:txBody>
          <a:bodyPr lIns="0" tIns="0" rIns="0" bIns="0" anchor="b"/>
          <a:lstStyle>
            <a:lvl1pPr>
              <a:defRPr sz="6000">
                <a:solidFill>
                  <a:schemeClr val="bg1"/>
                </a:solidFill>
              </a:defRPr>
            </a:lvl1pPr>
          </a:lstStyle>
          <a:p>
            <a:r>
              <a:rPr lang="en-US"/>
              <a:t>Click to edit Master section divider</a:t>
            </a:r>
          </a:p>
        </p:txBody>
      </p:sp>
      <p:cxnSp>
        <p:nvCxnSpPr>
          <p:cNvPr id="9" name="Straight Connector 8">
            <a:extLst>
              <a:ext uri="{FF2B5EF4-FFF2-40B4-BE49-F238E27FC236}">
                <a16:creationId xmlns:a16="http://schemas.microsoft.com/office/drawing/2014/main" id="{5B02D46C-988B-0C42-AD70-0D1C520A207A}"/>
              </a:ext>
            </a:extLst>
          </p:cNvPr>
          <p:cNvCxnSpPr>
            <a:cxnSpLocks/>
          </p:cNvCxnSpPr>
          <p:nvPr userDrawn="1"/>
        </p:nvCxnSpPr>
        <p:spPr>
          <a:xfrm>
            <a:off x="228600" y="4844142"/>
            <a:ext cx="11045952" cy="0"/>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14367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7D87-4791-7C49-AAA4-4DA43B17BEA5}"/>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A0742A0B-B46B-5B44-8ADA-6CA8B1930CC3}"/>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AB44D2-5D65-3547-8CEE-06FE57EB604A}"/>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CE316500-CA6F-4444-9C26-5C628383614F}"/>
              </a:ext>
            </a:extLst>
          </p:cNvPr>
          <p:cNvSpPr>
            <a:spLocks noGrp="1"/>
          </p:cNvSpPr>
          <p:nvPr>
            <p:ph type="ftr" sz="quarter" idx="11"/>
          </p:nvPr>
        </p:nvSpPr>
        <p:spPr/>
        <p:txBody>
          <a:bodyPr/>
          <a:lstStyle/>
          <a:p>
            <a:r>
              <a:rPr lang="en-US" dirty="0"/>
              <a:t>COMMUNITY HOUSING NETWORK</a:t>
            </a:r>
          </a:p>
        </p:txBody>
      </p:sp>
      <p:sp>
        <p:nvSpPr>
          <p:cNvPr id="6" name="Slide Number Placeholder 5">
            <a:extLst>
              <a:ext uri="{FF2B5EF4-FFF2-40B4-BE49-F238E27FC236}">
                <a16:creationId xmlns:a16="http://schemas.microsoft.com/office/drawing/2014/main" id="{34DFE0B0-86C4-A643-888D-8902E9056A5C}"/>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7" name="Straight Connector 6">
            <a:extLst>
              <a:ext uri="{FF2B5EF4-FFF2-40B4-BE49-F238E27FC236}">
                <a16:creationId xmlns:a16="http://schemas.microsoft.com/office/drawing/2014/main" id="{50FAC65C-BA1F-2E47-849A-8D038C309859}"/>
              </a:ext>
            </a:extLst>
          </p:cNvPr>
          <p:cNvCxnSpPr>
            <a:cxnSpLocks/>
          </p:cNvCxnSpPr>
          <p:nvPr userDrawn="1"/>
        </p:nvCxnSpPr>
        <p:spPr>
          <a:xfrm>
            <a:off x="914400" y="1463040"/>
            <a:ext cx="10360152"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04367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4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7997-828F-7346-AA67-D3682E4291D0}"/>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8AB4D103-F6DD-EC49-9E5D-49A0F9FBDC90}"/>
              </a:ext>
            </a:extLst>
          </p:cNvPr>
          <p:cNvSpPr>
            <a:spLocks noGrp="1"/>
          </p:cNvSpPr>
          <p:nvPr>
            <p:ph sz="half" idx="1"/>
          </p:nvPr>
        </p:nvSpPr>
        <p:spPr>
          <a:xfrm>
            <a:off x="914400"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129E6-A306-C349-8951-4FFE08B564E9}"/>
              </a:ext>
            </a:extLst>
          </p:cNvPr>
          <p:cNvSpPr>
            <a:spLocks noGrp="1"/>
          </p:cNvSpPr>
          <p:nvPr>
            <p:ph sz="half" idx="2"/>
          </p:nvPr>
        </p:nvSpPr>
        <p:spPr>
          <a:xfrm>
            <a:off x="6248402" y="1825625"/>
            <a:ext cx="5029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F377CC-7145-F742-B85D-76B6C9367D7A}"/>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95282F52-764D-A141-B7E7-39A8E31E9D05}"/>
              </a:ext>
            </a:extLst>
          </p:cNvPr>
          <p:cNvSpPr>
            <a:spLocks noGrp="1"/>
          </p:cNvSpPr>
          <p:nvPr>
            <p:ph type="ftr" sz="quarter" idx="11"/>
          </p:nvPr>
        </p:nvSpPr>
        <p:spPr/>
        <p:txBody>
          <a:bodyPr/>
          <a:lstStyle/>
          <a:p>
            <a:r>
              <a:rPr lang="en-US" dirty="0"/>
              <a:t>COMMUNITY HOUSING NETWORK</a:t>
            </a:r>
          </a:p>
        </p:txBody>
      </p:sp>
      <p:sp>
        <p:nvSpPr>
          <p:cNvPr id="7" name="Slide Number Placeholder 6">
            <a:extLst>
              <a:ext uri="{FF2B5EF4-FFF2-40B4-BE49-F238E27FC236}">
                <a16:creationId xmlns:a16="http://schemas.microsoft.com/office/drawing/2014/main" id="{EC609352-B586-6044-8F99-8E7E0C31A170}"/>
              </a:ext>
            </a:extLst>
          </p:cNvPr>
          <p:cNvSpPr>
            <a:spLocks noGrp="1"/>
          </p:cNvSpPr>
          <p:nvPr>
            <p:ph type="sldNum" sz="quarter" idx="12"/>
          </p:nvPr>
        </p:nvSpPr>
        <p:spPr/>
        <p:txBody>
          <a:bodyPr/>
          <a:lstStyle/>
          <a:p>
            <a:fld id="{F341658C-BD8B-1A4F-AA0A-70A4A21C5904}" type="slidenum">
              <a:rPr lang="en-US" smtClean="0"/>
              <a:t>‹#›</a:t>
            </a:fld>
            <a:endParaRPr lang="en-US" dirty="0"/>
          </a:p>
        </p:txBody>
      </p:sp>
      <p:cxnSp>
        <p:nvCxnSpPr>
          <p:cNvPr id="8" name="Straight Connector 7">
            <a:extLst>
              <a:ext uri="{FF2B5EF4-FFF2-40B4-BE49-F238E27FC236}">
                <a16:creationId xmlns:a16="http://schemas.microsoft.com/office/drawing/2014/main" id="{467E7B76-5F32-744E-9FA7-D4DC35CA2F0A}"/>
              </a:ext>
            </a:extLst>
          </p:cNvPr>
          <p:cNvCxnSpPr>
            <a:cxnSpLocks/>
          </p:cNvCxnSpPr>
          <p:nvPr userDrawn="1"/>
        </p:nvCxnSpPr>
        <p:spPr>
          <a:xfrm>
            <a:off x="914400" y="1463040"/>
            <a:ext cx="10360152"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92510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30AD0-3312-AF44-B93B-BD3CB057A131}"/>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cxnSp>
        <p:nvCxnSpPr>
          <p:cNvPr id="6" name="Straight Connector 5">
            <a:extLst>
              <a:ext uri="{FF2B5EF4-FFF2-40B4-BE49-F238E27FC236}">
                <a16:creationId xmlns:a16="http://schemas.microsoft.com/office/drawing/2014/main" id="{E252DB2D-DC76-7F4E-8D61-345E07F3C348}"/>
              </a:ext>
            </a:extLst>
          </p:cNvPr>
          <p:cNvCxnSpPr>
            <a:cxnSpLocks/>
          </p:cNvCxnSpPr>
          <p:nvPr userDrawn="1"/>
        </p:nvCxnSpPr>
        <p:spPr>
          <a:xfrm>
            <a:off x="914400" y="1463040"/>
            <a:ext cx="10360152"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97414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9_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13D0E24-56AA-7745-9185-8ADECD19348B}"/>
              </a:ext>
            </a:extLst>
          </p:cNvPr>
          <p:cNvSpPr>
            <a:spLocks noGrp="1"/>
          </p:cNvSpPr>
          <p:nvPr>
            <p:ph type="ftr" sz="quarter" idx="11"/>
          </p:nvPr>
        </p:nvSpPr>
        <p:spPr/>
        <p:txBody>
          <a:bodyPr/>
          <a:lstStyle/>
          <a:p>
            <a:r>
              <a:rPr lang="en-US" dirty="0"/>
              <a:t>COMMUNITY HOUSING NETWORK</a:t>
            </a:r>
          </a:p>
        </p:txBody>
      </p:sp>
      <p:sp>
        <p:nvSpPr>
          <p:cNvPr id="5" name="Slide Number Placeholder 4">
            <a:extLst>
              <a:ext uri="{FF2B5EF4-FFF2-40B4-BE49-F238E27FC236}">
                <a16:creationId xmlns:a16="http://schemas.microsoft.com/office/drawing/2014/main" id="{6C423495-5220-A14A-B085-56A37C050245}"/>
              </a:ext>
            </a:extLst>
          </p:cNvPr>
          <p:cNvSpPr>
            <a:spLocks noGrp="1"/>
          </p:cNvSpPr>
          <p:nvPr>
            <p:ph type="sldNum" sz="quarter" idx="12"/>
          </p:nvPr>
        </p:nvSpPr>
        <p:spPr/>
        <p:txBody>
          <a:bodyPr/>
          <a:lstStyle/>
          <a:p>
            <a:fld id="{F341658C-BD8B-1A4F-AA0A-70A4A21C5904}" type="slidenum">
              <a:rPr lang="en-US" smtClean="0"/>
              <a:t>‹#›</a:t>
            </a:fld>
            <a:endParaRPr lang="en-US" dirty="0"/>
          </a:p>
        </p:txBody>
      </p:sp>
      <p:sp>
        <p:nvSpPr>
          <p:cNvPr id="7" name="Date Placeholder 3">
            <a:extLst>
              <a:ext uri="{FF2B5EF4-FFF2-40B4-BE49-F238E27FC236}">
                <a16:creationId xmlns:a16="http://schemas.microsoft.com/office/drawing/2014/main" id="{3FFAC843-93C0-3F4F-B602-11ABD98CA4D9}"/>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0F7FC631-0E9E-C149-A279-B318B079FF4C}" type="datetime4">
              <a:rPr lang="en-US" smtClean="0"/>
              <a:t>April 21, 2026</a:t>
            </a:fld>
            <a:endParaRPr lang="en-US" dirty="0"/>
          </a:p>
        </p:txBody>
      </p:sp>
    </p:spTree>
    <p:extLst>
      <p:ext uri="{BB962C8B-B14F-4D97-AF65-F5344CB8AC3E}">
        <p14:creationId xmlns:p14="http://schemas.microsoft.com/office/powerpoint/2010/main" val="2093653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slideLayout" Target="../slideLayouts/slideLayout26.xml"/><Relationship Id="rId26" Type="http://schemas.openxmlformats.org/officeDocument/2006/relationships/slideLayout" Target="../slideLayouts/slideLayout34.xml"/><Relationship Id="rId3" Type="http://schemas.openxmlformats.org/officeDocument/2006/relationships/slideLayout" Target="../slideLayouts/slideLayout11.xml"/><Relationship Id="rId21" Type="http://schemas.openxmlformats.org/officeDocument/2006/relationships/slideLayout" Target="../slideLayouts/slideLayout29.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5" Type="http://schemas.openxmlformats.org/officeDocument/2006/relationships/slideLayout" Target="../slideLayouts/slideLayout33.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20" Type="http://schemas.openxmlformats.org/officeDocument/2006/relationships/slideLayout" Target="../slideLayouts/slideLayout28.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24" Type="http://schemas.openxmlformats.org/officeDocument/2006/relationships/slideLayout" Target="../slideLayouts/slideLayout32.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23" Type="http://schemas.openxmlformats.org/officeDocument/2006/relationships/slideLayout" Target="../slideLayouts/slideLayout31.xml"/><Relationship Id="rId10" Type="http://schemas.openxmlformats.org/officeDocument/2006/relationships/slideLayout" Target="../slideLayouts/slideLayout18.xml"/><Relationship Id="rId19" Type="http://schemas.openxmlformats.org/officeDocument/2006/relationships/slideLayout" Target="../slideLayouts/slideLayout27.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 Id="rId22" Type="http://schemas.openxmlformats.org/officeDocument/2006/relationships/slideLayout" Target="../slideLayouts/slideLayout30.xml"/><Relationship Id="rId2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118F44-E21F-ED4B-812E-C516B9468CD8}"/>
              </a:ext>
            </a:extLst>
          </p:cNvPr>
          <p:cNvSpPr>
            <a:spLocks noGrp="1"/>
          </p:cNvSpPr>
          <p:nvPr>
            <p:ph type="title"/>
          </p:nvPr>
        </p:nvSpPr>
        <p:spPr>
          <a:xfrm>
            <a:off x="914400" y="365125"/>
            <a:ext cx="10360152" cy="1325563"/>
          </a:xfrm>
          <a:prstGeom prst="rect">
            <a:avLst/>
          </a:prstGeom>
        </p:spPr>
        <p:txBody>
          <a:bodyPr vert="horz" lIns="0" tIns="0" rIns="0" bIns="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1FC435C-8682-C74A-AE43-0A9FDDA86569}"/>
              </a:ext>
            </a:extLst>
          </p:cNvPr>
          <p:cNvSpPr>
            <a:spLocks noGrp="1"/>
          </p:cNvSpPr>
          <p:nvPr>
            <p:ph type="body" idx="1"/>
          </p:nvPr>
        </p:nvSpPr>
        <p:spPr>
          <a:xfrm>
            <a:off x="914400" y="1825625"/>
            <a:ext cx="10360152"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CFC57C-B59B-A04E-883A-300B90EF3DA3}"/>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7B785F7E-6724-5645-89EA-C78B57EB8890}" type="datetime4">
              <a:rPr lang="en-US" smtClean="0"/>
              <a:t>April 21, 2026</a:t>
            </a:fld>
            <a:endParaRPr lang="en-US" dirty="0"/>
          </a:p>
        </p:txBody>
      </p:sp>
      <p:sp>
        <p:nvSpPr>
          <p:cNvPr id="5" name="Footer Placeholder 4">
            <a:extLst>
              <a:ext uri="{FF2B5EF4-FFF2-40B4-BE49-F238E27FC236}">
                <a16:creationId xmlns:a16="http://schemas.microsoft.com/office/drawing/2014/main" id="{8FA4FFEF-B7DB-144A-A613-FD74094584FE}"/>
              </a:ext>
            </a:extLst>
          </p:cNvPr>
          <p:cNvSpPr>
            <a:spLocks noGrp="1"/>
          </p:cNvSpPr>
          <p:nvPr>
            <p:ph type="ftr" sz="quarter" idx="3"/>
          </p:nvPr>
        </p:nvSpPr>
        <p:spPr>
          <a:xfrm>
            <a:off x="914400" y="6356350"/>
            <a:ext cx="2463800" cy="365125"/>
          </a:xfrm>
          <a:prstGeom prst="rect">
            <a:avLst/>
          </a:prstGeom>
        </p:spPr>
        <p:txBody>
          <a:bodyPr vert="horz" lIns="0" tIns="0" rIns="0" bIns="0" rtlCol="0" anchor="ctr"/>
          <a:lstStyle>
            <a:lvl1pPr algn="l">
              <a:defRPr sz="1050" b="1">
                <a:solidFill>
                  <a:schemeClr val="accent1"/>
                </a:solidFill>
              </a:defRPr>
            </a:lvl1pPr>
          </a:lstStyle>
          <a:p>
            <a:r>
              <a:rPr lang="en-US" dirty="0"/>
              <a:t>COMMUNITY HOUSING NETWORK</a:t>
            </a:r>
          </a:p>
        </p:txBody>
      </p:sp>
      <p:sp>
        <p:nvSpPr>
          <p:cNvPr id="6" name="Slide Number Placeholder 5">
            <a:extLst>
              <a:ext uri="{FF2B5EF4-FFF2-40B4-BE49-F238E27FC236}">
                <a16:creationId xmlns:a16="http://schemas.microsoft.com/office/drawing/2014/main" id="{127C130A-FABC-C14D-A89C-F5F60E10F2B5}"/>
              </a:ext>
            </a:extLst>
          </p:cNvPr>
          <p:cNvSpPr>
            <a:spLocks noGrp="1"/>
          </p:cNvSpPr>
          <p:nvPr>
            <p:ph type="sldNum" sz="quarter" idx="4"/>
          </p:nvPr>
        </p:nvSpPr>
        <p:spPr>
          <a:xfrm>
            <a:off x="10781606" y="6356350"/>
            <a:ext cx="492945" cy="365125"/>
          </a:xfrm>
          <a:prstGeom prst="rect">
            <a:avLst/>
          </a:prstGeom>
        </p:spPr>
        <p:txBody>
          <a:bodyPr vert="horz" lIns="0" tIns="0" rIns="0" bIns="0" rtlCol="0" anchor="ctr"/>
          <a:lstStyle>
            <a:lvl1pPr algn="r">
              <a:defRPr sz="1200" b="1">
                <a:solidFill>
                  <a:schemeClr val="accent3"/>
                </a:solidFill>
              </a:defRPr>
            </a:lvl1pPr>
          </a:lstStyle>
          <a:p>
            <a:fld id="{F341658C-BD8B-1A4F-AA0A-70A4A21C5904}" type="slidenum">
              <a:rPr lang="en-US" smtClean="0"/>
              <a:pPr/>
              <a:t>‹#›</a:t>
            </a:fld>
            <a:endParaRPr lang="en-US" dirty="0"/>
          </a:p>
        </p:txBody>
      </p:sp>
      <p:cxnSp>
        <p:nvCxnSpPr>
          <p:cNvPr id="8" name="Straight Connector 7">
            <a:extLst>
              <a:ext uri="{FF2B5EF4-FFF2-40B4-BE49-F238E27FC236}">
                <a16:creationId xmlns:a16="http://schemas.microsoft.com/office/drawing/2014/main" id="{C1C35F0A-B59C-AB47-8486-7AAC24A5F63F}"/>
              </a:ext>
            </a:extLst>
          </p:cNvPr>
          <p:cNvCxnSpPr>
            <a:cxnSpLocks/>
          </p:cNvCxnSpPr>
          <p:nvPr userDrawn="1"/>
        </p:nvCxnSpPr>
        <p:spPr>
          <a:xfrm>
            <a:off x="914400" y="6329680"/>
            <a:ext cx="10360152"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6B43BE3-CDD2-584B-8708-A3395A293554}"/>
              </a:ext>
            </a:extLst>
          </p:cNvPr>
          <p:cNvCxnSpPr>
            <a:cxnSpLocks/>
          </p:cNvCxnSpPr>
          <p:nvPr userDrawn="1"/>
        </p:nvCxnSpPr>
        <p:spPr>
          <a:xfrm>
            <a:off x="914400" y="1463040"/>
            <a:ext cx="10360152"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10518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1" r:id="rId5"/>
    <p:sldLayoutId id="2147483658" r:id="rId6"/>
    <p:sldLayoutId id="2147483656" r:id="rId7"/>
    <p:sldLayoutId id="2147483657" r:id="rId8"/>
  </p:sldLayoutIdLst>
  <p:hf hdr="0"/>
  <p:txStyles>
    <p:titleStyle>
      <a:lvl1pPr algn="l" defTabSz="914400" rtl="0" eaLnBrk="1" latinLnBrk="0" hangingPunct="1">
        <a:lnSpc>
          <a:spcPct val="90000"/>
        </a:lnSpc>
        <a:spcBef>
          <a:spcPct val="0"/>
        </a:spcBef>
        <a:buNone/>
        <a:defRPr sz="4000" b="0" kern="1200">
          <a:solidFill>
            <a:schemeClr val="accent1"/>
          </a:solidFill>
          <a:latin typeface="Roboto Slab Medium" pitchFamily="2" charset="0"/>
          <a:ea typeface="Roboto Slab Medium" pitchFamily="2" charset="0"/>
          <a:cs typeface="Roboto Slab Medium"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118F44-E21F-ED4B-812E-C516B9468CD8}"/>
              </a:ext>
            </a:extLst>
          </p:cNvPr>
          <p:cNvSpPr>
            <a:spLocks noGrp="1"/>
          </p:cNvSpPr>
          <p:nvPr>
            <p:ph type="title"/>
          </p:nvPr>
        </p:nvSpPr>
        <p:spPr>
          <a:xfrm>
            <a:off x="914400" y="365125"/>
            <a:ext cx="10360152" cy="1325563"/>
          </a:xfrm>
          <a:prstGeom prst="rect">
            <a:avLst/>
          </a:prstGeom>
        </p:spPr>
        <p:txBody>
          <a:bodyPr vert="horz" lIns="0" tIns="0" rIns="0" bIns="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FC435C-8682-C74A-AE43-0A9FDDA86569}"/>
              </a:ext>
            </a:extLst>
          </p:cNvPr>
          <p:cNvSpPr>
            <a:spLocks noGrp="1"/>
          </p:cNvSpPr>
          <p:nvPr>
            <p:ph type="body" idx="1"/>
          </p:nvPr>
        </p:nvSpPr>
        <p:spPr>
          <a:xfrm>
            <a:off x="914400" y="1825625"/>
            <a:ext cx="10360152"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CFC57C-B59B-A04E-883A-300B90EF3DA3}"/>
              </a:ext>
            </a:extLst>
          </p:cNvPr>
          <p:cNvSpPr>
            <a:spLocks noGrp="1"/>
          </p:cNvSpPr>
          <p:nvPr>
            <p:ph type="dt" sz="half" idx="2"/>
          </p:nvPr>
        </p:nvSpPr>
        <p:spPr>
          <a:xfrm>
            <a:off x="9060872" y="6356350"/>
            <a:ext cx="1604357" cy="365125"/>
          </a:xfrm>
          <a:prstGeom prst="rect">
            <a:avLst/>
          </a:prstGeom>
        </p:spPr>
        <p:txBody>
          <a:bodyPr vert="horz" lIns="0" tIns="0" rIns="0" bIns="0" rtlCol="0" anchor="ctr"/>
          <a:lstStyle>
            <a:lvl1pPr algn="r">
              <a:defRPr sz="1050" b="1">
                <a:solidFill>
                  <a:schemeClr val="bg2">
                    <a:lumMod val="50000"/>
                  </a:schemeClr>
                </a:solidFill>
              </a:defRPr>
            </a:lvl1pPr>
          </a:lstStyle>
          <a:p>
            <a:fld id="{7B785F7E-6724-5645-89EA-C78B57EB8890}" type="datetime4">
              <a:rPr lang="en-US" smtClean="0"/>
              <a:t>April 21, 2026</a:t>
            </a:fld>
            <a:endParaRPr lang="en-US" dirty="0"/>
          </a:p>
        </p:txBody>
      </p:sp>
      <p:sp>
        <p:nvSpPr>
          <p:cNvPr id="5" name="Footer Placeholder 4">
            <a:extLst>
              <a:ext uri="{FF2B5EF4-FFF2-40B4-BE49-F238E27FC236}">
                <a16:creationId xmlns:a16="http://schemas.microsoft.com/office/drawing/2014/main" id="{8FA4FFEF-B7DB-144A-A613-FD74094584FE}"/>
              </a:ext>
            </a:extLst>
          </p:cNvPr>
          <p:cNvSpPr>
            <a:spLocks noGrp="1"/>
          </p:cNvSpPr>
          <p:nvPr>
            <p:ph type="ftr" sz="quarter" idx="3"/>
          </p:nvPr>
        </p:nvSpPr>
        <p:spPr>
          <a:xfrm>
            <a:off x="914400" y="6356350"/>
            <a:ext cx="2463800" cy="365125"/>
          </a:xfrm>
          <a:prstGeom prst="rect">
            <a:avLst/>
          </a:prstGeom>
        </p:spPr>
        <p:txBody>
          <a:bodyPr vert="horz" lIns="0" tIns="0" rIns="0" bIns="0" rtlCol="0" anchor="ctr"/>
          <a:lstStyle>
            <a:lvl1pPr algn="l">
              <a:defRPr sz="1050" b="1">
                <a:solidFill>
                  <a:schemeClr val="accent1"/>
                </a:solidFill>
              </a:defRPr>
            </a:lvl1pPr>
          </a:lstStyle>
          <a:p>
            <a:r>
              <a:rPr lang="en-US" dirty="0"/>
              <a:t>COMMUNITY HOUSING NETWORK</a:t>
            </a:r>
          </a:p>
        </p:txBody>
      </p:sp>
      <p:sp>
        <p:nvSpPr>
          <p:cNvPr id="6" name="Slide Number Placeholder 5">
            <a:extLst>
              <a:ext uri="{FF2B5EF4-FFF2-40B4-BE49-F238E27FC236}">
                <a16:creationId xmlns:a16="http://schemas.microsoft.com/office/drawing/2014/main" id="{127C130A-FABC-C14D-A89C-F5F60E10F2B5}"/>
              </a:ext>
            </a:extLst>
          </p:cNvPr>
          <p:cNvSpPr>
            <a:spLocks noGrp="1"/>
          </p:cNvSpPr>
          <p:nvPr>
            <p:ph type="sldNum" sz="quarter" idx="4"/>
          </p:nvPr>
        </p:nvSpPr>
        <p:spPr>
          <a:xfrm>
            <a:off x="10781606" y="6356350"/>
            <a:ext cx="492945" cy="365125"/>
          </a:xfrm>
          <a:prstGeom prst="rect">
            <a:avLst/>
          </a:prstGeom>
        </p:spPr>
        <p:txBody>
          <a:bodyPr vert="horz" lIns="0" tIns="0" rIns="0" bIns="0" rtlCol="0" anchor="ctr"/>
          <a:lstStyle>
            <a:lvl1pPr algn="r">
              <a:defRPr sz="1200" b="1">
                <a:solidFill>
                  <a:schemeClr val="accent3"/>
                </a:solidFill>
              </a:defRPr>
            </a:lvl1pPr>
          </a:lstStyle>
          <a:p>
            <a:fld id="{F341658C-BD8B-1A4F-AA0A-70A4A21C5904}" type="slidenum">
              <a:rPr lang="en-US" smtClean="0"/>
              <a:pPr/>
              <a:t>‹#›</a:t>
            </a:fld>
            <a:endParaRPr lang="en-US" dirty="0"/>
          </a:p>
        </p:txBody>
      </p:sp>
      <p:cxnSp>
        <p:nvCxnSpPr>
          <p:cNvPr id="8" name="Straight Connector 7">
            <a:extLst>
              <a:ext uri="{FF2B5EF4-FFF2-40B4-BE49-F238E27FC236}">
                <a16:creationId xmlns:a16="http://schemas.microsoft.com/office/drawing/2014/main" id="{C1C35F0A-B59C-AB47-8486-7AAC24A5F63F}"/>
              </a:ext>
            </a:extLst>
          </p:cNvPr>
          <p:cNvCxnSpPr>
            <a:cxnSpLocks/>
          </p:cNvCxnSpPr>
          <p:nvPr userDrawn="1"/>
        </p:nvCxnSpPr>
        <p:spPr>
          <a:xfrm>
            <a:off x="914400" y="6329680"/>
            <a:ext cx="10360152"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089487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 id="2147483705" r:id="rId19"/>
    <p:sldLayoutId id="2147483706" r:id="rId20"/>
    <p:sldLayoutId id="2147483707" r:id="rId21"/>
    <p:sldLayoutId id="2147483708" r:id="rId22"/>
    <p:sldLayoutId id="2147483709" r:id="rId23"/>
    <p:sldLayoutId id="2147483710" r:id="rId24"/>
    <p:sldLayoutId id="2147483711" r:id="rId25"/>
    <p:sldLayoutId id="2147483712" r:id="rId26"/>
  </p:sldLayoutIdLst>
  <p:hf hdr="0"/>
  <p:txStyles>
    <p:titleStyle>
      <a:lvl1pPr algn="l" defTabSz="914400" rtl="0" eaLnBrk="1" latinLnBrk="0" hangingPunct="1">
        <a:lnSpc>
          <a:spcPct val="90000"/>
        </a:lnSpc>
        <a:spcBef>
          <a:spcPct val="0"/>
        </a:spcBef>
        <a:buNone/>
        <a:defRPr sz="4000" b="0" kern="1200">
          <a:solidFill>
            <a:schemeClr val="accent1"/>
          </a:solidFill>
          <a:latin typeface="Roboto Slab Medium" pitchFamily="2" charset="0"/>
          <a:ea typeface="Roboto Slab Medium" pitchFamily="2" charset="0"/>
          <a:cs typeface="Roboto Slab Medium"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4.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9.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30.jpeg"/><Relationship Id="rId7"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image" Target="../media/image32.jpeg"/><Relationship Id="rId5" Type="http://schemas.openxmlformats.org/officeDocument/2006/relationships/image" Target="../media/image23.jpe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pic>
        <p:nvPicPr>
          <p:cNvPr id="8" name="Picture 7" descr="A person smiling next to a door&#10;&#10;Description automatically generated">
            <a:extLst>
              <a:ext uri="{FF2B5EF4-FFF2-40B4-BE49-F238E27FC236}">
                <a16:creationId xmlns:a16="http://schemas.microsoft.com/office/drawing/2014/main" id="{72D353FC-4050-CDD5-4030-0507A0EA0E5F}"/>
              </a:ext>
            </a:extLst>
          </p:cNvPr>
          <p:cNvPicPr>
            <a:picLocks noChangeAspect="1"/>
          </p:cNvPicPr>
          <p:nvPr/>
        </p:nvPicPr>
        <p:blipFill>
          <a:blip r:embed="rId3"/>
          <a:srcRect t="42544" r="2700" b="20923"/>
          <a:stretch/>
        </p:blipFill>
        <p:spPr>
          <a:xfrm>
            <a:off x="20" y="1"/>
            <a:ext cx="12191980" cy="6857999"/>
          </a:xfrm>
          <a:prstGeom prst="rect">
            <a:avLst/>
          </a:prstGeom>
        </p:spPr>
      </p:pic>
      <p:sp>
        <p:nvSpPr>
          <p:cNvPr id="30" name="Rectangle 29">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6" name="Title 5">
            <a:extLst>
              <a:ext uri="{FF2B5EF4-FFF2-40B4-BE49-F238E27FC236}">
                <a16:creationId xmlns:a16="http://schemas.microsoft.com/office/drawing/2014/main" id="{9D2A6690-11B2-4FF3-8C4B-A6CE9EEAFD3E}"/>
              </a:ext>
            </a:extLst>
          </p:cNvPr>
          <p:cNvSpPr>
            <a:spLocks noGrp="1"/>
          </p:cNvSpPr>
          <p:nvPr>
            <p:ph type="ctrTitle"/>
          </p:nvPr>
        </p:nvSpPr>
        <p:spPr>
          <a:xfrm>
            <a:off x="2548075" y="3091928"/>
            <a:ext cx="7223760" cy="2387600"/>
          </a:xfrm>
        </p:spPr>
        <p:txBody>
          <a:bodyPr vert="horz" lIns="91440" tIns="45720" rIns="91440" bIns="45720" rtlCol="0" anchor="b">
            <a:normAutofit/>
          </a:bodyPr>
          <a:lstStyle/>
          <a:p>
            <a:r>
              <a:rPr lang="en-US" sz="5400" dirty="0">
                <a:latin typeface="+mj-lt"/>
                <a:ea typeface="+mj-ea"/>
                <a:cs typeface="+mj-cs"/>
              </a:rPr>
              <a:t>Permanent Supportive Housing</a:t>
            </a:r>
          </a:p>
        </p:txBody>
      </p:sp>
      <p:sp>
        <p:nvSpPr>
          <p:cNvPr id="36" name="Rectangle: Rounded Corners 35">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7" name="Subtitle 6">
            <a:extLst>
              <a:ext uri="{FF2B5EF4-FFF2-40B4-BE49-F238E27FC236}">
                <a16:creationId xmlns:a16="http://schemas.microsoft.com/office/drawing/2014/main" id="{764276E6-77D0-466F-A83A-5590F67B1975}"/>
              </a:ext>
            </a:extLst>
          </p:cNvPr>
          <p:cNvSpPr>
            <a:spLocks noGrp="1"/>
          </p:cNvSpPr>
          <p:nvPr>
            <p:ph type="subTitle" idx="1"/>
          </p:nvPr>
        </p:nvSpPr>
        <p:spPr>
          <a:xfrm>
            <a:off x="336293" y="5592654"/>
            <a:ext cx="11540274" cy="703447"/>
          </a:xfrm>
        </p:spPr>
        <p:txBody>
          <a:bodyPr vert="horz" lIns="91440" tIns="45720" rIns="91440" bIns="45720" rtlCol="0" anchor="ctr">
            <a:noAutofit/>
          </a:bodyPr>
          <a:lstStyle/>
          <a:p>
            <a:pPr algn="ctr"/>
            <a:r>
              <a:rPr lang="en-US" sz="2800" b="0" i="1" dirty="0">
                <a:latin typeface="Roboto   "/>
              </a:rPr>
              <a:t>We create homes that provide residents with the support, stability, and  community connections they need to live and thrive.</a:t>
            </a:r>
          </a:p>
        </p:txBody>
      </p:sp>
      <p:pic>
        <p:nvPicPr>
          <p:cNvPr id="11" name="Picture 10" descr="A black and white sign with white text&#10;&#10;Description automatically generated">
            <a:extLst>
              <a:ext uri="{FF2B5EF4-FFF2-40B4-BE49-F238E27FC236}">
                <a16:creationId xmlns:a16="http://schemas.microsoft.com/office/drawing/2014/main" id="{4BAD456A-A46E-18FA-A88E-C75F9B9110BC}"/>
              </a:ext>
            </a:extLst>
          </p:cNvPr>
          <p:cNvPicPr>
            <a:picLocks noChangeAspect="1"/>
          </p:cNvPicPr>
          <p:nvPr/>
        </p:nvPicPr>
        <p:blipFill>
          <a:blip r:embed="rId4"/>
          <a:stretch>
            <a:fillRect/>
          </a:stretch>
        </p:blipFill>
        <p:spPr>
          <a:xfrm>
            <a:off x="336293" y="4081103"/>
            <a:ext cx="1875509" cy="980771"/>
          </a:xfrm>
          <a:prstGeom prst="rect">
            <a:avLst/>
          </a:prstGeom>
        </p:spPr>
      </p:pic>
    </p:spTree>
    <p:extLst>
      <p:ext uri="{BB962C8B-B14F-4D97-AF65-F5344CB8AC3E}">
        <p14:creationId xmlns:p14="http://schemas.microsoft.com/office/powerpoint/2010/main" val="33835227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400"/>
                                        <p:tgtEl>
                                          <p:spTgt spid="6"/>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4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DCB2D09-4AF1-55CD-F1A4-C26A49C65B59}"/>
              </a:ext>
            </a:extLst>
          </p:cNvPr>
          <p:cNvSpPr>
            <a:spLocks noGrp="1"/>
          </p:cNvSpPr>
          <p:nvPr>
            <p:ph type="title"/>
          </p:nvPr>
        </p:nvSpPr>
        <p:spPr/>
        <p:txBody>
          <a:bodyPr/>
          <a:lstStyle/>
          <a:p>
            <a:r>
              <a:rPr lang="en-US" dirty="0"/>
              <a:t>Why create Supportive Housing?</a:t>
            </a:r>
          </a:p>
        </p:txBody>
      </p:sp>
      <p:sp>
        <p:nvSpPr>
          <p:cNvPr id="4" name="Date Placeholder 3">
            <a:extLst>
              <a:ext uri="{FF2B5EF4-FFF2-40B4-BE49-F238E27FC236}">
                <a16:creationId xmlns:a16="http://schemas.microsoft.com/office/drawing/2014/main" id="{7794A572-60EB-32A5-6FD4-BEB05D6E5188}"/>
              </a:ext>
            </a:extLst>
          </p:cNvPr>
          <p:cNvSpPr>
            <a:spLocks noGrp="1"/>
          </p:cNvSpPr>
          <p:nvPr>
            <p:ph type="dt" sz="half" idx="4294967295"/>
          </p:nvPr>
        </p:nvSpPr>
        <p:spPr>
          <a:xfrm>
            <a:off x="10588625" y="6356350"/>
            <a:ext cx="1603375" cy="365125"/>
          </a:xfrm>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7D7621D6-FF59-97A1-B42F-BCD6435171AD}"/>
              </a:ext>
            </a:extLst>
          </p:cNvPr>
          <p:cNvSpPr>
            <a:spLocks noGrp="1"/>
          </p:cNvSpPr>
          <p:nvPr>
            <p:ph type="ftr" sz="quarter" idx="4294967295"/>
          </p:nvPr>
        </p:nvSpPr>
        <p:spPr>
          <a:xfrm>
            <a:off x="0" y="6356350"/>
            <a:ext cx="2463800" cy="365125"/>
          </a:xfrm>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D92803E2-3E9B-679D-A173-AC8E9239F026}"/>
              </a:ext>
            </a:extLst>
          </p:cNvPr>
          <p:cNvSpPr>
            <a:spLocks noGrp="1"/>
          </p:cNvSpPr>
          <p:nvPr>
            <p:ph type="sldNum" sz="quarter" idx="4294967295"/>
          </p:nvPr>
        </p:nvSpPr>
        <p:spPr>
          <a:xfrm>
            <a:off x="11699875" y="6356350"/>
            <a:ext cx="492125" cy="365125"/>
          </a:xfrm>
        </p:spPr>
        <p:txBody>
          <a:bodyPr/>
          <a:lstStyle/>
          <a:p>
            <a:fld id="{F341658C-BD8B-1A4F-AA0A-70A4A21C5904}" type="slidenum">
              <a:rPr lang="en-US" smtClean="0"/>
              <a:t>2</a:t>
            </a:fld>
            <a:endParaRPr lang="en-US" dirty="0"/>
          </a:p>
        </p:txBody>
      </p:sp>
    </p:spTree>
    <p:extLst>
      <p:ext uri="{BB962C8B-B14F-4D97-AF65-F5344CB8AC3E}">
        <p14:creationId xmlns:p14="http://schemas.microsoft.com/office/powerpoint/2010/main" val="3543094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BFBB1-1EA3-A009-9A08-D3696D7837CF}"/>
              </a:ext>
            </a:extLst>
          </p:cNvPr>
          <p:cNvSpPr>
            <a:spLocks noGrp="1"/>
          </p:cNvSpPr>
          <p:nvPr>
            <p:ph type="title"/>
          </p:nvPr>
        </p:nvSpPr>
        <p:spPr/>
        <p:txBody>
          <a:bodyPr/>
          <a:lstStyle/>
          <a:p>
            <a:r>
              <a:rPr lang="en-US" dirty="0"/>
              <a:t>Resident Story</a:t>
            </a:r>
          </a:p>
        </p:txBody>
      </p:sp>
      <p:pic>
        <p:nvPicPr>
          <p:cNvPr id="7" name="Content Placeholder 6">
            <a:extLst>
              <a:ext uri="{FF2B5EF4-FFF2-40B4-BE49-F238E27FC236}">
                <a16:creationId xmlns:a16="http://schemas.microsoft.com/office/drawing/2014/main" id="{D1C5B53A-FBE8-EE7E-4534-104BB860647D}"/>
              </a:ext>
            </a:extLst>
          </p:cNvPr>
          <p:cNvPicPr>
            <a:picLocks noGrp="1" noChangeAspect="1"/>
          </p:cNvPicPr>
          <p:nvPr>
            <p:ph idx="1"/>
          </p:nvPr>
        </p:nvPicPr>
        <p:blipFill>
          <a:blip r:embed="rId3"/>
          <a:srcRect l="30628" t="12150" r="32040" b="18347"/>
          <a:stretch>
            <a:fillRect/>
          </a:stretch>
        </p:blipFill>
        <p:spPr>
          <a:xfrm>
            <a:off x="914400" y="1597571"/>
            <a:ext cx="3300248" cy="4609872"/>
          </a:xfrm>
          <a:prstGeom prst="rect">
            <a:avLst/>
          </a:prstGeom>
        </p:spPr>
      </p:pic>
      <p:sp>
        <p:nvSpPr>
          <p:cNvPr id="4" name="Date Placeholder 3">
            <a:extLst>
              <a:ext uri="{FF2B5EF4-FFF2-40B4-BE49-F238E27FC236}">
                <a16:creationId xmlns:a16="http://schemas.microsoft.com/office/drawing/2014/main" id="{965A57BA-17C0-BFEF-F8DB-30DAC2B8AB0E}"/>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4C594220-2704-2662-636A-21988633F0AD}"/>
              </a:ext>
            </a:extLst>
          </p:cNvPr>
          <p:cNvSpPr>
            <a:spLocks noGrp="1"/>
          </p:cNvSpPr>
          <p:nvPr>
            <p:ph type="ftr" sz="quarter" idx="11"/>
          </p:nvPr>
        </p:nvSpPr>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1E3B1D37-C8D6-9185-DD6C-0CDCDD281D0B}"/>
              </a:ext>
            </a:extLst>
          </p:cNvPr>
          <p:cNvSpPr>
            <a:spLocks noGrp="1"/>
          </p:cNvSpPr>
          <p:nvPr>
            <p:ph type="sldNum" sz="quarter" idx="12"/>
          </p:nvPr>
        </p:nvSpPr>
        <p:spPr/>
        <p:txBody>
          <a:bodyPr/>
          <a:lstStyle/>
          <a:p>
            <a:fld id="{F341658C-BD8B-1A4F-AA0A-70A4A21C5904}" type="slidenum">
              <a:rPr lang="en-US" smtClean="0"/>
              <a:t>3</a:t>
            </a:fld>
            <a:endParaRPr lang="en-US" dirty="0"/>
          </a:p>
        </p:txBody>
      </p:sp>
      <p:sp>
        <p:nvSpPr>
          <p:cNvPr id="9" name="TextBox 8">
            <a:extLst>
              <a:ext uri="{FF2B5EF4-FFF2-40B4-BE49-F238E27FC236}">
                <a16:creationId xmlns:a16="http://schemas.microsoft.com/office/drawing/2014/main" id="{DE22A344-DCB7-4BB7-6382-26784E3BF932}"/>
              </a:ext>
            </a:extLst>
          </p:cNvPr>
          <p:cNvSpPr txBox="1"/>
          <p:nvPr/>
        </p:nvSpPr>
        <p:spPr>
          <a:xfrm>
            <a:off x="4465371" y="1496649"/>
            <a:ext cx="6809179" cy="4801314"/>
          </a:xfrm>
          <a:prstGeom prst="rect">
            <a:avLst/>
          </a:prstGeom>
          <a:noFill/>
        </p:spPr>
        <p:txBody>
          <a:bodyPr wrap="square">
            <a:spAutoFit/>
          </a:bodyPr>
          <a:lstStyle/>
          <a:p>
            <a:r>
              <a:rPr lang="en-US" dirty="0"/>
              <a:t>Sam lived in a dilapidated shack with no heat and took on adult responsibilities after his mother died when he was seven. He cared for his siblings, endured abuse, and spent much of his adolescence moving from place to place.</a:t>
            </a:r>
          </a:p>
          <a:p>
            <a:endParaRPr lang="en-US" dirty="0"/>
          </a:p>
          <a:p>
            <a:r>
              <a:rPr lang="en-US" dirty="0"/>
              <a:t>At 17 Sam was homeless and for nearly 45 years, he survived by sleeping on porches, in garages, and outdoors. One winter, he froze so severely that his heart stopped, and he had to be resuscitated multiple times. While homeless, Sam worked whenever he could—restoring antiques, painting houses, and taking odd jobs. Art became a source of joy, inspired by drawing cartoons for his granddaughter. Today the walls of his Community Housing Network apartment are covered in artwork featuring cartoon characters that reflect his creativity and spirit.</a:t>
            </a:r>
          </a:p>
          <a:p>
            <a:endParaRPr lang="en-US" b="1" i="1" dirty="0"/>
          </a:p>
          <a:p>
            <a:r>
              <a:rPr lang="en-US" b="1" i="1" dirty="0"/>
              <a:t>“I never had a place for 45 years on the street,” </a:t>
            </a:r>
            <a:r>
              <a:rPr lang="en-US" dirty="0"/>
              <a:t>Sam said. </a:t>
            </a:r>
            <a:r>
              <a:rPr lang="en-US" b="1" i="1" dirty="0"/>
              <a:t>“All that’s gone. This is the greatest thing.”</a:t>
            </a:r>
            <a:endParaRPr lang="en-US" dirty="0"/>
          </a:p>
        </p:txBody>
      </p:sp>
    </p:spTree>
    <p:extLst>
      <p:ext uri="{BB962C8B-B14F-4D97-AF65-F5344CB8AC3E}">
        <p14:creationId xmlns:p14="http://schemas.microsoft.com/office/powerpoint/2010/main" val="2079239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22B9824-5166-7260-9B22-03F9472A7616}"/>
              </a:ext>
            </a:extLst>
          </p:cNvPr>
          <p:cNvSpPr>
            <a:spLocks noGrp="1"/>
          </p:cNvSpPr>
          <p:nvPr>
            <p:ph type="title"/>
          </p:nvPr>
        </p:nvSpPr>
        <p:spPr/>
        <p:txBody>
          <a:bodyPr/>
          <a:lstStyle/>
          <a:p>
            <a:r>
              <a:rPr lang="en-US" dirty="0"/>
              <a:t>Why homeless populations grow</a:t>
            </a:r>
          </a:p>
        </p:txBody>
      </p:sp>
      <p:sp>
        <p:nvSpPr>
          <p:cNvPr id="4" name="Date Placeholder 3">
            <a:extLst>
              <a:ext uri="{FF2B5EF4-FFF2-40B4-BE49-F238E27FC236}">
                <a16:creationId xmlns:a16="http://schemas.microsoft.com/office/drawing/2014/main" id="{06FEB155-115D-4FA3-D745-A4FD2473CC1E}"/>
              </a:ext>
            </a:extLst>
          </p:cNvPr>
          <p:cNvSpPr>
            <a:spLocks noGrp="1"/>
          </p:cNvSpPr>
          <p:nvPr>
            <p:ph type="dt" sz="half" idx="4294967295"/>
          </p:nvPr>
        </p:nvSpPr>
        <p:spPr>
          <a:xfrm>
            <a:off x="10588625" y="6356350"/>
            <a:ext cx="1603375" cy="365125"/>
          </a:xfrm>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0C3260D1-0709-C92F-34B9-6FE188524E7C}"/>
              </a:ext>
            </a:extLst>
          </p:cNvPr>
          <p:cNvSpPr>
            <a:spLocks noGrp="1"/>
          </p:cNvSpPr>
          <p:nvPr>
            <p:ph type="ftr" sz="quarter" idx="4294967295"/>
          </p:nvPr>
        </p:nvSpPr>
        <p:spPr>
          <a:xfrm>
            <a:off x="0" y="6356350"/>
            <a:ext cx="2463800" cy="365125"/>
          </a:xfrm>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5BE055E2-1FD9-7903-F69C-210752583F10}"/>
              </a:ext>
            </a:extLst>
          </p:cNvPr>
          <p:cNvSpPr>
            <a:spLocks noGrp="1"/>
          </p:cNvSpPr>
          <p:nvPr>
            <p:ph type="sldNum" sz="quarter" idx="4294967295"/>
          </p:nvPr>
        </p:nvSpPr>
        <p:spPr>
          <a:xfrm>
            <a:off x="11699875" y="6356350"/>
            <a:ext cx="492125" cy="365125"/>
          </a:xfrm>
        </p:spPr>
        <p:txBody>
          <a:bodyPr/>
          <a:lstStyle/>
          <a:p>
            <a:fld id="{F341658C-BD8B-1A4F-AA0A-70A4A21C5904}" type="slidenum">
              <a:rPr lang="en-US" smtClean="0"/>
              <a:t>4</a:t>
            </a:fld>
            <a:endParaRPr lang="en-US" dirty="0"/>
          </a:p>
        </p:txBody>
      </p:sp>
    </p:spTree>
    <p:extLst>
      <p:ext uri="{BB962C8B-B14F-4D97-AF65-F5344CB8AC3E}">
        <p14:creationId xmlns:p14="http://schemas.microsoft.com/office/powerpoint/2010/main" val="3238438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BBB18-0F3E-16F7-EDCB-424372604613}"/>
              </a:ext>
            </a:extLst>
          </p:cNvPr>
          <p:cNvPicPr>
            <a:picLocks noChangeAspect="1"/>
          </p:cNvPicPr>
          <p:nvPr/>
        </p:nvPicPr>
        <p:blipFill>
          <a:blip r:embed="rId2"/>
          <a:srcRect t="22717" r="-2" b="-2"/>
          <a:stretch>
            <a:fillRect/>
          </a:stretch>
        </p:blipFill>
        <p:spPr>
          <a:xfrm>
            <a:off x="4493436" y="243"/>
            <a:ext cx="7698564" cy="3346705"/>
          </a:xfrm>
          <a:custGeom>
            <a:avLst/>
            <a:gdLst/>
            <a:ahLst/>
            <a:cxnLst/>
            <a:rect l="l" t="t" r="r" b="b"/>
            <a:pathLst>
              <a:path w="7698564" h="3346705">
                <a:moveTo>
                  <a:pt x="1549963" y="0"/>
                </a:moveTo>
                <a:lnTo>
                  <a:pt x="1555540" y="0"/>
                </a:lnTo>
                <a:lnTo>
                  <a:pt x="2621768" y="0"/>
                </a:lnTo>
                <a:lnTo>
                  <a:pt x="6451640" y="0"/>
                </a:lnTo>
                <a:lnTo>
                  <a:pt x="6451640" y="479"/>
                </a:lnTo>
                <a:lnTo>
                  <a:pt x="7698564" y="479"/>
                </a:lnTo>
                <a:lnTo>
                  <a:pt x="7698564" y="3346705"/>
                </a:lnTo>
                <a:lnTo>
                  <a:pt x="0" y="3346705"/>
                </a:lnTo>
                <a:close/>
              </a:path>
            </a:pathLst>
          </a:custGeom>
        </p:spPr>
      </p:pic>
      <p:pic>
        <p:nvPicPr>
          <p:cNvPr id="7" name="Picture 6">
            <a:extLst>
              <a:ext uri="{FF2B5EF4-FFF2-40B4-BE49-F238E27FC236}">
                <a16:creationId xmlns:a16="http://schemas.microsoft.com/office/drawing/2014/main" id="{4C3C70B7-E272-BBEF-904F-F3D612E5CAB9}"/>
              </a:ext>
            </a:extLst>
          </p:cNvPr>
          <p:cNvPicPr>
            <a:picLocks noChangeAspect="1"/>
          </p:cNvPicPr>
          <p:nvPr/>
        </p:nvPicPr>
        <p:blipFill>
          <a:blip r:embed="rId3"/>
          <a:srcRect t="14438" r="-3" b="-3"/>
          <a:stretch>
            <a:fillRect/>
          </a:stretch>
        </p:blipFill>
        <p:spPr>
          <a:xfrm>
            <a:off x="20" y="10"/>
            <a:ext cx="5859777" cy="3346695"/>
          </a:xfrm>
          <a:custGeom>
            <a:avLst/>
            <a:gdLst/>
            <a:ahLst/>
            <a:cxnLst/>
            <a:rect l="l" t="t" r="r" b="b"/>
            <a:pathLst>
              <a:path w="5859797" h="3346705">
                <a:moveTo>
                  <a:pt x="0" y="0"/>
                </a:moveTo>
                <a:lnTo>
                  <a:pt x="5859797" y="0"/>
                </a:lnTo>
                <a:lnTo>
                  <a:pt x="4309834" y="3346705"/>
                </a:lnTo>
                <a:lnTo>
                  <a:pt x="4304257" y="3346705"/>
                </a:lnTo>
                <a:lnTo>
                  <a:pt x="3238029" y="3346705"/>
                </a:lnTo>
                <a:lnTo>
                  <a:pt x="0" y="3346705"/>
                </a:lnTo>
                <a:close/>
              </a:path>
            </a:pathLst>
          </a:custGeom>
        </p:spPr>
      </p:pic>
      <p:pic>
        <p:nvPicPr>
          <p:cNvPr id="6" name="Picture 5">
            <a:extLst>
              <a:ext uri="{FF2B5EF4-FFF2-40B4-BE49-F238E27FC236}">
                <a16:creationId xmlns:a16="http://schemas.microsoft.com/office/drawing/2014/main" id="{E46463B5-3890-34AF-07C9-5E52A4B7F77A}"/>
              </a:ext>
            </a:extLst>
          </p:cNvPr>
          <p:cNvPicPr>
            <a:picLocks noChangeAspect="1"/>
          </p:cNvPicPr>
          <p:nvPr/>
        </p:nvPicPr>
        <p:blipFill>
          <a:blip r:embed="rId4"/>
          <a:srcRect l="12721" r="3" b="3"/>
          <a:stretch>
            <a:fillRect/>
          </a:stretch>
        </p:blipFill>
        <p:spPr>
          <a:xfrm>
            <a:off x="6350089" y="3511295"/>
            <a:ext cx="5841911" cy="3346705"/>
          </a:xfrm>
          <a:custGeom>
            <a:avLst/>
            <a:gdLst/>
            <a:ahLst/>
            <a:cxnLst/>
            <a:rect l="l" t="t" r="r" b="b"/>
            <a:pathLst>
              <a:path w="5841911" h="3346705">
                <a:moveTo>
                  <a:pt x="1549963" y="0"/>
                </a:moveTo>
                <a:lnTo>
                  <a:pt x="1555540" y="0"/>
                </a:lnTo>
                <a:lnTo>
                  <a:pt x="2621768" y="0"/>
                </a:lnTo>
                <a:lnTo>
                  <a:pt x="5841911" y="0"/>
                </a:lnTo>
                <a:lnTo>
                  <a:pt x="5841911" y="3346705"/>
                </a:lnTo>
                <a:lnTo>
                  <a:pt x="0" y="3346705"/>
                </a:lnTo>
                <a:close/>
              </a:path>
            </a:pathLst>
          </a:custGeom>
        </p:spPr>
      </p:pic>
      <p:pic>
        <p:nvPicPr>
          <p:cNvPr id="8" name="Picture 7">
            <a:extLst>
              <a:ext uri="{FF2B5EF4-FFF2-40B4-BE49-F238E27FC236}">
                <a16:creationId xmlns:a16="http://schemas.microsoft.com/office/drawing/2014/main" id="{1DC8D709-668E-0685-7101-1DBE77FBAA72}"/>
              </a:ext>
            </a:extLst>
          </p:cNvPr>
          <p:cNvPicPr>
            <a:picLocks noChangeAspect="1"/>
          </p:cNvPicPr>
          <p:nvPr/>
        </p:nvPicPr>
        <p:blipFill>
          <a:blip r:embed="rId5"/>
          <a:srcRect t="15276" r="-2" b="19352"/>
          <a:stretch>
            <a:fillRect/>
          </a:stretch>
        </p:blipFill>
        <p:spPr>
          <a:xfrm>
            <a:off x="20" y="3511295"/>
            <a:ext cx="7698544" cy="3346705"/>
          </a:xfrm>
          <a:custGeom>
            <a:avLst/>
            <a:gdLst/>
            <a:ahLst/>
            <a:cxnLst/>
            <a:rect l="l" t="t" r="r" b="b"/>
            <a:pathLst>
              <a:path w="7698564" h="3346705">
                <a:moveTo>
                  <a:pt x="0" y="0"/>
                </a:moveTo>
                <a:lnTo>
                  <a:pt x="7698564" y="0"/>
                </a:lnTo>
                <a:lnTo>
                  <a:pt x="6148601" y="3346705"/>
                </a:lnTo>
                <a:lnTo>
                  <a:pt x="6143024" y="3346705"/>
                </a:lnTo>
                <a:lnTo>
                  <a:pt x="5076796" y="3346705"/>
                </a:lnTo>
                <a:lnTo>
                  <a:pt x="1246924" y="3346705"/>
                </a:lnTo>
                <a:lnTo>
                  <a:pt x="1246924" y="3346226"/>
                </a:lnTo>
                <a:lnTo>
                  <a:pt x="0" y="3346226"/>
                </a:lnTo>
                <a:close/>
              </a:path>
            </a:pathLst>
          </a:custGeom>
        </p:spPr>
      </p:pic>
      <p:sp>
        <p:nvSpPr>
          <p:cNvPr id="3" name="Slide Number Placeholder 2">
            <a:extLst>
              <a:ext uri="{FF2B5EF4-FFF2-40B4-BE49-F238E27FC236}">
                <a16:creationId xmlns:a16="http://schemas.microsoft.com/office/drawing/2014/main" id="{4A51B3AB-EE3E-05FB-95F2-EB0FE211FA65}"/>
              </a:ext>
            </a:extLst>
          </p:cNvPr>
          <p:cNvSpPr>
            <a:spLocks noGrp="1"/>
          </p:cNvSpPr>
          <p:nvPr>
            <p:ph type="sldNum" sz="quarter" idx="12"/>
          </p:nvPr>
        </p:nvSpPr>
        <p:spPr>
          <a:xfrm>
            <a:off x="10601010" y="6356350"/>
            <a:ext cx="752789" cy="365125"/>
          </a:xfrm>
        </p:spPr>
        <p:txBody>
          <a:bodyPr vert="horz" lIns="91440" tIns="45720" rIns="91440" bIns="45720" rtlCol="0" anchor="ctr">
            <a:normAutofit/>
          </a:bodyPr>
          <a:lstStyle/>
          <a:p>
            <a:pPr>
              <a:spcAft>
                <a:spcPts val="600"/>
              </a:spcAft>
            </a:pPr>
            <a:fld id="{F341658C-BD8B-1A4F-AA0A-70A4A21C5904}" type="slidenum">
              <a:rPr lang="en-US">
                <a:solidFill>
                  <a:srgbClr val="FFFFFF"/>
                </a:solidFill>
              </a:rPr>
              <a:pPr>
                <a:spcAft>
                  <a:spcPts val="600"/>
                </a:spcAft>
              </a:pPr>
              <a:t>5</a:t>
            </a:fld>
            <a:endParaRPr lang="en-US">
              <a:solidFill>
                <a:srgbClr val="FFFFFF"/>
              </a:solidFill>
            </a:endParaRPr>
          </a:p>
        </p:txBody>
      </p:sp>
    </p:spTree>
    <p:extLst>
      <p:ext uri="{BB962C8B-B14F-4D97-AF65-F5344CB8AC3E}">
        <p14:creationId xmlns:p14="http://schemas.microsoft.com/office/powerpoint/2010/main" val="615262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FBCAE7F-D49D-C1F4-547A-7484C75CC3FE}"/>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A6BE7A9-59B3-2A09-56C9-787C4D6D9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2" name="Title 1">
            <a:extLst>
              <a:ext uri="{FF2B5EF4-FFF2-40B4-BE49-F238E27FC236}">
                <a16:creationId xmlns:a16="http://schemas.microsoft.com/office/drawing/2014/main" id="{8222DC3F-2162-19F5-ADFC-3B87DDD5A24E}"/>
              </a:ext>
            </a:extLst>
          </p:cNvPr>
          <p:cNvSpPr>
            <a:spLocks noGrp="1"/>
          </p:cNvSpPr>
          <p:nvPr>
            <p:ph type="title"/>
          </p:nvPr>
        </p:nvSpPr>
        <p:spPr>
          <a:xfrm>
            <a:off x="5129465" y="764400"/>
            <a:ext cx="6457038" cy="750771"/>
          </a:xfrm>
        </p:spPr>
        <p:txBody>
          <a:bodyPr>
            <a:normAutofit/>
          </a:bodyPr>
          <a:lstStyle/>
          <a:p>
            <a:r>
              <a:rPr lang="en-US" sz="2800" dirty="0"/>
              <a:t>Homelessness is a Housing Problem</a:t>
            </a:r>
          </a:p>
        </p:txBody>
      </p:sp>
      <p:sp>
        <p:nvSpPr>
          <p:cNvPr id="26" name="sketch line">
            <a:extLst>
              <a:ext uri="{FF2B5EF4-FFF2-40B4-BE49-F238E27FC236}">
                <a16:creationId xmlns:a16="http://schemas.microsoft.com/office/drawing/2014/main" id="{1B826D0A-4E66-B33E-145B-5FA261346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3" name="Content Placeholder 2">
            <a:extLst>
              <a:ext uri="{FF2B5EF4-FFF2-40B4-BE49-F238E27FC236}">
                <a16:creationId xmlns:a16="http://schemas.microsoft.com/office/drawing/2014/main" id="{7A730734-7192-164C-36A5-BDD9F70BF78A}"/>
              </a:ext>
            </a:extLst>
          </p:cNvPr>
          <p:cNvSpPr>
            <a:spLocks noGrp="1"/>
          </p:cNvSpPr>
          <p:nvPr>
            <p:ph idx="1"/>
          </p:nvPr>
        </p:nvSpPr>
        <p:spPr>
          <a:xfrm>
            <a:off x="5129465" y="1455821"/>
            <a:ext cx="6391104" cy="4052318"/>
          </a:xfrm>
        </p:spPr>
        <p:txBody>
          <a:bodyPr anchor="ctr">
            <a:normAutofit lnSpcReduction="10000"/>
          </a:bodyPr>
          <a:lstStyle/>
          <a:p>
            <a:pPr lvl="0">
              <a:lnSpc>
                <a:spcPct val="100000"/>
              </a:lnSpc>
              <a:spcBef>
                <a:spcPts val="1800"/>
              </a:spcBef>
            </a:pPr>
            <a:r>
              <a:rPr lang="en-US" sz="2000" dirty="0"/>
              <a:t>The Columbus CoC is 37</a:t>
            </a:r>
            <a:r>
              <a:rPr lang="en-US" sz="2000" baseline="30000" dirty="0"/>
              <a:t>th </a:t>
            </a:r>
            <a:r>
              <a:rPr lang="en-US" sz="2000" dirty="0"/>
              <a:t> (out of 48 Major Metro CoCs) for # of people homeless per 100k people (145)</a:t>
            </a:r>
          </a:p>
          <a:p>
            <a:pPr lvl="0">
              <a:lnSpc>
                <a:spcPct val="100000"/>
              </a:lnSpc>
              <a:spcBef>
                <a:spcPts val="1800"/>
              </a:spcBef>
            </a:pPr>
            <a:r>
              <a:rPr lang="en-US" sz="2000" dirty="0"/>
              <a:t>Homelessness in Franklin County continues to rise with rising rents and a shortage of affordable housing, leaving individuals homeless, unsheltered, and vulnerable. </a:t>
            </a:r>
          </a:p>
          <a:p>
            <a:pPr lvl="0">
              <a:lnSpc>
                <a:spcPct val="100000"/>
              </a:lnSpc>
              <a:spcBef>
                <a:spcPts val="1800"/>
              </a:spcBef>
            </a:pPr>
            <a:r>
              <a:rPr lang="en-US" sz="2000" dirty="0"/>
              <a:t>The January 2025 point-in-time count conducted by the Community Shelter Board and Continuum of Care identified 2,556 people experiencing homelessness in Columbus and Franklin County.</a:t>
            </a:r>
          </a:p>
          <a:p>
            <a:pPr>
              <a:lnSpc>
                <a:spcPct val="100000"/>
              </a:lnSpc>
              <a:spcBef>
                <a:spcPts val="1800"/>
              </a:spcBef>
            </a:pPr>
            <a:r>
              <a:rPr lang="en-US" sz="2000" dirty="0"/>
              <a:t>Based on the Point in Time Count, between 2024 and 2025 homelessness increased by 7.4%.</a:t>
            </a:r>
          </a:p>
        </p:txBody>
      </p:sp>
      <p:sp>
        <p:nvSpPr>
          <p:cNvPr id="4" name="Date Placeholder 3">
            <a:extLst>
              <a:ext uri="{FF2B5EF4-FFF2-40B4-BE49-F238E27FC236}">
                <a16:creationId xmlns:a16="http://schemas.microsoft.com/office/drawing/2014/main" id="{814CFE97-7605-5B52-9882-CE7D4D3137F7}"/>
              </a:ext>
            </a:extLst>
          </p:cNvPr>
          <p:cNvSpPr>
            <a:spLocks noGrp="1"/>
          </p:cNvSpPr>
          <p:nvPr>
            <p:ph type="dt" sz="half" idx="10"/>
          </p:nvPr>
        </p:nvSpPr>
        <p:spPr>
          <a:xfrm>
            <a:off x="472509" y="6309360"/>
            <a:ext cx="1216441"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8AD88731-E41E-8F49-BCAE-6E87219F6B90}" type="datetime4">
              <a:rPr kumimoji="0" lang="en-US" sz="1050" b="1" i="0" u="none" strike="noStrike" kern="1200" cap="none" spc="0" normalizeH="0" baseline="0" noProof="0" smtClean="0">
                <a:ln>
                  <a:noFill/>
                </a:ln>
                <a:solidFill>
                  <a:srgbClr val="E7E6E6">
                    <a:lumMod val="50000"/>
                  </a:srgbClr>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April 21, 2026</a:t>
            </a:fld>
            <a:endParaRPr kumimoji="0" lang="en-US" sz="1050" b="1" i="0" u="none" strike="noStrike" kern="1200" cap="none" spc="0" normalizeH="0" baseline="0" noProof="0" dirty="0">
              <a:ln>
                <a:noFill/>
              </a:ln>
              <a:solidFill>
                <a:srgbClr val="E7E6E6">
                  <a:lumMod val="50000"/>
                </a:srgbClr>
              </a:solidFill>
              <a:effectLst/>
              <a:uLnTx/>
              <a:uFillTx/>
              <a:latin typeface="Roboto"/>
              <a:ea typeface="+mn-ea"/>
              <a:cs typeface="+mn-cs"/>
            </a:endParaRPr>
          </a:p>
        </p:txBody>
      </p:sp>
      <p:sp>
        <p:nvSpPr>
          <p:cNvPr id="5" name="Footer Placeholder 4">
            <a:extLst>
              <a:ext uri="{FF2B5EF4-FFF2-40B4-BE49-F238E27FC236}">
                <a16:creationId xmlns:a16="http://schemas.microsoft.com/office/drawing/2014/main" id="{4F0080BF-9866-F384-C7D9-8E6AF31D61F5}"/>
              </a:ext>
            </a:extLst>
          </p:cNvPr>
          <p:cNvSpPr>
            <a:spLocks noGrp="1"/>
          </p:cNvSpPr>
          <p:nvPr>
            <p:ph type="ftr" sz="quarter" idx="11"/>
          </p:nvPr>
        </p:nvSpPr>
        <p:spPr>
          <a:xfrm>
            <a:off x="4038600" y="6356350"/>
            <a:ext cx="411480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50" b="1" i="0" u="none" strike="noStrike" kern="1200" cap="none" spc="0" normalizeH="0" baseline="0" noProof="0" dirty="0">
                <a:ln>
                  <a:noFill/>
                </a:ln>
                <a:solidFill>
                  <a:srgbClr val="0D004C"/>
                </a:solidFill>
                <a:effectLst/>
                <a:uLnTx/>
                <a:uFillTx/>
                <a:latin typeface="Roboto"/>
                <a:ea typeface="+mn-ea"/>
                <a:cs typeface="+mn-cs"/>
              </a:rPr>
              <a:t>COMMUNITY HOUSING NETWORK</a:t>
            </a:r>
          </a:p>
        </p:txBody>
      </p:sp>
      <p:sp>
        <p:nvSpPr>
          <p:cNvPr id="6" name="Slide Number Placeholder 5">
            <a:extLst>
              <a:ext uri="{FF2B5EF4-FFF2-40B4-BE49-F238E27FC236}">
                <a16:creationId xmlns:a16="http://schemas.microsoft.com/office/drawing/2014/main" id="{37B7D87C-361F-B706-43C9-CD7FA5DF6226}"/>
              </a:ext>
            </a:extLst>
          </p:cNvPr>
          <p:cNvSpPr>
            <a:spLocks noGrp="1"/>
          </p:cNvSpPr>
          <p:nvPr>
            <p:ph type="sldNum" sz="quarter" idx="12"/>
          </p:nvPr>
        </p:nvSpPr>
        <p:spPr>
          <a:xfrm>
            <a:off x="8610600" y="6356350"/>
            <a:ext cx="274320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F341658C-BD8B-1A4F-AA0A-70A4A21C5904}" type="slidenum">
              <a:rPr kumimoji="0" lang="en-US" sz="1200" b="1" i="0" u="none" strike="noStrike" kern="1200" cap="none" spc="0" normalizeH="0" baseline="0" noProof="0" smtClean="0">
                <a:ln>
                  <a:noFill/>
                </a:ln>
                <a:solidFill>
                  <a:srgbClr val="662469"/>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1200" b="1" i="0" u="none" strike="noStrike" kern="1200" cap="none" spc="0" normalizeH="0" baseline="0" noProof="0" dirty="0">
              <a:ln>
                <a:noFill/>
              </a:ln>
              <a:solidFill>
                <a:srgbClr val="662469"/>
              </a:solidFill>
              <a:effectLst/>
              <a:uLnTx/>
              <a:uFillTx/>
              <a:latin typeface="Roboto"/>
              <a:ea typeface="+mn-ea"/>
              <a:cs typeface="+mn-cs"/>
            </a:endParaRPr>
          </a:p>
        </p:txBody>
      </p:sp>
      <p:pic>
        <p:nvPicPr>
          <p:cNvPr id="7" name="Picture 6">
            <a:extLst>
              <a:ext uri="{FF2B5EF4-FFF2-40B4-BE49-F238E27FC236}">
                <a16:creationId xmlns:a16="http://schemas.microsoft.com/office/drawing/2014/main" id="{43896EBE-AE7F-ECB7-B004-DAE067C6ED75}"/>
              </a:ext>
            </a:extLst>
          </p:cNvPr>
          <p:cNvPicPr>
            <a:picLocks noChangeAspect="1"/>
          </p:cNvPicPr>
          <p:nvPr/>
        </p:nvPicPr>
        <p:blipFill>
          <a:blip r:embed="rId3"/>
          <a:stretch>
            <a:fillRect/>
          </a:stretch>
        </p:blipFill>
        <p:spPr>
          <a:xfrm>
            <a:off x="675500" y="1027579"/>
            <a:ext cx="3931590" cy="4480560"/>
          </a:xfrm>
          <a:prstGeom prst="rect">
            <a:avLst/>
          </a:prstGeom>
        </p:spPr>
      </p:pic>
    </p:spTree>
    <p:extLst>
      <p:ext uri="{BB962C8B-B14F-4D97-AF65-F5344CB8AC3E}">
        <p14:creationId xmlns:p14="http://schemas.microsoft.com/office/powerpoint/2010/main" val="1074195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96DEBD-6E36-D5F7-2BE8-3D9578FFD914}"/>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44B2457B-052E-3BD1-1D8F-E7C35F79BF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26" name="sketch line">
            <a:extLst>
              <a:ext uri="{FF2B5EF4-FFF2-40B4-BE49-F238E27FC236}">
                <a16:creationId xmlns:a16="http://schemas.microsoft.com/office/drawing/2014/main" id="{3868AB0D-0323-EAAF-223B-5019133E4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3" name="Content Placeholder 2">
            <a:extLst>
              <a:ext uri="{FF2B5EF4-FFF2-40B4-BE49-F238E27FC236}">
                <a16:creationId xmlns:a16="http://schemas.microsoft.com/office/drawing/2014/main" id="{EC09B1B9-A130-F578-3FE1-F3442CB1B001}"/>
              </a:ext>
            </a:extLst>
          </p:cNvPr>
          <p:cNvSpPr>
            <a:spLocks noGrp="1"/>
          </p:cNvSpPr>
          <p:nvPr>
            <p:ph idx="1"/>
          </p:nvPr>
        </p:nvSpPr>
        <p:spPr>
          <a:xfrm>
            <a:off x="5126418" y="1407695"/>
            <a:ext cx="6224335" cy="4100444"/>
          </a:xfrm>
        </p:spPr>
        <p:txBody>
          <a:bodyPr anchor="ctr">
            <a:normAutofit/>
          </a:bodyPr>
          <a:lstStyle/>
          <a:p>
            <a:pPr>
              <a:lnSpc>
                <a:spcPct val="100000"/>
              </a:lnSpc>
              <a:spcBef>
                <a:spcPts val="1800"/>
              </a:spcBef>
            </a:pPr>
            <a:r>
              <a:rPr lang="en-US" sz="2200" dirty="0"/>
              <a:t>To afford a One-Bedroom one needs $18/hour pay and a Two-Bedroom requires $22.51/hour</a:t>
            </a:r>
          </a:p>
          <a:p>
            <a:pPr>
              <a:lnSpc>
                <a:spcPct val="100000"/>
              </a:lnSpc>
              <a:spcBef>
                <a:spcPts val="1800"/>
              </a:spcBef>
            </a:pPr>
            <a:r>
              <a:rPr lang="en-US" sz="2200" dirty="0"/>
              <a:t>In Ohio, 1 out of 4 Occupations’ Median Wages is not sufficient to pay for a 2 Bedroom Apartment and 1 out of 8 Occupations’ Median Wages is not sufficient to pay for a 1 Bedroom</a:t>
            </a:r>
          </a:p>
          <a:p>
            <a:pPr>
              <a:lnSpc>
                <a:spcPct val="100000"/>
              </a:lnSpc>
              <a:spcBef>
                <a:spcPts val="1800"/>
              </a:spcBef>
            </a:pPr>
            <a:r>
              <a:rPr lang="en-US" sz="2400" dirty="0"/>
              <a:t>Approximately 4 out of 10 </a:t>
            </a:r>
            <a:r>
              <a:rPr lang="en-US" sz="2400" b="1" dirty="0"/>
              <a:t>unsheltered</a:t>
            </a:r>
            <a:r>
              <a:rPr lang="en-US" sz="2400" dirty="0"/>
              <a:t> homeless persons have employment and 6 out of 10 homeless persons in </a:t>
            </a:r>
            <a:r>
              <a:rPr lang="en-US" sz="2400" b="1" dirty="0"/>
              <a:t>shelter</a:t>
            </a:r>
            <a:r>
              <a:rPr lang="en-US" sz="2400" dirty="0"/>
              <a:t> have employment</a:t>
            </a:r>
          </a:p>
        </p:txBody>
      </p:sp>
      <p:sp>
        <p:nvSpPr>
          <p:cNvPr id="4" name="Date Placeholder 3">
            <a:extLst>
              <a:ext uri="{FF2B5EF4-FFF2-40B4-BE49-F238E27FC236}">
                <a16:creationId xmlns:a16="http://schemas.microsoft.com/office/drawing/2014/main" id="{9E1273DC-3081-CFCB-9FF8-A40BE38C3335}"/>
              </a:ext>
            </a:extLst>
          </p:cNvPr>
          <p:cNvSpPr>
            <a:spLocks noGrp="1"/>
          </p:cNvSpPr>
          <p:nvPr>
            <p:ph type="dt" sz="half" idx="10"/>
          </p:nvPr>
        </p:nvSpPr>
        <p:spPr>
          <a:xfrm>
            <a:off x="235772" y="6305909"/>
            <a:ext cx="1259541"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8AD88731-E41E-8F49-BCAE-6E87219F6B90}" type="datetime4">
              <a:rPr kumimoji="0" lang="en-US" sz="1050" b="1" i="0" u="none" strike="noStrike" kern="1200" cap="none" spc="0" normalizeH="0" baseline="0" noProof="0" smtClean="0">
                <a:ln>
                  <a:noFill/>
                </a:ln>
                <a:solidFill>
                  <a:srgbClr val="E7E6E6">
                    <a:lumMod val="50000"/>
                  </a:srgbClr>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April 21, 2026</a:t>
            </a:fld>
            <a:endParaRPr kumimoji="0" lang="en-US" sz="1050" b="1" i="0" u="none" strike="noStrike" kern="1200" cap="none" spc="0" normalizeH="0" baseline="0" noProof="0" dirty="0">
              <a:ln>
                <a:noFill/>
              </a:ln>
              <a:solidFill>
                <a:srgbClr val="E7E6E6">
                  <a:lumMod val="50000"/>
                </a:srgbClr>
              </a:solidFill>
              <a:effectLst/>
              <a:uLnTx/>
              <a:uFillTx/>
              <a:latin typeface="Roboto"/>
              <a:ea typeface="+mn-ea"/>
              <a:cs typeface="+mn-cs"/>
            </a:endParaRPr>
          </a:p>
        </p:txBody>
      </p:sp>
      <p:sp>
        <p:nvSpPr>
          <p:cNvPr id="5" name="Footer Placeholder 4">
            <a:extLst>
              <a:ext uri="{FF2B5EF4-FFF2-40B4-BE49-F238E27FC236}">
                <a16:creationId xmlns:a16="http://schemas.microsoft.com/office/drawing/2014/main" id="{CBC7E730-3D68-2D19-5FDD-8C5924590E26}"/>
              </a:ext>
            </a:extLst>
          </p:cNvPr>
          <p:cNvSpPr>
            <a:spLocks noGrp="1"/>
          </p:cNvSpPr>
          <p:nvPr>
            <p:ph type="ftr" sz="quarter" idx="11"/>
          </p:nvPr>
        </p:nvSpPr>
        <p:spPr>
          <a:xfrm>
            <a:off x="4038600" y="6356350"/>
            <a:ext cx="411480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50" b="1" i="0" u="none" strike="noStrike" kern="1200" cap="none" spc="0" normalizeH="0" baseline="0" noProof="0" dirty="0">
                <a:ln>
                  <a:noFill/>
                </a:ln>
                <a:solidFill>
                  <a:srgbClr val="0D004C"/>
                </a:solidFill>
                <a:effectLst/>
                <a:uLnTx/>
                <a:uFillTx/>
                <a:latin typeface="Roboto"/>
                <a:ea typeface="+mn-ea"/>
                <a:cs typeface="+mn-cs"/>
              </a:rPr>
              <a:t>COMMUNITY HOUSING NETWORK</a:t>
            </a:r>
          </a:p>
        </p:txBody>
      </p:sp>
      <p:sp>
        <p:nvSpPr>
          <p:cNvPr id="6" name="Slide Number Placeholder 5">
            <a:extLst>
              <a:ext uri="{FF2B5EF4-FFF2-40B4-BE49-F238E27FC236}">
                <a16:creationId xmlns:a16="http://schemas.microsoft.com/office/drawing/2014/main" id="{E4F90CDA-1B88-BEC7-5257-D340C67512D9}"/>
              </a:ext>
            </a:extLst>
          </p:cNvPr>
          <p:cNvSpPr>
            <a:spLocks noGrp="1"/>
          </p:cNvSpPr>
          <p:nvPr>
            <p:ph type="sldNum" sz="quarter" idx="12"/>
          </p:nvPr>
        </p:nvSpPr>
        <p:spPr>
          <a:xfrm>
            <a:off x="8610600" y="6356350"/>
            <a:ext cx="274320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F341658C-BD8B-1A4F-AA0A-70A4A21C5904}" type="slidenum">
              <a:rPr kumimoji="0" lang="en-US" sz="1200" b="1" i="0" u="none" strike="noStrike" kern="1200" cap="none" spc="0" normalizeH="0" baseline="0" noProof="0" smtClean="0">
                <a:ln>
                  <a:noFill/>
                </a:ln>
                <a:solidFill>
                  <a:srgbClr val="662469"/>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1200" b="1" i="0" u="none" strike="noStrike" kern="1200" cap="none" spc="0" normalizeH="0" baseline="0" noProof="0" dirty="0">
              <a:ln>
                <a:noFill/>
              </a:ln>
              <a:solidFill>
                <a:srgbClr val="662469"/>
              </a:solidFill>
              <a:effectLst/>
              <a:uLnTx/>
              <a:uFillTx/>
              <a:latin typeface="Roboto"/>
              <a:ea typeface="+mn-ea"/>
              <a:cs typeface="+mn-cs"/>
            </a:endParaRPr>
          </a:p>
        </p:txBody>
      </p:sp>
      <p:pic>
        <p:nvPicPr>
          <p:cNvPr id="7" name="Picture 6">
            <a:extLst>
              <a:ext uri="{FF2B5EF4-FFF2-40B4-BE49-F238E27FC236}">
                <a16:creationId xmlns:a16="http://schemas.microsoft.com/office/drawing/2014/main" id="{99F12645-2D8B-31FE-52A6-F23320735A38}"/>
              </a:ext>
            </a:extLst>
          </p:cNvPr>
          <p:cNvPicPr>
            <a:picLocks noChangeAspect="1"/>
          </p:cNvPicPr>
          <p:nvPr/>
        </p:nvPicPr>
        <p:blipFill>
          <a:blip r:embed="rId3"/>
          <a:stretch>
            <a:fillRect/>
          </a:stretch>
        </p:blipFill>
        <p:spPr>
          <a:xfrm>
            <a:off x="651282" y="1041020"/>
            <a:ext cx="3919797" cy="4467119"/>
          </a:xfrm>
          <a:prstGeom prst="rect">
            <a:avLst/>
          </a:prstGeom>
        </p:spPr>
      </p:pic>
      <p:sp>
        <p:nvSpPr>
          <p:cNvPr id="2" name="Title 1">
            <a:extLst>
              <a:ext uri="{FF2B5EF4-FFF2-40B4-BE49-F238E27FC236}">
                <a16:creationId xmlns:a16="http://schemas.microsoft.com/office/drawing/2014/main" id="{3763636D-EB68-D4BF-5615-35440D251F22}"/>
              </a:ext>
            </a:extLst>
          </p:cNvPr>
          <p:cNvSpPr>
            <a:spLocks noGrp="1"/>
          </p:cNvSpPr>
          <p:nvPr>
            <p:ph type="title"/>
          </p:nvPr>
        </p:nvSpPr>
        <p:spPr>
          <a:xfrm>
            <a:off x="5126418" y="420071"/>
            <a:ext cx="3883222" cy="1688353"/>
          </a:xfrm>
        </p:spPr>
        <p:txBody>
          <a:bodyPr>
            <a:normAutofit/>
          </a:bodyPr>
          <a:lstStyle/>
          <a:p>
            <a:r>
              <a:rPr lang="en-US" sz="2800" dirty="0"/>
              <a:t>Income Challenges</a:t>
            </a:r>
          </a:p>
        </p:txBody>
      </p:sp>
    </p:spTree>
    <p:extLst>
      <p:ext uri="{BB962C8B-B14F-4D97-AF65-F5344CB8AC3E}">
        <p14:creationId xmlns:p14="http://schemas.microsoft.com/office/powerpoint/2010/main" val="836982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F15C31-8E9F-310B-EA4E-3114DB085572}"/>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E82E034-AAD6-300C-32C9-CCA4381E2C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pic>
        <p:nvPicPr>
          <p:cNvPr id="7" name="Picture 6">
            <a:extLst>
              <a:ext uri="{FF2B5EF4-FFF2-40B4-BE49-F238E27FC236}">
                <a16:creationId xmlns:a16="http://schemas.microsoft.com/office/drawing/2014/main" id="{34D5E010-1A80-3E0B-9FA4-1B9D9B08887D}"/>
              </a:ext>
            </a:extLst>
          </p:cNvPr>
          <p:cNvPicPr>
            <a:picLocks noChangeAspect="1"/>
          </p:cNvPicPr>
          <p:nvPr/>
        </p:nvPicPr>
        <p:blipFill>
          <a:blip r:embed="rId3"/>
          <a:stretch>
            <a:fillRect/>
          </a:stretch>
        </p:blipFill>
        <p:spPr>
          <a:xfrm>
            <a:off x="677024" y="1027580"/>
            <a:ext cx="3931590" cy="4480560"/>
          </a:xfrm>
          <a:prstGeom prst="rect">
            <a:avLst/>
          </a:prstGeom>
        </p:spPr>
      </p:pic>
      <p:sp>
        <p:nvSpPr>
          <p:cNvPr id="2" name="Title 1">
            <a:extLst>
              <a:ext uri="{FF2B5EF4-FFF2-40B4-BE49-F238E27FC236}">
                <a16:creationId xmlns:a16="http://schemas.microsoft.com/office/drawing/2014/main" id="{341358CE-0B0D-4D58-52C5-FF21385563EB}"/>
              </a:ext>
            </a:extLst>
          </p:cNvPr>
          <p:cNvSpPr>
            <a:spLocks noGrp="1"/>
          </p:cNvSpPr>
          <p:nvPr>
            <p:ph type="title"/>
          </p:nvPr>
        </p:nvSpPr>
        <p:spPr>
          <a:xfrm>
            <a:off x="5126418" y="689313"/>
            <a:ext cx="4221185" cy="1168425"/>
          </a:xfrm>
        </p:spPr>
        <p:txBody>
          <a:bodyPr>
            <a:normAutofit/>
          </a:bodyPr>
          <a:lstStyle/>
          <a:p>
            <a:r>
              <a:rPr lang="en-US" sz="2800" dirty="0"/>
              <a:t>Housing Affordability</a:t>
            </a:r>
          </a:p>
        </p:txBody>
      </p:sp>
      <p:sp>
        <p:nvSpPr>
          <p:cNvPr id="26" name="sketch line">
            <a:extLst>
              <a:ext uri="{FF2B5EF4-FFF2-40B4-BE49-F238E27FC236}">
                <a16:creationId xmlns:a16="http://schemas.microsoft.com/office/drawing/2014/main" id="{407E647B-F884-ACAB-10E6-033BA49D0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3" name="Content Placeholder 2">
            <a:extLst>
              <a:ext uri="{FF2B5EF4-FFF2-40B4-BE49-F238E27FC236}">
                <a16:creationId xmlns:a16="http://schemas.microsoft.com/office/drawing/2014/main" id="{5D70613A-9092-7A29-6B36-EC7654DDA3C1}"/>
              </a:ext>
            </a:extLst>
          </p:cNvPr>
          <p:cNvSpPr>
            <a:spLocks noGrp="1"/>
          </p:cNvSpPr>
          <p:nvPr>
            <p:ph idx="1"/>
          </p:nvPr>
        </p:nvSpPr>
        <p:spPr>
          <a:xfrm>
            <a:off x="5126418" y="1503066"/>
            <a:ext cx="6224335" cy="4005074"/>
          </a:xfrm>
        </p:spPr>
        <p:txBody>
          <a:bodyPr anchor="ctr">
            <a:normAutofit lnSpcReduction="10000"/>
          </a:bodyPr>
          <a:lstStyle/>
          <a:p>
            <a:pPr>
              <a:lnSpc>
                <a:spcPct val="100000"/>
              </a:lnSpc>
              <a:spcBef>
                <a:spcPts val="1800"/>
              </a:spcBef>
            </a:pPr>
            <a:r>
              <a:rPr lang="en-US" sz="2200" dirty="0"/>
              <a:t>Affordable Rental Units per 100 Households at or below 30% AMI is 27 and 53 units at 50% AMI</a:t>
            </a:r>
          </a:p>
          <a:p>
            <a:pPr>
              <a:lnSpc>
                <a:spcPct val="100000"/>
              </a:lnSpc>
              <a:spcBef>
                <a:spcPts val="1800"/>
              </a:spcBef>
            </a:pPr>
            <a:r>
              <a:rPr lang="en-US" sz="2200" dirty="0"/>
              <a:t>Deficit of 53,000 and 61,000 affordable units  (@ 30% AMI and 50% AMI, respectively)</a:t>
            </a:r>
          </a:p>
          <a:p>
            <a:pPr>
              <a:lnSpc>
                <a:spcPct val="100000"/>
              </a:lnSpc>
              <a:spcBef>
                <a:spcPts val="1800"/>
              </a:spcBef>
            </a:pPr>
            <a:r>
              <a:rPr lang="en-US" sz="2200" dirty="0"/>
              <a:t>This shortfall on affordable housing places inflationary pressure on the lower end of the housing market </a:t>
            </a:r>
          </a:p>
          <a:p>
            <a:pPr>
              <a:lnSpc>
                <a:spcPct val="100000"/>
              </a:lnSpc>
              <a:spcBef>
                <a:spcPts val="1800"/>
              </a:spcBef>
            </a:pPr>
            <a:r>
              <a:rPr lang="en-US" sz="2200" dirty="0"/>
              <a:t>78% of Households making 30% AMI pay more than half their incomes toward housing costs and 35% at 50% AMI are severely housing cost burdened</a:t>
            </a:r>
          </a:p>
        </p:txBody>
      </p:sp>
      <p:sp>
        <p:nvSpPr>
          <p:cNvPr id="4" name="Date Placeholder 3">
            <a:extLst>
              <a:ext uri="{FF2B5EF4-FFF2-40B4-BE49-F238E27FC236}">
                <a16:creationId xmlns:a16="http://schemas.microsoft.com/office/drawing/2014/main" id="{AE55BC42-24AB-A28F-93B3-647AFD4954AC}"/>
              </a:ext>
            </a:extLst>
          </p:cNvPr>
          <p:cNvSpPr>
            <a:spLocks noGrp="1"/>
          </p:cNvSpPr>
          <p:nvPr>
            <p:ph type="dt" sz="half" idx="10"/>
          </p:nvPr>
        </p:nvSpPr>
        <p:spPr>
          <a:xfrm>
            <a:off x="235772" y="6305909"/>
            <a:ext cx="1259541"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8AD88731-E41E-8F49-BCAE-6E87219F6B90}" type="datetime4">
              <a:rPr kumimoji="0" lang="en-US" sz="1050" b="1" i="0" u="none" strike="noStrike" kern="1200" cap="none" spc="0" normalizeH="0" baseline="0" noProof="0" smtClean="0">
                <a:ln>
                  <a:noFill/>
                </a:ln>
                <a:solidFill>
                  <a:srgbClr val="E7E6E6">
                    <a:lumMod val="50000"/>
                  </a:srgbClr>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April 21, 2026</a:t>
            </a:fld>
            <a:endParaRPr kumimoji="0" lang="en-US" sz="1050" b="1" i="0" u="none" strike="noStrike" kern="1200" cap="none" spc="0" normalizeH="0" baseline="0" noProof="0" dirty="0">
              <a:ln>
                <a:noFill/>
              </a:ln>
              <a:solidFill>
                <a:srgbClr val="E7E6E6">
                  <a:lumMod val="50000"/>
                </a:srgbClr>
              </a:solidFill>
              <a:effectLst/>
              <a:uLnTx/>
              <a:uFillTx/>
              <a:latin typeface="Roboto"/>
              <a:ea typeface="+mn-ea"/>
              <a:cs typeface="+mn-cs"/>
            </a:endParaRPr>
          </a:p>
        </p:txBody>
      </p:sp>
      <p:sp>
        <p:nvSpPr>
          <p:cNvPr id="5" name="Footer Placeholder 4">
            <a:extLst>
              <a:ext uri="{FF2B5EF4-FFF2-40B4-BE49-F238E27FC236}">
                <a16:creationId xmlns:a16="http://schemas.microsoft.com/office/drawing/2014/main" id="{4666B8EE-DC40-2E2E-0436-9F5772DBDDC3}"/>
              </a:ext>
            </a:extLst>
          </p:cNvPr>
          <p:cNvSpPr>
            <a:spLocks noGrp="1"/>
          </p:cNvSpPr>
          <p:nvPr>
            <p:ph type="ftr" sz="quarter" idx="11"/>
          </p:nvPr>
        </p:nvSpPr>
        <p:spPr>
          <a:xfrm>
            <a:off x="4038600" y="6356350"/>
            <a:ext cx="411480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50" b="1" i="0" u="none" strike="noStrike" kern="1200" cap="none" spc="0" normalizeH="0" baseline="0" noProof="0" dirty="0">
                <a:ln>
                  <a:noFill/>
                </a:ln>
                <a:solidFill>
                  <a:srgbClr val="0D004C"/>
                </a:solidFill>
                <a:effectLst/>
                <a:uLnTx/>
                <a:uFillTx/>
                <a:latin typeface="Roboto"/>
                <a:ea typeface="+mn-ea"/>
                <a:cs typeface="+mn-cs"/>
              </a:rPr>
              <a:t>COMMUNITY HOUSING NETWORK</a:t>
            </a:r>
          </a:p>
        </p:txBody>
      </p:sp>
      <p:sp>
        <p:nvSpPr>
          <p:cNvPr id="6" name="Slide Number Placeholder 5">
            <a:extLst>
              <a:ext uri="{FF2B5EF4-FFF2-40B4-BE49-F238E27FC236}">
                <a16:creationId xmlns:a16="http://schemas.microsoft.com/office/drawing/2014/main" id="{04B9CDB4-6E3E-3B7E-DA35-EB3ACE852AE7}"/>
              </a:ext>
            </a:extLst>
          </p:cNvPr>
          <p:cNvSpPr>
            <a:spLocks noGrp="1"/>
          </p:cNvSpPr>
          <p:nvPr>
            <p:ph type="sldNum" sz="quarter" idx="12"/>
          </p:nvPr>
        </p:nvSpPr>
        <p:spPr>
          <a:xfrm>
            <a:off x="8610600" y="6356350"/>
            <a:ext cx="274320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F341658C-BD8B-1A4F-AA0A-70A4A21C5904}" type="slidenum">
              <a:rPr kumimoji="0" lang="en-US" sz="1200" b="1" i="0" u="none" strike="noStrike" kern="1200" cap="none" spc="0" normalizeH="0" baseline="0" noProof="0" smtClean="0">
                <a:ln>
                  <a:noFill/>
                </a:ln>
                <a:solidFill>
                  <a:srgbClr val="662469"/>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8</a:t>
            </a:fld>
            <a:endParaRPr kumimoji="0" lang="en-US" sz="1200" b="1" i="0" u="none" strike="noStrike" kern="1200" cap="none" spc="0" normalizeH="0" baseline="0" noProof="0" dirty="0">
              <a:ln>
                <a:noFill/>
              </a:ln>
              <a:solidFill>
                <a:srgbClr val="662469"/>
              </a:solidFill>
              <a:effectLst/>
              <a:uLnTx/>
              <a:uFillTx/>
              <a:latin typeface="Roboto"/>
              <a:ea typeface="+mn-ea"/>
              <a:cs typeface="+mn-cs"/>
            </a:endParaRPr>
          </a:p>
        </p:txBody>
      </p:sp>
    </p:spTree>
    <p:extLst>
      <p:ext uri="{BB962C8B-B14F-4D97-AF65-F5344CB8AC3E}">
        <p14:creationId xmlns:p14="http://schemas.microsoft.com/office/powerpoint/2010/main" val="1976753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6501356-697F-43B2-881F-D794B48DE005}"/>
              </a:ext>
            </a:extLst>
          </p:cNvPr>
          <p:cNvSpPr>
            <a:spLocks noGrp="1"/>
          </p:cNvSpPr>
          <p:nvPr>
            <p:ph type="title"/>
          </p:nvPr>
        </p:nvSpPr>
        <p:spPr/>
        <p:txBody>
          <a:bodyPr/>
          <a:lstStyle/>
          <a:p>
            <a:r>
              <a:rPr lang="en-US" dirty="0"/>
              <a:t>Who becomes homeless?</a:t>
            </a:r>
          </a:p>
        </p:txBody>
      </p:sp>
      <p:sp>
        <p:nvSpPr>
          <p:cNvPr id="4" name="Date Placeholder 3">
            <a:extLst>
              <a:ext uri="{FF2B5EF4-FFF2-40B4-BE49-F238E27FC236}">
                <a16:creationId xmlns:a16="http://schemas.microsoft.com/office/drawing/2014/main" id="{479254A6-64D3-326A-DE06-5B43B3C4AC55}"/>
              </a:ext>
            </a:extLst>
          </p:cNvPr>
          <p:cNvSpPr>
            <a:spLocks noGrp="1"/>
          </p:cNvSpPr>
          <p:nvPr>
            <p:ph type="dt" sz="half" idx="4294967295"/>
          </p:nvPr>
        </p:nvSpPr>
        <p:spPr>
          <a:xfrm>
            <a:off x="10096500" y="6356348"/>
            <a:ext cx="1603375" cy="365125"/>
          </a:xfrm>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EDD6EDDC-787B-965E-2FA6-4F6E1B525523}"/>
              </a:ext>
            </a:extLst>
          </p:cNvPr>
          <p:cNvSpPr>
            <a:spLocks noGrp="1"/>
          </p:cNvSpPr>
          <p:nvPr>
            <p:ph type="ftr" sz="quarter" idx="4294967295"/>
          </p:nvPr>
        </p:nvSpPr>
        <p:spPr>
          <a:xfrm>
            <a:off x="335666" y="6356349"/>
            <a:ext cx="2463800" cy="365125"/>
          </a:xfrm>
        </p:spPr>
        <p:txBody>
          <a:bodyPr/>
          <a:lstStyle/>
          <a:p>
            <a:r>
              <a:rPr lang="en-US" dirty="0"/>
              <a:t>COMMUNITY HOUSING NETWORK</a:t>
            </a:r>
          </a:p>
        </p:txBody>
      </p:sp>
      <p:sp>
        <p:nvSpPr>
          <p:cNvPr id="6" name="Slide Number Placeholder 5">
            <a:extLst>
              <a:ext uri="{FF2B5EF4-FFF2-40B4-BE49-F238E27FC236}">
                <a16:creationId xmlns:a16="http://schemas.microsoft.com/office/drawing/2014/main" id="{FF533461-E744-5F7E-5A80-E45146CC4174}"/>
              </a:ext>
            </a:extLst>
          </p:cNvPr>
          <p:cNvSpPr>
            <a:spLocks noGrp="1"/>
          </p:cNvSpPr>
          <p:nvPr>
            <p:ph type="sldNum" sz="quarter" idx="4294967295"/>
          </p:nvPr>
        </p:nvSpPr>
        <p:spPr>
          <a:xfrm>
            <a:off x="11699875" y="6356350"/>
            <a:ext cx="492125" cy="365125"/>
          </a:xfrm>
        </p:spPr>
        <p:txBody>
          <a:bodyPr/>
          <a:lstStyle/>
          <a:p>
            <a:fld id="{F341658C-BD8B-1A4F-AA0A-70A4A21C5904}" type="slidenum">
              <a:rPr lang="en-US" smtClean="0"/>
              <a:t>9</a:t>
            </a:fld>
            <a:endParaRPr lang="en-US" dirty="0"/>
          </a:p>
        </p:txBody>
      </p:sp>
    </p:spTree>
    <p:extLst>
      <p:ext uri="{BB962C8B-B14F-4D97-AF65-F5344CB8AC3E}">
        <p14:creationId xmlns:p14="http://schemas.microsoft.com/office/powerpoint/2010/main" val="3647445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465BA-9382-6B75-92E0-97F6AAB7D948}"/>
              </a:ext>
            </a:extLst>
          </p:cNvPr>
          <p:cNvSpPr>
            <a:spLocks noGrp="1"/>
          </p:cNvSpPr>
          <p:nvPr>
            <p:ph type="title"/>
          </p:nvPr>
        </p:nvSpPr>
        <p:spPr/>
        <p:txBody>
          <a:bodyPr/>
          <a:lstStyle/>
          <a:p>
            <a:r>
              <a:rPr lang="en-US" dirty="0"/>
              <a:t>Health and Homelessness</a:t>
            </a:r>
          </a:p>
        </p:txBody>
      </p:sp>
      <p:pic>
        <p:nvPicPr>
          <p:cNvPr id="8" name="Content Placeholder 7">
            <a:extLst>
              <a:ext uri="{FF2B5EF4-FFF2-40B4-BE49-F238E27FC236}">
                <a16:creationId xmlns:a16="http://schemas.microsoft.com/office/drawing/2014/main" id="{E4DBEB95-EBE2-BF44-8A69-2C52894FC97F}"/>
              </a:ext>
            </a:extLst>
          </p:cNvPr>
          <p:cNvPicPr>
            <a:picLocks noGrp="1" noChangeAspect="1"/>
          </p:cNvPicPr>
          <p:nvPr>
            <p:ph idx="1"/>
          </p:nvPr>
        </p:nvPicPr>
        <p:blipFill>
          <a:blip r:embed="rId3"/>
          <a:srcRect t="5582"/>
          <a:stretch>
            <a:fillRect/>
          </a:stretch>
        </p:blipFill>
        <p:spPr>
          <a:xfrm>
            <a:off x="722661" y="1507810"/>
            <a:ext cx="5311078" cy="3237175"/>
          </a:xfrm>
          <a:prstGeom prst="rect">
            <a:avLst/>
          </a:prstGeom>
        </p:spPr>
      </p:pic>
      <p:sp>
        <p:nvSpPr>
          <p:cNvPr id="4" name="Date Placeholder 3">
            <a:extLst>
              <a:ext uri="{FF2B5EF4-FFF2-40B4-BE49-F238E27FC236}">
                <a16:creationId xmlns:a16="http://schemas.microsoft.com/office/drawing/2014/main" id="{95901F2E-4246-EEAA-DEF8-E13800DA10E6}"/>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F08CAC17-9056-7DE7-6C23-C4FC522A6344}"/>
              </a:ext>
            </a:extLst>
          </p:cNvPr>
          <p:cNvSpPr>
            <a:spLocks noGrp="1"/>
          </p:cNvSpPr>
          <p:nvPr>
            <p:ph type="ftr" sz="quarter" idx="11"/>
          </p:nvPr>
        </p:nvSpPr>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AF720FCE-AD64-E2F6-81EE-965EE583C2BD}"/>
              </a:ext>
            </a:extLst>
          </p:cNvPr>
          <p:cNvSpPr>
            <a:spLocks noGrp="1"/>
          </p:cNvSpPr>
          <p:nvPr>
            <p:ph type="sldNum" sz="quarter" idx="12"/>
          </p:nvPr>
        </p:nvSpPr>
        <p:spPr/>
        <p:txBody>
          <a:bodyPr/>
          <a:lstStyle/>
          <a:p>
            <a:fld id="{F341658C-BD8B-1A4F-AA0A-70A4A21C5904}" type="slidenum">
              <a:rPr lang="en-US" smtClean="0"/>
              <a:t>10</a:t>
            </a:fld>
            <a:endParaRPr lang="en-US" dirty="0"/>
          </a:p>
        </p:txBody>
      </p:sp>
      <p:sp>
        <p:nvSpPr>
          <p:cNvPr id="9" name="TextBox 8">
            <a:extLst>
              <a:ext uri="{FF2B5EF4-FFF2-40B4-BE49-F238E27FC236}">
                <a16:creationId xmlns:a16="http://schemas.microsoft.com/office/drawing/2014/main" id="{5430CFA3-0214-9A53-8832-C69FEC9B1530}"/>
              </a:ext>
            </a:extLst>
          </p:cNvPr>
          <p:cNvSpPr txBox="1"/>
          <p:nvPr/>
        </p:nvSpPr>
        <p:spPr>
          <a:xfrm>
            <a:off x="938758" y="4562106"/>
            <a:ext cx="6187256" cy="1754326"/>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tx2"/>
                </a:solidFill>
              </a:rPr>
              <a:t>Poor health is a major cause of homelessness</a:t>
            </a:r>
          </a:p>
          <a:p>
            <a:endParaRPr lang="en-US" dirty="0">
              <a:solidFill>
                <a:schemeClr val="tx2"/>
              </a:solidFill>
            </a:endParaRPr>
          </a:p>
          <a:p>
            <a:pPr marL="285750" indent="-285750">
              <a:buFont typeface="Arial" panose="020B0604020202020204" pitchFamily="34" charset="0"/>
              <a:buChar char="•"/>
            </a:pPr>
            <a:r>
              <a:rPr lang="en-US" dirty="0">
                <a:solidFill>
                  <a:schemeClr val="tx2"/>
                </a:solidFill>
              </a:rPr>
              <a:t>Homelessness creates new health problems and makes existing ones worse</a:t>
            </a:r>
          </a:p>
          <a:p>
            <a:endParaRPr lang="en-US" dirty="0">
              <a:solidFill>
                <a:schemeClr val="tx2"/>
              </a:solidFill>
            </a:endParaRPr>
          </a:p>
          <a:p>
            <a:pPr marL="285750" indent="-285750">
              <a:buFont typeface="Arial" panose="020B0604020202020204" pitchFamily="34" charset="0"/>
              <a:buChar char="•"/>
            </a:pPr>
            <a:r>
              <a:rPr lang="en-US" dirty="0">
                <a:solidFill>
                  <a:schemeClr val="tx2"/>
                </a:solidFill>
              </a:rPr>
              <a:t>Recovery and healing are more difficult without housing</a:t>
            </a:r>
          </a:p>
        </p:txBody>
      </p:sp>
      <p:pic>
        <p:nvPicPr>
          <p:cNvPr id="11" name="Picture 10">
            <a:extLst>
              <a:ext uri="{FF2B5EF4-FFF2-40B4-BE49-F238E27FC236}">
                <a16:creationId xmlns:a16="http://schemas.microsoft.com/office/drawing/2014/main" id="{01790E20-03DA-8C9D-C54D-3D03A005435E}"/>
              </a:ext>
            </a:extLst>
          </p:cNvPr>
          <p:cNvPicPr>
            <a:picLocks noChangeAspect="1"/>
          </p:cNvPicPr>
          <p:nvPr/>
        </p:nvPicPr>
        <p:blipFill>
          <a:blip r:embed="rId4"/>
          <a:stretch>
            <a:fillRect/>
          </a:stretch>
        </p:blipFill>
        <p:spPr>
          <a:xfrm>
            <a:off x="7775590" y="1507810"/>
            <a:ext cx="3384387" cy="4743635"/>
          </a:xfrm>
          <a:prstGeom prst="rect">
            <a:avLst/>
          </a:prstGeom>
        </p:spPr>
      </p:pic>
      <p:pic>
        <p:nvPicPr>
          <p:cNvPr id="13" name="Picture 12">
            <a:extLst>
              <a:ext uri="{FF2B5EF4-FFF2-40B4-BE49-F238E27FC236}">
                <a16:creationId xmlns:a16="http://schemas.microsoft.com/office/drawing/2014/main" id="{69FCB0D4-274D-18F4-A317-4724C8C55972}"/>
              </a:ext>
            </a:extLst>
          </p:cNvPr>
          <p:cNvPicPr>
            <a:picLocks noChangeAspect="1"/>
          </p:cNvPicPr>
          <p:nvPr/>
        </p:nvPicPr>
        <p:blipFill>
          <a:blip r:embed="rId5"/>
          <a:stretch>
            <a:fillRect/>
          </a:stretch>
        </p:blipFill>
        <p:spPr>
          <a:xfrm>
            <a:off x="5869431" y="3599332"/>
            <a:ext cx="1110103" cy="922856"/>
          </a:xfrm>
          <a:prstGeom prst="rect">
            <a:avLst/>
          </a:prstGeom>
        </p:spPr>
      </p:pic>
    </p:spTree>
    <p:extLst>
      <p:ext uri="{BB962C8B-B14F-4D97-AF65-F5344CB8AC3E}">
        <p14:creationId xmlns:p14="http://schemas.microsoft.com/office/powerpoint/2010/main" val="1923398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7CAAC-D4A9-DC5D-4361-BF7237B14972}"/>
              </a:ext>
            </a:extLst>
          </p:cNvPr>
          <p:cNvSpPr>
            <a:spLocks noGrp="1"/>
          </p:cNvSpPr>
          <p:nvPr>
            <p:ph type="title"/>
          </p:nvPr>
        </p:nvSpPr>
        <p:spPr/>
        <p:txBody>
          <a:bodyPr/>
          <a:lstStyle/>
          <a:p>
            <a:r>
              <a:rPr lang="en-US" dirty="0"/>
              <a:t>Health Care</a:t>
            </a:r>
          </a:p>
        </p:txBody>
      </p:sp>
      <p:sp>
        <p:nvSpPr>
          <p:cNvPr id="3" name="Content Placeholder 2">
            <a:extLst>
              <a:ext uri="{FF2B5EF4-FFF2-40B4-BE49-F238E27FC236}">
                <a16:creationId xmlns:a16="http://schemas.microsoft.com/office/drawing/2014/main" id="{5F7F26A0-97E4-911E-2B07-DFA36315FF7B}"/>
              </a:ext>
            </a:extLst>
          </p:cNvPr>
          <p:cNvSpPr>
            <a:spLocks noGrp="1"/>
          </p:cNvSpPr>
          <p:nvPr>
            <p:ph idx="1"/>
          </p:nvPr>
        </p:nvSpPr>
        <p:spPr>
          <a:xfrm>
            <a:off x="914400" y="1593977"/>
            <a:ext cx="10360152" cy="4351338"/>
          </a:xfrm>
        </p:spPr>
        <p:txBody>
          <a:bodyPr>
            <a:normAutofit fontScale="92500" lnSpcReduction="20000"/>
          </a:bodyPr>
          <a:lstStyle/>
          <a:p>
            <a:r>
              <a:rPr lang="en-US" dirty="0"/>
              <a:t>People experiencing homelessness are more likely to:</a:t>
            </a:r>
          </a:p>
          <a:p>
            <a:pPr lvl="1"/>
            <a:r>
              <a:rPr lang="en-US" dirty="0"/>
              <a:t>Suffer from unmanaged chronic physical health problems</a:t>
            </a:r>
          </a:p>
          <a:p>
            <a:pPr lvl="1"/>
            <a:r>
              <a:rPr lang="en-US" dirty="0"/>
              <a:t>Have mental illness</a:t>
            </a:r>
          </a:p>
          <a:p>
            <a:pPr lvl="1"/>
            <a:r>
              <a:rPr lang="en-US" dirty="0"/>
              <a:t>Experience substance use disorders</a:t>
            </a:r>
          </a:p>
          <a:p>
            <a:r>
              <a:rPr lang="en-US" dirty="0"/>
              <a:t>Homeless leads to: </a:t>
            </a:r>
          </a:p>
          <a:p>
            <a:pPr lvl="1"/>
            <a:r>
              <a:rPr lang="en-US" dirty="0"/>
              <a:t>A shortened life expectancy</a:t>
            </a:r>
          </a:p>
          <a:p>
            <a:pPr lvl="1"/>
            <a:r>
              <a:rPr lang="en-US" dirty="0"/>
              <a:t>Higher use of emergency health care services</a:t>
            </a:r>
          </a:p>
          <a:p>
            <a:r>
              <a:rPr lang="en-US" dirty="0"/>
              <a:t>Housing with Supportive Services can create the opportunity for people with chronic illness to access less expensive health care</a:t>
            </a:r>
          </a:p>
          <a:p>
            <a:pPr lvl="1"/>
            <a:r>
              <a:rPr lang="en-US" dirty="0"/>
              <a:t>Medicare expansion/ ACA</a:t>
            </a:r>
          </a:p>
          <a:p>
            <a:r>
              <a:rPr lang="en-US" dirty="0"/>
              <a:t>American Journal of Preventative Medicine (11/10/2021) estimated a benefit to cost ratio in the U.S. of 1.80:1 for PSH for chronically homeless using Housing First</a:t>
            </a:r>
          </a:p>
        </p:txBody>
      </p:sp>
      <p:sp>
        <p:nvSpPr>
          <p:cNvPr id="4" name="Date Placeholder 3">
            <a:extLst>
              <a:ext uri="{FF2B5EF4-FFF2-40B4-BE49-F238E27FC236}">
                <a16:creationId xmlns:a16="http://schemas.microsoft.com/office/drawing/2014/main" id="{DB45F05E-42D3-AA83-2C39-86575C001D93}"/>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D1457583-DAC5-07CD-B10C-C02D32E10472}"/>
              </a:ext>
            </a:extLst>
          </p:cNvPr>
          <p:cNvSpPr>
            <a:spLocks noGrp="1"/>
          </p:cNvSpPr>
          <p:nvPr>
            <p:ph type="ftr" sz="quarter" idx="11"/>
          </p:nvPr>
        </p:nvSpPr>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211383C6-232B-8CEE-D13E-11023A40FA47}"/>
              </a:ext>
            </a:extLst>
          </p:cNvPr>
          <p:cNvSpPr>
            <a:spLocks noGrp="1"/>
          </p:cNvSpPr>
          <p:nvPr>
            <p:ph type="sldNum" sz="quarter" idx="12"/>
          </p:nvPr>
        </p:nvSpPr>
        <p:spPr/>
        <p:txBody>
          <a:bodyPr/>
          <a:lstStyle/>
          <a:p>
            <a:fld id="{F341658C-BD8B-1A4F-AA0A-70A4A21C5904}" type="slidenum">
              <a:rPr lang="en-US" smtClean="0"/>
              <a:t>11</a:t>
            </a:fld>
            <a:endParaRPr lang="en-US" dirty="0"/>
          </a:p>
        </p:txBody>
      </p:sp>
    </p:spTree>
    <p:extLst>
      <p:ext uri="{BB962C8B-B14F-4D97-AF65-F5344CB8AC3E}">
        <p14:creationId xmlns:p14="http://schemas.microsoft.com/office/powerpoint/2010/main" val="6976037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009BAF03-4E0B-9FDA-F812-1B810E01D388}"/>
              </a:ext>
            </a:extLst>
          </p:cNvPr>
          <p:cNvSpPr>
            <a:spLocks noGrp="1"/>
          </p:cNvSpPr>
          <p:nvPr>
            <p:ph type="sldNum" sz="quarter" idx="12"/>
          </p:nvPr>
        </p:nvSpPr>
        <p:spPr/>
        <p:txBody>
          <a:bodyPr anchor="ctr">
            <a:normAutofit/>
          </a:bodyPr>
          <a:lstStyle/>
          <a:p>
            <a:pPr>
              <a:spcAft>
                <a:spcPts val="600"/>
              </a:spcAft>
            </a:pPr>
            <a:fld id="{F341658C-BD8B-1A4F-AA0A-70A4A21C5904}" type="slidenum">
              <a:rPr lang="en-US" smtClean="0"/>
              <a:pPr>
                <a:spcAft>
                  <a:spcPts val="600"/>
                </a:spcAft>
              </a:pPr>
              <a:t>12</a:t>
            </a:fld>
            <a:endParaRPr lang="en-US"/>
          </a:p>
        </p:txBody>
      </p:sp>
      <p:sp>
        <p:nvSpPr>
          <p:cNvPr id="4" name="Date Placeholder 3">
            <a:extLst>
              <a:ext uri="{FF2B5EF4-FFF2-40B4-BE49-F238E27FC236}">
                <a16:creationId xmlns:a16="http://schemas.microsoft.com/office/drawing/2014/main" id="{6FA46625-3F68-2B38-A443-6CC9D9BCBC31}"/>
              </a:ext>
            </a:extLst>
          </p:cNvPr>
          <p:cNvSpPr>
            <a:spLocks noGrp="1"/>
          </p:cNvSpPr>
          <p:nvPr>
            <p:ph type="dt" sz="half" idx="2"/>
          </p:nvPr>
        </p:nvSpPr>
        <p:spPr/>
        <p:txBody>
          <a:bodyPr anchor="ctr">
            <a:normAutofit/>
          </a:bodyPr>
          <a:lstStyle/>
          <a:p>
            <a:pPr>
              <a:spcAft>
                <a:spcPts val="600"/>
              </a:spcAft>
            </a:pPr>
            <a:fld id="{8AD88731-E41E-8F49-BCAE-6E87219F6B90}" type="datetime4">
              <a:rPr lang="en-US" smtClean="0"/>
              <a:pPr>
                <a:spcAft>
                  <a:spcPts val="600"/>
                </a:spcAft>
              </a:pPr>
              <a:t>April 21, 2026</a:t>
            </a:fld>
            <a:endParaRPr lang="en-US"/>
          </a:p>
        </p:txBody>
      </p:sp>
      <p:sp>
        <p:nvSpPr>
          <p:cNvPr id="2" name="Title 1">
            <a:extLst>
              <a:ext uri="{FF2B5EF4-FFF2-40B4-BE49-F238E27FC236}">
                <a16:creationId xmlns:a16="http://schemas.microsoft.com/office/drawing/2014/main" id="{5CEB0D25-909D-7B6E-0AA7-09690F62CCA0}"/>
              </a:ext>
            </a:extLst>
          </p:cNvPr>
          <p:cNvSpPr>
            <a:spLocks noGrp="1"/>
          </p:cNvSpPr>
          <p:nvPr>
            <p:ph type="title" idx="4294967295"/>
          </p:nvPr>
        </p:nvSpPr>
        <p:spPr>
          <a:xfrm>
            <a:off x="746845" y="-195263"/>
            <a:ext cx="10360025" cy="1325563"/>
          </a:xfrm>
        </p:spPr>
        <p:txBody>
          <a:bodyPr anchor="ctr">
            <a:normAutofit/>
          </a:bodyPr>
          <a:lstStyle/>
          <a:p>
            <a:r>
              <a:rPr lang="en-US" dirty="0"/>
              <a:t>Health Care</a:t>
            </a:r>
          </a:p>
        </p:txBody>
      </p:sp>
      <p:sp>
        <p:nvSpPr>
          <p:cNvPr id="5" name="Footer Placeholder 4">
            <a:extLst>
              <a:ext uri="{FF2B5EF4-FFF2-40B4-BE49-F238E27FC236}">
                <a16:creationId xmlns:a16="http://schemas.microsoft.com/office/drawing/2014/main" id="{748B5835-3D1E-4A06-0949-6B22D3321F7E}"/>
              </a:ext>
            </a:extLst>
          </p:cNvPr>
          <p:cNvSpPr>
            <a:spLocks noGrp="1"/>
          </p:cNvSpPr>
          <p:nvPr>
            <p:ph type="ftr" sz="quarter" idx="11"/>
          </p:nvPr>
        </p:nvSpPr>
        <p:spPr/>
        <p:txBody>
          <a:bodyPr anchor="ctr">
            <a:normAutofit/>
          </a:bodyPr>
          <a:lstStyle/>
          <a:p>
            <a:pPr>
              <a:spcAft>
                <a:spcPts val="600"/>
              </a:spcAft>
            </a:pPr>
            <a:r>
              <a:rPr lang="en-US"/>
              <a:t>COMMUNITY HOUSING NETWORK</a:t>
            </a:r>
          </a:p>
        </p:txBody>
      </p:sp>
      <p:pic>
        <p:nvPicPr>
          <p:cNvPr id="9" name="Picture 8">
            <a:extLst>
              <a:ext uri="{FF2B5EF4-FFF2-40B4-BE49-F238E27FC236}">
                <a16:creationId xmlns:a16="http://schemas.microsoft.com/office/drawing/2014/main" id="{46C5CB26-5E19-CDCD-BB52-6D57330A4941}"/>
              </a:ext>
            </a:extLst>
          </p:cNvPr>
          <p:cNvPicPr>
            <a:picLocks noChangeAspect="1"/>
          </p:cNvPicPr>
          <p:nvPr/>
        </p:nvPicPr>
        <p:blipFill>
          <a:blip r:embed="rId3"/>
          <a:stretch>
            <a:fillRect/>
          </a:stretch>
        </p:blipFill>
        <p:spPr>
          <a:xfrm>
            <a:off x="746845" y="755902"/>
            <a:ext cx="5006850" cy="2816353"/>
          </a:xfrm>
          <a:prstGeom prst="rect">
            <a:avLst/>
          </a:prstGeom>
        </p:spPr>
      </p:pic>
      <p:pic>
        <p:nvPicPr>
          <p:cNvPr id="10" name="Picture 9">
            <a:extLst>
              <a:ext uri="{FF2B5EF4-FFF2-40B4-BE49-F238E27FC236}">
                <a16:creationId xmlns:a16="http://schemas.microsoft.com/office/drawing/2014/main" id="{392A5B98-714C-E698-E93D-31F3580CBF77}"/>
              </a:ext>
            </a:extLst>
          </p:cNvPr>
          <p:cNvPicPr>
            <a:picLocks noChangeAspect="1"/>
          </p:cNvPicPr>
          <p:nvPr/>
        </p:nvPicPr>
        <p:blipFill>
          <a:blip r:embed="rId4"/>
          <a:stretch>
            <a:fillRect/>
          </a:stretch>
        </p:blipFill>
        <p:spPr>
          <a:xfrm>
            <a:off x="4578112" y="3647932"/>
            <a:ext cx="3951125" cy="2632740"/>
          </a:xfrm>
          <a:prstGeom prst="rect">
            <a:avLst/>
          </a:prstGeom>
        </p:spPr>
      </p:pic>
      <p:pic>
        <p:nvPicPr>
          <p:cNvPr id="11" name="Picture 10">
            <a:extLst>
              <a:ext uri="{FF2B5EF4-FFF2-40B4-BE49-F238E27FC236}">
                <a16:creationId xmlns:a16="http://schemas.microsoft.com/office/drawing/2014/main" id="{CC573994-E9DB-FBE6-5C62-1701385DE8BC}"/>
              </a:ext>
            </a:extLst>
          </p:cNvPr>
          <p:cNvPicPr>
            <a:picLocks noChangeAspect="1"/>
          </p:cNvPicPr>
          <p:nvPr/>
        </p:nvPicPr>
        <p:blipFill>
          <a:blip r:embed="rId5"/>
          <a:stretch>
            <a:fillRect/>
          </a:stretch>
        </p:blipFill>
        <p:spPr>
          <a:xfrm>
            <a:off x="746845" y="3647932"/>
            <a:ext cx="1755159" cy="2632740"/>
          </a:xfrm>
          <a:prstGeom prst="rect">
            <a:avLst/>
          </a:prstGeom>
        </p:spPr>
      </p:pic>
      <p:pic>
        <p:nvPicPr>
          <p:cNvPr id="12" name="Picture 11">
            <a:extLst>
              <a:ext uri="{FF2B5EF4-FFF2-40B4-BE49-F238E27FC236}">
                <a16:creationId xmlns:a16="http://schemas.microsoft.com/office/drawing/2014/main" id="{37A5FD48-D1DA-3EDD-7FDA-FB6540D8BDEB}"/>
              </a:ext>
            </a:extLst>
          </p:cNvPr>
          <p:cNvPicPr>
            <a:picLocks noChangeAspect="1"/>
          </p:cNvPicPr>
          <p:nvPr/>
        </p:nvPicPr>
        <p:blipFill>
          <a:blip r:embed="rId6"/>
          <a:stretch>
            <a:fillRect/>
          </a:stretch>
        </p:blipFill>
        <p:spPr>
          <a:xfrm>
            <a:off x="2662478" y="3647932"/>
            <a:ext cx="1755160" cy="2632740"/>
          </a:xfrm>
          <a:prstGeom prst="rect">
            <a:avLst/>
          </a:prstGeom>
        </p:spPr>
      </p:pic>
      <p:pic>
        <p:nvPicPr>
          <p:cNvPr id="14" name="Picture 13">
            <a:extLst>
              <a:ext uri="{FF2B5EF4-FFF2-40B4-BE49-F238E27FC236}">
                <a16:creationId xmlns:a16="http://schemas.microsoft.com/office/drawing/2014/main" id="{C9E6EAFB-D811-F5E1-9BBF-ED4A9B6105F6}"/>
              </a:ext>
            </a:extLst>
          </p:cNvPr>
          <p:cNvPicPr>
            <a:picLocks noChangeAspect="1"/>
          </p:cNvPicPr>
          <p:nvPr/>
        </p:nvPicPr>
        <p:blipFill>
          <a:blip r:embed="rId7"/>
          <a:stretch>
            <a:fillRect/>
          </a:stretch>
        </p:blipFill>
        <p:spPr>
          <a:xfrm>
            <a:off x="5926857" y="730377"/>
            <a:ext cx="3790167" cy="2841878"/>
          </a:xfrm>
          <a:prstGeom prst="rect">
            <a:avLst/>
          </a:prstGeom>
        </p:spPr>
      </p:pic>
      <p:pic>
        <p:nvPicPr>
          <p:cNvPr id="15" name="Picture 14">
            <a:extLst>
              <a:ext uri="{FF2B5EF4-FFF2-40B4-BE49-F238E27FC236}">
                <a16:creationId xmlns:a16="http://schemas.microsoft.com/office/drawing/2014/main" id="{5C2FFAD8-A345-F57A-B790-458155B29334}"/>
              </a:ext>
            </a:extLst>
          </p:cNvPr>
          <p:cNvPicPr>
            <a:picLocks noChangeAspect="1"/>
          </p:cNvPicPr>
          <p:nvPr/>
        </p:nvPicPr>
        <p:blipFill>
          <a:blip r:embed="rId8"/>
          <a:stretch>
            <a:fillRect/>
          </a:stretch>
        </p:blipFill>
        <p:spPr>
          <a:xfrm>
            <a:off x="8689711" y="3647932"/>
            <a:ext cx="1755160" cy="2632740"/>
          </a:xfrm>
          <a:prstGeom prst="rect">
            <a:avLst/>
          </a:prstGeom>
        </p:spPr>
      </p:pic>
    </p:spTree>
    <p:extLst>
      <p:ext uri="{BB962C8B-B14F-4D97-AF65-F5344CB8AC3E}">
        <p14:creationId xmlns:p14="http://schemas.microsoft.com/office/powerpoint/2010/main" val="1966043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AD60F8C-18DA-F58A-06EF-FA131737B711}"/>
              </a:ext>
            </a:extLst>
          </p:cNvPr>
          <p:cNvSpPr>
            <a:spLocks noGrp="1"/>
          </p:cNvSpPr>
          <p:nvPr>
            <p:ph type="title"/>
          </p:nvPr>
        </p:nvSpPr>
        <p:spPr/>
        <p:txBody>
          <a:bodyPr/>
          <a:lstStyle/>
          <a:p>
            <a:r>
              <a:rPr lang="en-US" dirty="0"/>
              <a:t>Cost Benefits: Other Factors</a:t>
            </a:r>
          </a:p>
        </p:txBody>
      </p:sp>
      <p:sp>
        <p:nvSpPr>
          <p:cNvPr id="2" name="Footer Placeholder 1">
            <a:extLst>
              <a:ext uri="{FF2B5EF4-FFF2-40B4-BE49-F238E27FC236}">
                <a16:creationId xmlns:a16="http://schemas.microsoft.com/office/drawing/2014/main" id="{0B212FDC-6047-046C-0FA0-61B4518795C3}"/>
              </a:ext>
            </a:extLst>
          </p:cNvPr>
          <p:cNvSpPr>
            <a:spLocks noGrp="1"/>
          </p:cNvSpPr>
          <p:nvPr>
            <p:ph type="ftr" sz="quarter" idx="11"/>
          </p:nvPr>
        </p:nvSpPr>
        <p:spPr/>
        <p:txBody>
          <a:bodyPr/>
          <a:lstStyle/>
          <a:p>
            <a:r>
              <a:rPr lang="en-US"/>
              <a:t>COMMUNITY HOUSING NETWORK</a:t>
            </a:r>
            <a:endParaRPr lang="en-US" dirty="0"/>
          </a:p>
        </p:txBody>
      </p:sp>
      <p:sp>
        <p:nvSpPr>
          <p:cNvPr id="3" name="Slide Number Placeholder 2">
            <a:extLst>
              <a:ext uri="{FF2B5EF4-FFF2-40B4-BE49-F238E27FC236}">
                <a16:creationId xmlns:a16="http://schemas.microsoft.com/office/drawing/2014/main" id="{B92A9B99-6255-F47F-7C50-8BDD717EF9F4}"/>
              </a:ext>
            </a:extLst>
          </p:cNvPr>
          <p:cNvSpPr>
            <a:spLocks noGrp="1"/>
          </p:cNvSpPr>
          <p:nvPr>
            <p:ph type="sldNum" sz="quarter" idx="12"/>
          </p:nvPr>
        </p:nvSpPr>
        <p:spPr/>
        <p:txBody>
          <a:bodyPr/>
          <a:lstStyle/>
          <a:p>
            <a:fld id="{F341658C-BD8B-1A4F-AA0A-70A4A21C5904}" type="slidenum">
              <a:rPr lang="en-US" smtClean="0"/>
              <a:t>13</a:t>
            </a:fld>
            <a:endParaRPr lang="en-US" dirty="0"/>
          </a:p>
        </p:txBody>
      </p:sp>
      <p:sp>
        <p:nvSpPr>
          <p:cNvPr id="4" name="Date Placeholder 3">
            <a:extLst>
              <a:ext uri="{FF2B5EF4-FFF2-40B4-BE49-F238E27FC236}">
                <a16:creationId xmlns:a16="http://schemas.microsoft.com/office/drawing/2014/main" id="{434B229B-C7D3-334E-0E15-A232F7621DED}"/>
              </a:ext>
            </a:extLst>
          </p:cNvPr>
          <p:cNvSpPr>
            <a:spLocks noGrp="1"/>
          </p:cNvSpPr>
          <p:nvPr>
            <p:ph type="dt" sz="half" idx="2"/>
          </p:nvPr>
        </p:nvSpPr>
        <p:spPr/>
        <p:txBody>
          <a:bodyPr/>
          <a:lstStyle/>
          <a:p>
            <a:fld id="{0F7FC631-0E9E-C149-A279-B318B079FF4C}" type="datetime4">
              <a:rPr lang="en-US" smtClean="0"/>
              <a:t>April 21, 2026</a:t>
            </a:fld>
            <a:endParaRPr lang="en-US" dirty="0"/>
          </a:p>
        </p:txBody>
      </p:sp>
      <p:pic>
        <p:nvPicPr>
          <p:cNvPr id="7" name="Picture 6">
            <a:extLst>
              <a:ext uri="{FF2B5EF4-FFF2-40B4-BE49-F238E27FC236}">
                <a16:creationId xmlns:a16="http://schemas.microsoft.com/office/drawing/2014/main" id="{0F003269-B10D-B601-8C42-5BFB28D6E4D8}"/>
              </a:ext>
            </a:extLst>
          </p:cNvPr>
          <p:cNvPicPr>
            <a:picLocks noChangeAspect="1"/>
          </p:cNvPicPr>
          <p:nvPr/>
        </p:nvPicPr>
        <p:blipFill>
          <a:blip r:embed="rId3"/>
          <a:stretch>
            <a:fillRect/>
          </a:stretch>
        </p:blipFill>
        <p:spPr>
          <a:xfrm>
            <a:off x="-1524" y="365125"/>
            <a:ext cx="12192000" cy="5777110"/>
          </a:xfrm>
          <a:prstGeom prst="rect">
            <a:avLst/>
          </a:prstGeom>
        </p:spPr>
      </p:pic>
    </p:spTree>
    <p:extLst>
      <p:ext uri="{BB962C8B-B14F-4D97-AF65-F5344CB8AC3E}">
        <p14:creationId xmlns:p14="http://schemas.microsoft.com/office/powerpoint/2010/main" val="1549429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1005E-BAF0-B413-0B4F-AE4F2458258D}"/>
              </a:ext>
            </a:extLst>
          </p:cNvPr>
          <p:cNvSpPr>
            <a:spLocks noGrp="1"/>
          </p:cNvSpPr>
          <p:nvPr>
            <p:ph type="title"/>
          </p:nvPr>
        </p:nvSpPr>
        <p:spPr/>
        <p:txBody>
          <a:bodyPr/>
          <a:lstStyle/>
          <a:p>
            <a:r>
              <a:rPr lang="en-US" dirty="0"/>
              <a:t>Understanding Chronic Homelessness</a:t>
            </a:r>
          </a:p>
        </p:txBody>
      </p:sp>
      <p:pic>
        <p:nvPicPr>
          <p:cNvPr id="8" name="Content Placeholder 7">
            <a:extLst>
              <a:ext uri="{FF2B5EF4-FFF2-40B4-BE49-F238E27FC236}">
                <a16:creationId xmlns:a16="http://schemas.microsoft.com/office/drawing/2014/main" id="{91A90F72-77DA-435B-CC77-C06326E19EA8}"/>
              </a:ext>
            </a:extLst>
          </p:cNvPr>
          <p:cNvPicPr>
            <a:picLocks noGrp="1" noChangeAspect="1"/>
          </p:cNvPicPr>
          <p:nvPr>
            <p:ph idx="1"/>
          </p:nvPr>
        </p:nvPicPr>
        <p:blipFill>
          <a:blip r:embed="rId3"/>
          <a:srcRect t="3370" b="24128"/>
          <a:stretch>
            <a:fillRect/>
          </a:stretch>
        </p:blipFill>
        <p:spPr>
          <a:xfrm>
            <a:off x="914400" y="1542406"/>
            <a:ext cx="4570214" cy="4763848"/>
          </a:xfrm>
          <a:prstGeom prst="rect">
            <a:avLst/>
          </a:prstGeom>
        </p:spPr>
      </p:pic>
      <p:sp>
        <p:nvSpPr>
          <p:cNvPr id="4" name="Date Placeholder 3">
            <a:extLst>
              <a:ext uri="{FF2B5EF4-FFF2-40B4-BE49-F238E27FC236}">
                <a16:creationId xmlns:a16="http://schemas.microsoft.com/office/drawing/2014/main" id="{B09E1BC8-23A5-A2D4-1892-F0CEEDF615CB}"/>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65DB86FD-A801-D6F5-43EC-E5E51F1D7EC2}"/>
              </a:ext>
            </a:extLst>
          </p:cNvPr>
          <p:cNvSpPr>
            <a:spLocks noGrp="1"/>
          </p:cNvSpPr>
          <p:nvPr>
            <p:ph type="ftr" sz="quarter" idx="11"/>
          </p:nvPr>
        </p:nvSpPr>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3EE5CA1F-FCB9-D475-3F88-795202E77BE9}"/>
              </a:ext>
            </a:extLst>
          </p:cNvPr>
          <p:cNvSpPr>
            <a:spLocks noGrp="1"/>
          </p:cNvSpPr>
          <p:nvPr>
            <p:ph type="sldNum" sz="quarter" idx="12"/>
          </p:nvPr>
        </p:nvSpPr>
        <p:spPr/>
        <p:txBody>
          <a:bodyPr/>
          <a:lstStyle/>
          <a:p>
            <a:fld id="{F341658C-BD8B-1A4F-AA0A-70A4A21C5904}" type="slidenum">
              <a:rPr lang="en-US" smtClean="0"/>
              <a:t>14</a:t>
            </a:fld>
            <a:endParaRPr lang="en-US" dirty="0"/>
          </a:p>
        </p:txBody>
      </p:sp>
      <p:pic>
        <p:nvPicPr>
          <p:cNvPr id="10" name="Picture 9">
            <a:extLst>
              <a:ext uri="{FF2B5EF4-FFF2-40B4-BE49-F238E27FC236}">
                <a16:creationId xmlns:a16="http://schemas.microsoft.com/office/drawing/2014/main" id="{E91B4C25-F127-AF8E-2424-68DB09C797E2}"/>
              </a:ext>
            </a:extLst>
          </p:cNvPr>
          <p:cNvPicPr>
            <a:picLocks noChangeAspect="1"/>
          </p:cNvPicPr>
          <p:nvPr/>
        </p:nvPicPr>
        <p:blipFill>
          <a:blip r:embed="rId3"/>
          <a:srcRect l="87734" t="96036"/>
          <a:stretch>
            <a:fillRect/>
          </a:stretch>
        </p:blipFill>
        <p:spPr>
          <a:xfrm>
            <a:off x="4780987" y="6034405"/>
            <a:ext cx="585083" cy="271849"/>
          </a:xfrm>
          <a:prstGeom prst="rect">
            <a:avLst/>
          </a:prstGeom>
        </p:spPr>
      </p:pic>
      <p:sp>
        <p:nvSpPr>
          <p:cNvPr id="11" name="TextBox 10">
            <a:extLst>
              <a:ext uri="{FF2B5EF4-FFF2-40B4-BE49-F238E27FC236}">
                <a16:creationId xmlns:a16="http://schemas.microsoft.com/office/drawing/2014/main" id="{656EA235-B871-0EB3-037A-953755170922}"/>
              </a:ext>
            </a:extLst>
          </p:cNvPr>
          <p:cNvSpPr txBox="1"/>
          <p:nvPr/>
        </p:nvSpPr>
        <p:spPr>
          <a:xfrm>
            <a:off x="5484615" y="1615236"/>
            <a:ext cx="5789937" cy="4555093"/>
          </a:xfrm>
          <a:prstGeom prst="rect">
            <a:avLst/>
          </a:prstGeom>
          <a:solidFill>
            <a:schemeClr val="accent1"/>
          </a:solidFill>
        </p:spPr>
        <p:txBody>
          <a:bodyPr wrap="square" rtlCol="0">
            <a:spAutoFit/>
          </a:bodyPr>
          <a:lstStyle/>
          <a:p>
            <a:pPr marL="285750" indent="-285750">
              <a:buFont typeface="Arial" panose="020B0604020202020204" pitchFamily="34" charset="0"/>
              <a:buChar char="•"/>
            </a:pPr>
            <a:r>
              <a:rPr lang="en-US" dirty="0">
                <a:solidFill>
                  <a:schemeClr val="bg1"/>
                </a:solidFill>
              </a:rPr>
              <a:t>People who are Chronically Homeless are a subpopulation of homeless population.</a:t>
            </a:r>
          </a:p>
          <a:p>
            <a:pPr marL="285750" lvl="0" indent="-285750">
              <a:buFont typeface="Arial" panose="020B0604020202020204" pitchFamily="34" charset="0"/>
              <a:buChar char="•"/>
            </a:pPr>
            <a:endParaRPr lang="en-US" sz="1000" dirty="0">
              <a:solidFill>
                <a:schemeClr val="bg1"/>
              </a:solidFill>
            </a:endParaRPr>
          </a:p>
          <a:p>
            <a:pPr marL="285750" lvl="0" indent="-285750">
              <a:buFont typeface="Arial" panose="020B0604020202020204" pitchFamily="34" charset="0"/>
              <a:buChar char="•"/>
            </a:pPr>
            <a:r>
              <a:rPr lang="en-US" dirty="0">
                <a:solidFill>
                  <a:schemeClr val="bg1"/>
                </a:solidFill>
              </a:rPr>
              <a:t>The chronically homeless (homeless for 12 months or has had 4 episodes of homelessness in past three years) is estimated to be 20% of the homeless population.</a:t>
            </a:r>
          </a:p>
          <a:p>
            <a:pPr marL="285750" lvl="0" indent="-285750">
              <a:buFont typeface="Arial" panose="020B0604020202020204" pitchFamily="34" charset="0"/>
              <a:buChar char="•"/>
            </a:pPr>
            <a:endParaRPr lang="en-US" sz="1000" dirty="0">
              <a:solidFill>
                <a:schemeClr val="bg1"/>
              </a:solidFill>
            </a:endParaRPr>
          </a:p>
          <a:p>
            <a:pPr marL="285750" lvl="0" indent="-285750">
              <a:buFont typeface="Arial" panose="020B0604020202020204" pitchFamily="34" charset="0"/>
              <a:buChar char="•"/>
            </a:pPr>
            <a:r>
              <a:rPr lang="en-US" dirty="0">
                <a:solidFill>
                  <a:schemeClr val="bg1"/>
                </a:solidFill>
              </a:rPr>
              <a:t>Of those who are </a:t>
            </a:r>
            <a:r>
              <a:rPr lang="en-US" b="1" dirty="0">
                <a:solidFill>
                  <a:schemeClr val="bg1"/>
                </a:solidFill>
              </a:rPr>
              <a:t>chronically homeless</a:t>
            </a:r>
            <a:r>
              <a:rPr lang="en-US" dirty="0">
                <a:solidFill>
                  <a:schemeClr val="bg1"/>
                </a:solidFill>
              </a:rPr>
              <a:t> the following represents what studies have found:</a:t>
            </a:r>
          </a:p>
          <a:p>
            <a:pPr marL="742950" lvl="1" indent="-285750">
              <a:buFont typeface="Arial" panose="020B0604020202020204" pitchFamily="34" charset="0"/>
              <a:buChar char="•"/>
            </a:pPr>
            <a:r>
              <a:rPr lang="en-US" dirty="0">
                <a:solidFill>
                  <a:schemeClr val="bg1"/>
                </a:solidFill>
              </a:rPr>
              <a:t>60% have reported having mental health problems</a:t>
            </a:r>
          </a:p>
          <a:p>
            <a:pPr marL="742950" lvl="1" indent="-285750">
              <a:buFont typeface="Arial" panose="020B0604020202020204" pitchFamily="34" charset="0"/>
              <a:buChar char="•"/>
            </a:pPr>
            <a:r>
              <a:rPr lang="en-US" dirty="0">
                <a:solidFill>
                  <a:schemeClr val="bg1"/>
                </a:solidFill>
              </a:rPr>
              <a:t>80% have experienced substance abuse problem</a:t>
            </a:r>
          </a:p>
          <a:p>
            <a:pPr marL="742950" lvl="1" indent="-285750">
              <a:buFont typeface="Arial" panose="020B0604020202020204" pitchFamily="34" charset="0"/>
              <a:buChar char="•"/>
            </a:pPr>
            <a:r>
              <a:rPr lang="en-US" dirty="0">
                <a:solidFill>
                  <a:schemeClr val="bg1"/>
                </a:solidFill>
              </a:rPr>
              <a:t>Mortality rates for homeless men and women are 4x greater than those found in general population</a:t>
            </a:r>
          </a:p>
        </p:txBody>
      </p:sp>
    </p:spTree>
    <p:extLst>
      <p:ext uri="{BB962C8B-B14F-4D97-AF65-F5344CB8AC3E}">
        <p14:creationId xmlns:p14="http://schemas.microsoft.com/office/powerpoint/2010/main" val="253503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32E7E-03EC-E8AB-F0B4-D438F854CE5A}"/>
              </a:ext>
            </a:extLst>
          </p:cNvPr>
          <p:cNvSpPr>
            <a:spLocks noGrp="1"/>
          </p:cNvSpPr>
          <p:nvPr>
            <p:ph type="title"/>
          </p:nvPr>
        </p:nvSpPr>
        <p:spPr/>
        <p:txBody>
          <a:bodyPr/>
          <a:lstStyle/>
          <a:p>
            <a:r>
              <a:rPr lang="en-US" dirty="0"/>
              <a:t>Unsheltered Homelessness</a:t>
            </a:r>
          </a:p>
        </p:txBody>
      </p:sp>
      <p:sp>
        <p:nvSpPr>
          <p:cNvPr id="3" name="Content Placeholder 2">
            <a:extLst>
              <a:ext uri="{FF2B5EF4-FFF2-40B4-BE49-F238E27FC236}">
                <a16:creationId xmlns:a16="http://schemas.microsoft.com/office/drawing/2014/main" id="{EE61DE45-20D5-DA15-1A3A-0065E7A912D1}"/>
              </a:ext>
            </a:extLst>
          </p:cNvPr>
          <p:cNvSpPr>
            <a:spLocks noGrp="1"/>
          </p:cNvSpPr>
          <p:nvPr>
            <p:ph idx="1"/>
          </p:nvPr>
        </p:nvSpPr>
        <p:spPr/>
        <p:txBody>
          <a:bodyPr>
            <a:normAutofit fontScale="92500"/>
          </a:bodyPr>
          <a:lstStyle/>
          <a:p>
            <a:r>
              <a:rPr lang="en-US" b="1" dirty="0"/>
              <a:t>Longer time being homeless</a:t>
            </a:r>
            <a:r>
              <a:rPr lang="en-US" dirty="0"/>
              <a:t>: The average number of days that people enduring unsheltered homelessness reported since being stably housed was more than six times that of people experiencing homelessness in sheltered locations.</a:t>
            </a:r>
          </a:p>
          <a:p>
            <a:r>
              <a:rPr lang="en-US" b="1" dirty="0"/>
              <a:t>Violence: </a:t>
            </a:r>
            <a:r>
              <a:rPr lang="en-US" dirty="0"/>
              <a:t>Thirty-five percent of men and 40 percent of women reported experiencing a violent attack while living in unsheltered locations.</a:t>
            </a:r>
          </a:p>
          <a:p>
            <a:r>
              <a:rPr lang="en-US" b="1" dirty="0"/>
              <a:t>Health Problems: </a:t>
            </a:r>
            <a:r>
              <a:rPr lang="en-US" dirty="0"/>
              <a:t>Being unsheltered is linked to chronic homelessness, which can exacerbate serious illness</a:t>
            </a:r>
          </a:p>
          <a:p>
            <a:r>
              <a:rPr lang="en-US" b="1" dirty="0"/>
              <a:t>Use Preventative Care Less: </a:t>
            </a:r>
            <a:r>
              <a:rPr lang="en-US" dirty="0"/>
              <a:t>Unsheltered individuals have low rates of health care use which leads to higher rates of premature mortality</a:t>
            </a:r>
          </a:p>
        </p:txBody>
      </p:sp>
      <p:sp>
        <p:nvSpPr>
          <p:cNvPr id="4" name="Date Placeholder 3">
            <a:extLst>
              <a:ext uri="{FF2B5EF4-FFF2-40B4-BE49-F238E27FC236}">
                <a16:creationId xmlns:a16="http://schemas.microsoft.com/office/drawing/2014/main" id="{9FDB1D2C-5217-2A0E-D600-19E99BBFDC2F}"/>
              </a:ext>
            </a:extLst>
          </p:cNvPr>
          <p:cNvSpPr>
            <a:spLocks noGrp="1"/>
          </p:cNvSpPr>
          <p:nvPr>
            <p:ph type="dt" sz="half" idx="10"/>
          </p:nvPr>
        </p:nvSpPr>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40770797-9B23-EB4F-3DC0-C54ACA2C0702}"/>
              </a:ext>
            </a:extLst>
          </p:cNvPr>
          <p:cNvSpPr>
            <a:spLocks noGrp="1"/>
          </p:cNvSpPr>
          <p:nvPr>
            <p:ph type="ftr" sz="quarter" idx="11"/>
          </p:nvPr>
        </p:nvSpPr>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72D38B66-1C26-9E03-3ED4-9BF053BD0909}"/>
              </a:ext>
            </a:extLst>
          </p:cNvPr>
          <p:cNvSpPr>
            <a:spLocks noGrp="1"/>
          </p:cNvSpPr>
          <p:nvPr>
            <p:ph type="sldNum" sz="quarter" idx="12"/>
          </p:nvPr>
        </p:nvSpPr>
        <p:spPr/>
        <p:txBody>
          <a:bodyPr/>
          <a:lstStyle/>
          <a:p>
            <a:fld id="{F341658C-BD8B-1A4F-AA0A-70A4A21C5904}" type="slidenum">
              <a:rPr lang="en-US" smtClean="0"/>
              <a:t>15</a:t>
            </a:fld>
            <a:endParaRPr lang="en-US" dirty="0"/>
          </a:p>
        </p:txBody>
      </p:sp>
    </p:spTree>
    <p:extLst>
      <p:ext uri="{BB962C8B-B14F-4D97-AF65-F5344CB8AC3E}">
        <p14:creationId xmlns:p14="http://schemas.microsoft.com/office/powerpoint/2010/main" val="3963445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D0E7747-1DB4-F2DA-C918-A813014242D5}"/>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3879108-9089-E153-DE36-BAF75A5A2E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2" name="Title 1">
            <a:extLst>
              <a:ext uri="{FF2B5EF4-FFF2-40B4-BE49-F238E27FC236}">
                <a16:creationId xmlns:a16="http://schemas.microsoft.com/office/drawing/2014/main" id="{93C1841F-0F88-7830-99E2-A57661E9778F}"/>
              </a:ext>
            </a:extLst>
          </p:cNvPr>
          <p:cNvSpPr>
            <a:spLocks noGrp="1"/>
          </p:cNvSpPr>
          <p:nvPr>
            <p:ph type="title"/>
          </p:nvPr>
        </p:nvSpPr>
        <p:spPr>
          <a:xfrm>
            <a:off x="5129465" y="779580"/>
            <a:ext cx="6751478" cy="750771"/>
          </a:xfrm>
        </p:spPr>
        <p:txBody>
          <a:bodyPr>
            <a:normAutofit/>
          </a:bodyPr>
          <a:lstStyle/>
          <a:p>
            <a:r>
              <a:rPr lang="en-US" sz="2800" dirty="0"/>
              <a:t>Who lives in Supportive Housing</a:t>
            </a:r>
          </a:p>
        </p:txBody>
      </p:sp>
      <p:sp>
        <p:nvSpPr>
          <p:cNvPr id="26" name="sketch line">
            <a:extLst>
              <a:ext uri="{FF2B5EF4-FFF2-40B4-BE49-F238E27FC236}">
                <a16:creationId xmlns:a16="http://schemas.microsoft.com/office/drawing/2014/main" id="{226FEA7E-B529-1DA9-2A20-9F5F4F197B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3" name="Content Placeholder 2">
            <a:extLst>
              <a:ext uri="{FF2B5EF4-FFF2-40B4-BE49-F238E27FC236}">
                <a16:creationId xmlns:a16="http://schemas.microsoft.com/office/drawing/2014/main" id="{DA3E5441-1B27-5133-A410-74F32686FA3A}"/>
              </a:ext>
            </a:extLst>
          </p:cNvPr>
          <p:cNvSpPr>
            <a:spLocks noGrp="1"/>
          </p:cNvSpPr>
          <p:nvPr>
            <p:ph idx="1"/>
          </p:nvPr>
        </p:nvSpPr>
        <p:spPr>
          <a:xfrm>
            <a:off x="5129465" y="1395663"/>
            <a:ext cx="6714902" cy="4112477"/>
          </a:xfrm>
        </p:spPr>
        <p:txBody>
          <a:bodyPr anchor="ctr">
            <a:normAutofit lnSpcReduction="10000"/>
          </a:bodyPr>
          <a:lstStyle/>
          <a:p>
            <a:pPr lvl="0">
              <a:lnSpc>
                <a:spcPct val="100000"/>
              </a:lnSpc>
              <a:spcBef>
                <a:spcPts val="1800"/>
              </a:spcBef>
            </a:pPr>
            <a:r>
              <a:rPr lang="en-US" sz="2000" dirty="0"/>
              <a:t>Supportive Housing (SH) is an evidence-based solution to housing people with high needs who are chronically homeless.</a:t>
            </a:r>
          </a:p>
          <a:p>
            <a:pPr lvl="0">
              <a:lnSpc>
                <a:spcPct val="100000"/>
              </a:lnSpc>
              <a:spcBef>
                <a:spcPts val="1800"/>
              </a:spcBef>
            </a:pPr>
            <a:r>
              <a:rPr lang="en-US" sz="2000" dirty="0"/>
              <a:t>Based on a Point In Time Count by the Community Shelter Board, between 2024 and 2025 the number of people who were Chronically Homeless decreased by 1.8% (4 less people counted) and unsheltered homelessness reduced by 12% (-59).</a:t>
            </a:r>
          </a:p>
          <a:p>
            <a:pPr lvl="0">
              <a:lnSpc>
                <a:spcPct val="100000"/>
              </a:lnSpc>
              <a:spcBef>
                <a:spcPts val="1800"/>
              </a:spcBef>
            </a:pPr>
            <a:r>
              <a:rPr lang="en-US" sz="2000" dirty="0"/>
              <a:t>The Columbus/Franklin County’s Continuum of Care needs to increase its Supportive Housing 12% in the next five years (375 SH units) to be able to meet the demand for SH in our continuum. </a:t>
            </a:r>
          </a:p>
        </p:txBody>
      </p:sp>
      <p:sp>
        <p:nvSpPr>
          <p:cNvPr id="4" name="Date Placeholder 3">
            <a:extLst>
              <a:ext uri="{FF2B5EF4-FFF2-40B4-BE49-F238E27FC236}">
                <a16:creationId xmlns:a16="http://schemas.microsoft.com/office/drawing/2014/main" id="{2D51F30E-22C3-8D76-D19B-97EAE5038E5F}"/>
              </a:ext>
            </a:extLst>
          </p:cNvPr>
          <p:cNvSpPr>
            <a:spLocks noGrp="1"/>
          </p:cNvSpPr>
          <p:nvPr>
            <p:ph type="dt" sz="half" idx="10"/>
          </p:nvPr>
        </p:nvSpPr>
        <p:spPr>
          <a:xfrm>
            <a:off x="472509" y="6309360"/>
            <a:ext cx="1216441"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8AD88731-E41E-8F49-BCAE-6E87219F6B90}" type="datetime4">
              <a:rPr kumimoji="0" lang="en-US" sz="1050" b="1" i="0" u="none" strike="noStrike" kern="1200" cap="none" spc="0" normalizeH="0" baseline="0" noProof="0" smtClean="0">
                <a:ln>
                  <a:noFill/>
                </a:ln>
                <a:solidFill>
                  <a:srgbClr val="E7E6E6">
                    <a:lumMod val="50000"/>
                  </a:srgbClr>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April 21, 2026</a:t>
            </a:fld>
            <a:endParaRPr kumimoji="0" lang="en-US" sz="1050" b="1" i="0" u="none" strike="noStrike" kern="1200" cap="none" spc="0" normalizeH="0" baseline="0" noProof="0" dirty="0">
              <a:ln>
                <a:noFill/>
              </a:ln>
              <a:solidFill>
                <a:srgbClr val="E7E6E6">
                  <a:lumMod val="50000"/>
                </a:srgbClr>
              </a:solidFill>
              <a:effectLst/>
              <a:uLnTx/>
              <a:uFillTx/>
              <a:latin typeface="Roboto"/>
              <a:ea typeface="+mn-ea"/>
              <a:cs typeface="+mn-cs"/>
            </a:endParaRPr>
          </a:p>
        </p:txBody>
      </p:sp>
      <p:sp>
        <p:nvSpPr>
          <p:cNvPr id="5" name="Footer Placeholder 4">
            <a:extLst>
              <a:ext uri="{FF2B5EF4-FFF2-40B4-BE49-F238E27FC236}">
                <a16:creationId xmlns:a16="http://schemas.microsoft.com/office/drawing/2014/main" id="{D50911DC-5D19-DB97-A90F-86F239D4BAE3}"/>
              </a:ext>
            </a:extLst>
          </p:cNvPr>
          <p:cNvSpPr>
            <a:spLocks noGrp="1"/>
          </p:cNvSpPr>
          <p:nvPr>
            <p:ph type="ftr" sz="quarter" idx="11"/>
          </p:nvPr>
        </p:nvSpPr>
        <p:spPr>
          <a:xfrm>
            <a:off x="4038600" y="6356350"/>
            <a:ext cx="411480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50" b="1" i="0" u="none" strike="noStrike" kern="1200" cap="none" spc="0" normalizeH="0" baseline="0" noProof="0" dirty="0">
                <a:ln>
                  <a:noFill/>
                </a:ln>
                <a:solidFill>
                  <a:srgbClr val="0D004C"/>
                </a:solidFill>
                <a:effectLst/>
                <a:uLnTx/>
                <a:uFillTx/>
                <a:latin typeface="Roboto"/>
                <a:ea typeface="+mn-ea"/>
                <a:cs typeface="+mn-cs"/>
              </a:rPr>
              <a:t>COMMUNITY HOUSING NETWORK</a:t>
            </a:r>
          </a:p>
        </p:txBody>
      </p:sp>
      <p:sp>
        <p:nvSpPr>
          <p:cNvPr id="6" name="Slide Number Placeholder 5">
            <a:extLst>
              <a:ext uri="{FF2B5EF4-FFF2-40B4-BE49-F238E27FC236}">
                <a16:creationId xmlns:a16="http://schemas.microsoft.com/office/drawing/2014/main" id="{D2B83BA0-C370-4E17-5379-9AB7E5B27470}"/>
              </a:ext>
            </a:extLst>
          </p:cNvPr>
          <p:cNvSpPr>
            <a:spLocks noGrp="1"/>
          </p:cNvSpPr>
          <p:nvPr>
            <p:ph type="sldNum" sz="quarter" idx="12"/>
          </p:nvPr>
        </p:nvSpPr>
        <p:spPr>
          <a:xfrm>
            <a:off x="8610600" y="6356350"/>
            <a:ext cx="274320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F341658C-BD8B-1A4F-AA0A-70A4A21C5904}" type="slidenum">
              <a:rPr kumimoji="0" lang="en-US" sz="1200" b="1" i="0" u="none" strike="noStrike" kern="1200" cap="none" spc="0" normalizeH="0" baseline="0" noProof="0" smtClean="0">
                <a:ln>
                  <a:noFill/>
                </a:ln>
                <a:solidFill>
                  <a:srgbClr val="662469"/>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16</a:t>
            </a:fld>
            <a:endParaRPr kumimoji="0" lang="en-US" sz="1200" b="1" i="0" u="none" strike="noStrike" kern="1200" cap="none" spc="0" normalizeH="0" baseline="0" noProof="0" dirty="0">
              <a:ln>
                <a:noFill/>
              </a:ln>
              <a:solidFill>
                <a:srgbClr val="662469"/>
              </a:solidFill>
              <a:effectLst/>
              <a:uLnTx/>
              <a:uFillTx/>
              <a:latin typeface="Roboto"/>
              <a:ea typeface="+mn-ea"/>
              <a:cs typeface="+mn-cs"/>
            </a:endParaRPr>
          </a:p>
        </p:txBody>
      </p:sp>
      <p:pic>
        <p:nvPicPr>
          <p:cNvPr id="8" name="Picture 7">
            <a:extLst>
              <a:ext uri="{FF2B5EF4-FFF2-40B4-BE49-F238E27FC236}">
                <a16:creationId xmlns:a16="http://schemas.microsoft.com/office/drawing/2014/main" id="{146E93A9-ED3B-A769-6A78-A2DAC7E60580}"/>
              </a:ext>
            </a:extLst>
          </p:cNvPr>
          <p:cNvPicPr>
            <a:picLocks noChangeAspect="1"/>
          </p:cNvPicPr>
          <p:nvPr/>
        </p:nvPicPr>
        <p:blipFill>
          <a:blip r:embed="rId3"/>
          <a:stretch>
            <a:fillRect/>
          </a:stretch>
        </p:blipFill>
        <p:spPr>
          <a:xfrm>
            <a:off x="671431" y="1027579"/>
            <a:ext cx="3966502" cy="4520346"/>
          </a:xfrm>
          <a:prstGeom prst="rect">
            <a:avLst/>
          </a:prstGeom>
        </p:spPr>
      </p:pic>
    </p:spTree>
    <p:extLst>
      <p:ext uri="{BB962C8B-B14F-4D97-AF65-F5344CB8AC3E}">
        <p14:creationId xmlns:p14="http://schemas.microsoft.com/office/powerpoint/2010/main" val="3099236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74A9842-4805-BD88-5381-0A1A14E4BB6C}"/>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E0652D6-78A3-63C1-388A-49C1382B2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3" name="Content Placeholder 2">
            <a:extLst>
              <a:ext uri="{FF2B5EF4-FFF2-40B4-BE49-F238E27FC236}">
                <a16:creationId xmlns:a16="http://schemas.microsoft.com/office/drawing/2014/main" id="{D9536065-99B8-2608-34DC-5137686A7320}"/>
              </a:ext>
            </a:extLst>
          </p:cNvPr>
          <p:cNvSpPr>
            <a:spLocks noGrp="1"/>
          </p:cNvSpPr>
          <p:nvPr>
            <p:ph idx="1"/>
          </p:nvPr>
        </p:nvSpPr>
        <p:spPr>
          <a:xfrm>
            <a:off x="5129465" y="1778350"/>
            <a:ext cx="6391104" cy="3729789"/>
          </a:xfrm>
        </p:spPr>
        <p:txBody>
          <a:bodyPr anchor="ctr">
            <a:normAutofit fontScale="92500" lnSpcReduction="10000"/>
          </a:bodyPr>
          <a:lstStyle/>
          <a:p>
            <a:pPr>
              <a:lnSpc>
                <a:spcPct val="110000"/>
              </a:lnSpc>
              <a:spcBef>
                <a:spcPts val="1800"/>
              </a:spcBef>
            </a:pPr>
            <a:r>
              <a:rPr lang="en-US" sz="2000" kern="100" dirty="0"/>
              <a:t>Safe, affordable housing with evidence-based supportive services—including mental health care, substance use treatment, and case management.</a:t>
            </a:r>
          </a:p>
          <a:p>
            <a:pPr>
              <a:lnSpc>
                <a:spcPct val="110000"/>
              </a:lnSpc>
              <a:spcBef>
                <a:spcPts val="1800"/>
              </a:spcBef>
            </a:pPr>
            <a:r>
              <a:rPr lang="en-US" sz="2000" kern="100" dirty="0"/>
              <a:t>Integrated services promote housing stability, personal independence, and improved health outcomes.</a:t>
            </a:r>
          </a:p>
          <a:p>
            <a:pPr>
              <a:lnSpc>
                <a:spcPct val="110000"/>
              </a:lnSpc>
              <a:spcBef>
                <a:spcPts val="1800"/>
              </a:spcBef>
            </a:pPr>
            <a:r>
              <a:rPr lang="en-US" sz="2000" kern="100" dirty="0"/>
              <a:t>On average, CHN residents maintain housing for five years. </a:t>
            </a:r>
          </a:p>
          <a:p>
            <a:pPr>
              <a:lnSpc>
                <a:spcPct val="110000"/>
              </a:lnSpc>
              <a:spcBef>
                <a:spcPts val="1800"/>
              </a:spcBef>
            </a:pPr>
            <a:r>
              <a:rPr lang="en-US" sz="2000" kern="100" dirty="0"/>
              <a:t>Proven and cost-effective - reduces reliance on emergency services and promotes inclusive, sustainable community growth. </a:t>
            </a:r>
          </a:p>
        </p:txBody>
      </p:sp>
      <p:sp>
        <p:nvSpPr>
          <p:cNvPr id="2" name="Title 1">
            <a:extLst>
              <a:ext uri="{FF2B5EF4-FFF2-40B4-BE49-F238E27FC236}">
                <a16:creationId xmlns:a16="http://schemas.microsoft.com/office/drawing/2014/main" id="{C0D96B34-28F0-74D8-881F-88DBCF108D4F}"/>
              </a:ext>
            </a:extLst>
          </p:cNvPr>
          <p:cNvSpPr>
            <a:spLocks noGrp="1"/>
          </p:cNvSpPr>
          <p:nvPr>
            <p:ph type="title"/>
          </p:nvPr>
        </p:nvSpPr>
        <p:spPr>
          <a:xfrm>
            <a:off x="5129465" y="930139"/>
            <a:ext cx="6457038" cy="750771"/>
          </a:xfrm>
        </p:spPr>
        <p:txBody>
          <a:bodyPr>
            <a:normAutofit/>
          </a:bodyPr>
          <a:lstStyle/>
          <a:p>
            <a:r>
              <a:rPr lang="en-US" sz="2800" dirty="0"/>
              <a:t>What is Supportive Housing</a:t>
            </a:r>
          </a:p>
        </p:txBody>
      </p:sp>
      <p:sp>
        <p:nvSpPr>
          <p:cNvPr id="26" name="sketch line">
            <a:extLst>
              <a:ext uri="{FF2B5EF4-FFF2-40B4-BE49-F238E27FC236}">
                <a16:creationId xmlns:a16="http://schemas.microsoft.com/office/drawing/2014/main" id="{B5FC119C-02C5-4140-4BFC-E19F56D224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Roboto"/>
              <a:ea typeface="+mn-ea"/>
              <a:cs typeface="+mn-cs"/>
            </a:endParaRPr>
          </a:p>
        </p:txBody>
      </p:sp>
      <p:sp>
        <p:nvSpPr>
          <p:cNvPr id="4" name="Date Placeholder 3">
            <a:extLst>
              <a:ext uri="{FF2B5EF4-FFF2-40B4-BE49-F238E27FC236}">
                <a16:creationId xmlns:a16="http://schemas.microsoft.com/office/drawing/2014/main" id="{0D969294-1F39-BB57-59ED-DAC9F54CA91D}"/>
              </a:ext>
            </a:extLst>
          </p:cNvPr>
          <p:cNvSpPr>
            <a:spLocks noGrp="1"/>
          </p:cNvSpPr>
          <p:nvPr>
            <p:ph type="dt" sz="half" idx="10"/>
          </p:nvPr>
        </p:nvSpPr>
        <p:spPr>
          <a:xfrm>
            <a:off x="472509" y="6309360"/>
            <a:ext cx="1216441"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8AD88731-E41E-8F49-BCAE-6E87219F6B90}" type="datetime4">
              <a:rPr kumimoji="0" lang="en-US" sz="1050" b="1" i="0" u="none" strike="noStrike" kern="1200" cap="none" spc="0" normalizeH="0" baseline="0" noProof="0" smtClean="0">
                <a:ln>
                  <a:noFill/>
                </a:ln>
                <a:solidFill>
                  <a:srgbClr val="E7E6E6">
                    <a:lumMod val="50000"/>
                  </a:srgbClr>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April 21, 2026</a:t>
            </a:fld>
            <a:endParaRPr kumimoji="0" lang="en-US" sz="1050" b="1" i="0" u="none" strike="noStrike" kern="1200" cap="none" spc="0" normalizeH="0" baseline="0" noProof="0" dirty="0">
              <a:ln>
                <a:noFill/>
              </a:ln>
              <a:solidFill>
                <a:srgbClr val="E7E6E6">
                  <a:lumMod val="50000"/>
                </a:srgbClr>
              </a:solidFill>
              <a:effectLst/>
              <a:uLnTx/>
              <a:uFillTx/>
              <a:latin typeface="Roboto"/>
              <a:ea typeface="+mn-ea"/>
              <a:cs typeface="+mn-cs"/>
            </a:endParaRPr>
          </a:p>
        </p:txBody>
      </p:sp>
      <p:sp>
        <p:nvSpPr>
          <p:cNvPr id="5" name="Footer Placeholder 4">
            <a:extLst>
              <a:ext uri="{FF2B5EF4-FFF2-40B4-BE49-F238E27FC236}">
                <a16:creationId xmlns:a16="http://schemas.microsoft.com/office/drawing/2014/main" id="{55EDF955-72FC-8FDC-2E66-3682A9055FC6}"/>
              </a:ext>
            </a:extLst>
          </p:cNvPr>
          <p:cNvSpPr>
            <a:spLocks noGrp="1"/>
          </p:cNvSpPr>
          <p:nvPr>
            <p:ph type="ftr" sz="quarter" idx="11"/>
          </p:nvPr>
        </p:nvSpPr>
        <p:spPr>
          <a:xfrm>
            <a:off x="4038600" y="6356350"/>
            <a:ext cx="411480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50" b="1" i="0" u="none" strike="noStrike" kern="1200" cap="none" spc="0" normalizeH="0" baseline="0" noProof="0" dirty="0">
                <a:ln>
                  <a:noFill/>
                </a:ln>
                <a:solidFill>
                  <a:srgbClr val="0D004C"/>
                </a:solidFill>
                <a:effectLst/>
                <a:uLnTx/>
                <a:uFillTx/>
                <a:latin typeface="Roboto"/>
                <a:ea typeface="+mn-ea"/>
                <a:cs typeface="+mn-cs"/>
              </a:rPr>
              <a:t>COMMUNITY HOUSING NETWORK</a:t>
            </a:r>
          </a:p>
        </p:txBody>
      </p:sp>
      <p:sp>
        <p:nvSpPr>
          <p:cNvPr id="6" name="Slide Number Placeholder 5">
            <a:extLst>
              <a:ext uri="{FF2B5EF4-FFF2-40B4-BE49-F238E27FC236}">
                <a16:creationId xmlns:a16="http://schemas.microsoft.com/office/drawing/2014/main" id="{A53108B0-3E85-63CA-BB4F-F510769C25BE}"/>
              </a:ext>
            </a:extLst>
          </p:cNvPr>
          <p:cNvSpPr>
            <a:spLocks noGrp="1"/>
          </p:cNvSpPr>
          <p:nvPr>
            <p:ph type="sldNum" sz="quarter" idx="12"/>
          </p:nvPr>
        </p:nvSpPr>
        <p:spPr>
          <a:xfrm>
            <a:off x="8610600" y="6356350"/>
            <a:ext cx="274320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F341658C-BD8B-1A4F-AA0A-70A4A21C5904}" type="slidenum">
              <a:rPr kumimoji="0" lang="en-US" sz="1200" b="1" i="0" u="none" strike="noStrike" kern="1200" cap="none" spc="0" normalizeH="0" baseline="0" noProof="0" smtClean="0">
                <a:ln>
                  <a:noFill/>
                </a:ln>
                <a:solidFill>
                  <a:srgbClr val="662469"/>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17</a:t>
            </a:fld>
            <a:endParaRPr kumimoji="0" lang="en-US" sz="1200" b="1" i="0" u="none" strike="noStrike" kern="1200" cap="none" spc="0" normalizeH="0" baseline="0" noProof="0" dirty="0">
              <a:ln>
                <a:noFill/>
              </a:ln>
              <a:solidFill>
                <a:srgbClr val="662469"/>
              </a:solidFill>
              <a:effectLst/>
              <a:uLnTx/>
              <a:uFillTx/>
              <a:latin typeface="Roboto"/>
              <a:ea typeface="+mn-ea"/>
              <a:cs typeface="+mn-cs"/>
            </a:endParaRPr>
          </a:p>
        </p:txBody>
      </p:sp>
      <p:pic>
        <p:nvPicPr>
          <p:cNvPr id="7" name="Picture 6" descr="A person sitting on a bed with a dog&#10;&#10;Description automatically generated">
            <a:extLst>
              <a:ext uri="{FF2B5EF4-FFF2-40B4-BE49-F238E27FC236}">
                <a16:creationId xmlns:a16="http://schemas.microsoft.com/office/drawing/2014/main" id="{384E76F0-FF30-1E14-E290-98F312A25928}"/>
              </a:ext>
            </a:extLst>
          </p:cNvPr>
          <p:cNvPicPr>
            <a:picLocks noChangeAspect="1"/>
          </p:cNvPicPr>
          <p:nvPr/>
        </p:nvPicPr>
        <p:blipFill>
          <a:blip r:embed="rId3"/>
          <a:srcRect r="-3" b="24006"/>
          <a:stretch/>
        </p:blipFill>
        <p:spPr>
          <a:xfrm>
            <a:off x="669898" y="1027579"/>
            <a:ext cx="3935641" cy="4480560"/>
          </a:xfrm>
          <a:prstGeom prst="rect">
            <a:avLst/>
          </a:prstGeom>
        </p:spPr>
      </p:pic>
    </p:spTree>
    <p:extLst>
      <p:ext uri="{BB962C8B-B14F-4D97-AF65-F5344CB8AC3E}">
        <p14:creationId xmlns:p14="http://schemas.microsoft.com/office/powerpoint/2010/main" val="3796350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C424B0-8543-59B1-7E0D-AF80755580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E5BBE3-2502-7529-B51E-AFB37325B432}"/>
              </a:ext>
            </a:extLst>
          </p:cNvPr>
          <p:cNvSpPr>
            <a:spLocks noGrp="1"/>
          </p:cNvSpPr>
          <p:nvPr>
            <p:ph type="title"/>
          </p:nvPr>
        </p:nvSpPr>
        <p:spPr/>
        <p:txBody>
          <a:bodyPr/>
          <a:lstStyle/>
          <a:p>
            <a:r>
              <a:rPr lang="en-US" dirty="0"/>
              <a:t>CHN PSH Impact</a:t>
            </a:r>
          </a:p>
        </p:txBody>
      </p:sp>
      <p:sp>
        <p:nvSpPr>
          <p:cNvPr id="3" name="Content Placeholder 2">
            <a:extLst>
              <a:ext uri="{FF2B5EF4-FFF2-40B4-BE49-F238E27FC236}">
                <a16:creationId xmlns:a16="http://schemas.microsoft.com/office/drawing/2014/main" id="{9C73A581-6D02-4B5D-7E2D-0B703DE7550A}"/>
              </a:ext>
            </a:extLst>
          </p:cNvPr>
          <p:cNvSpPr>
            <a:spLocks noGrp="1"/>
          </p:cNvSpPr>
          <p:nvPr>
            <p:ph idx="1"/>
          </p:nvPr>
        </p:nvSpPr>
        <p:spPr>
          <a:xfrm>
            <a:off x="914400" y="1690688"/>
            <a:ext cx="10360152" cy="4486275"/>
          </a:xfrm>
        </p:spPr>
        <p:txBody>
          <a:bodyPr>
            <a:normAutofit/>
          </a:bodyPr>
          <a:lstStyle/>
          <a:p>
            <a:pPr marL="0" indent="0">
              <a:lnSpc>
                <a:spcPct val="100000"/>
              </a:lnSpc>
              <a:spcBef>
                <a:spcPts val="1200"/>
              </a:spcBef>
              <a:buNone/>
            </a:pPr>
            <a:r>
              <a:rPr lang="en-US" sz="2400" b="1" dirty="0"/>
              <a:t>Resident Impact</a:t>
            </a:r>
          </a:p>
          <a:p>
            <a:pPr marL="461963"/>
            <a:r>
              <a:rPr lang="en-US" sz="2000" dirty="0"/>
              <a:t>Obtain housing stability</a:t>
            </a:r>
          </a:p>
          <a:p>
            <a:pPr marL="461963"/>
            <a:r>
              <a:rPr lang="en-US" sz="2000" dirty="0"/>
              <a:t>Improve self-efficacy, confidence, and well-being of CHN residents</a:t>
            </a:r>
          </a:p>
          <a:p>
            <a:pPr marL="461963"/>
            <a:r>
              <a:rPr lang="en-US" sz="2000" dirty="0"/>
              <a:t>Improve CHN residents’ independence, navigation of resources, and community engagement </a:t>
            </a:r>
            <a:r>
              <a:rPr lang="en-US" sz="1400" dirty="0">
                <a:solidFill>
                  <a:srgbClr val="0070C0"/>
                </a:solidFill>
                <a:latin typeface="Roboto  "/>
              </a:rPr>
              <a:t>(socialization, increased income, no subsidy, move to other housing)</a:t>
            </a:r>
            <a:endParaRPr lang="en-US" sz="2000" dirty="0"/>
          </a:p>
          <a:p>
            <a:pPr marL="0" indent="0">
              <a:lnSpc>
                <a:spcPct val="100000"/>
              </a:lnSpc>
              <a:spcBef>
                <a:spcPts val="2400"/>
              </a:spcBef>
              <a:buNone/>
            </a:pPr>
            <a:r>
              <a:rPr lang="en-US" sz="2400" b="1" dirty="0"/>
              <a:t>Community Impact</a:t>
            </a:r>
          </a:p>
          <a:p>
            <a:pPr marL="461963"/>
            <a:r>
              <a:rPr lang="en-US" sz="2000" dirty="0"/>
              <a:t>Residents are connected to their community</a:t>
            </a:r>
          </a:p>
          <a:p>
            <a:pPr marL="461963"/>
            <a:r>
              <a:rPr lang="en-US" sz="2000" dirty="0"/>
              <a:t>Address the need for Supportive Housing units in Franklin County</a:t>
            </a:r>
          </a:p>
          <a:p>
            <a:pPr marL="461963"/>
            <a:r>
              <a:rPr lang="en-US" sz="2000" dirty="0"/>
              <a:t>Reduce homelessness and the impact of poverty in Franklin County</a:t>
            </a:r>
          </a:p>
          <a:p>
            <a:pPr marL="461963"/>
            <a:r>
              <a:rPr lang="en-US" sz="2000" dirty="0"/>
              <a:t>Reduces the cost burden for emergency services and Franklin County residents</a:t>
            </a:r>
          </a:p>
          <a:p>
            <a:endParaRPr lang="en-US" sz="2000" dirty="0"/>
          </a:p>
        </p:txBody>
      </p:sp>
      <p:sp>
        <p:nvSpPr>
          <p:cNvPr id="4" name="Date Placeholder 3">
            <a:extLst>
              <a:ext uri="{FF2B5EF4-FFF2-40B4-BE49-F238E27FC236}">
                <a16:creationId xmlns:a16="http://schemas.microsoft.com/office/drawing/2014/main" id="{009C6ACE-C5F5-982E-8DA5-40C21C359922}"/>
              </a:ext>
            </a:extLst>
          </p:cNvPr>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D88731-E41E-8F49-BCAE-6E87219F6B90}" type="datetime4">
              <a:rPr kumimoji="0" lang="en-US" sz="1050" b="1" i="0" u="none" strike="noStrike" kern="1200" cap="none" spc="0" normalizeH="0" baseline="0" noProof="0" smtClean="0">
                <a:ln>
                  <a:noFill/>
                </a:ln>
                <a:solidFill>
                  <a:srgbClr val="E7E6E6">
                    <a:lumMod val="50000"/>
                  </a:srgbClr>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April 21, 2026</a:t>
            </a:fld>
            <a:endParaRPr kumimoji="0" lang="en-US" sz="1050" b="1" i="0" u="none" strike="noStrike" kern="1200" cap="none" spc="0" normalizeH="0" baseline="0" noProof="0" dirty="0">
              <a:ln>
                <a:noFill/>
              </a:ln>
              <a:solidFill>
                <a:srgbClr val="E7E6E6">
                  <a:lumMod val="50000"/>
                </a:srgbClr>
              </a:solidFill>
              <a:effectLst/>
              <a:uLnTx/>
              <a:uFillTx/>
              <a:latin typeface="Roboto"/>
              <a:ea typeface="+mn-ea"/>
              <a:cs typeface="+mn-cs"/>
            </a:endParaRPr>
          </a:p>
        </p:txBody>
      </p:sp>
      <p:sp>
        <p:nvSpPr>
          <p:cNvPr id="5" name="Footer Placeholder 4">
            <a:extLst>
              <a:ext uri="{FF2B5EF4-FFF2-40B4-BE49-F238E27FC236}">
                <a16:creationId xmlns:a16="http://schemas.microsoft.com/office/drawing/2014/main" id="{CDF63764-4FD8-D715-E4DC-ABD7383F31EE}"/>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D004C"/>
                </a:solidFill>
                <a:effectLst/>
                <a:uLnTx/>
                <a:uFillTx/>
                <a:latin typeface="Roboto"/>
                <a:ea typeface="+mn-ea"/>
                <a:cs typeface="+mn-cs"/>
              </a:rPr>
              <a:t>COMMUNITY HOUSING NETWORK</a:t>
            </a:r>
          </a:p>
        </p:txBody>
      </p:sp>
      <p:sp>
        <p:nvSpPr>
          <p:cNvPr id="6" name="Slide Number Placeholder 5">
            <a:extLst>
              <a:ext uri="{FF2B5EF4-FFF2-40B4-BE49-F238E27FC236}">
                <a16:creationId xmlns:a16="http://schemas.microsoft.com/office/drawing/2014/main" id="{CA849F67-3E48-E925-9BA4-7D19AB00D5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41658C-BD8B-1A4F-AA0A-70A4A21C5904}" type="slidenum">
              <a:rPr kumimoji="0" lang="en-US" sz="1200" b="1" i="0" u="none" strike="noStrike" kern="1200" cap="none" spc="0" normalizeH="0" baseline="0" noProof="0" smtClean="0">
                <a:ln>
                  <a:noFill/>
                </a:ln>
                <a:solidFill>
                  <a:srgbClr val="662469"/>
                </a:solidFill>
                <a:effectLst/>
                <a:uLnTx/>
                <a:uFillTx/>
                <a:latin typeface="Robot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srgbClr val="662469"/>
              </a:solidFill>
              <a:effectLst/>
              <a:uLnTx/>
              <a:uFillTx/>
              <a:latin typeface="Roboto"/>
              <a:ea typeface="+mn-ea"/>
              <a:cs typeface="+mn-cs"/>
            </a:endParaRPr>
          </a:p>
        </p:txBody>
      </p:sp>
    </p:spTree>
    <p:extLst>
      <p:ext uri="{BB962C8B-B14F-4D97-AF65-F5344CB8AC3E}">
        <p14:creationId xmlns:p14="http://schemas.microsoft.com/office/powerpoint/2010/main" val="1924088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2396809-A127-0D99-E09A-2A30E87F64AE}"/>
              </a:ext>
            </a:extLst>
          </p:cNvPr>
          <p:cNvSpPr>
            <a:spLocks noGrp="1"/>
          </p:cNvSpPr>
          <p:nvPr>
            <p:ph type="title"/>
          </p:nvPr>
        </p:nvSpPr>
        <p:spPr/>
        <p:txBody>
          <a:bodyPr/>
          <a:lstStyle/>
          <a:p>
            <a:r>
              <a:rPr lang="en-US" dirty="0"/>
              <a:t>How do you create Supportive Housing?</a:t>
            </a:r>
          </a:p>
        </p:txBody>
      </p:sp>
      <p:sp>
        <p:nvSpPr>
          <p:cNvPr id="4" name="Date Placeholder 3">
            <a:extLst>
              <a:ext uri="{FF2B5EF4-FFF2-40B4-BE49-F238E27FC236}">
                <a16:creationId xmlns:a16="http://schemas.microsoft.com/office/drawing/2014/main" id="{1D4A9B5B-4BB2-CFE6-D4AC-98D2726D5221}"/>
              </a:ext>
            </a:extLst>
          </p:cNvPr>
          <p:cNvSpPr>
            <a:spLocks noGrp="1"/>
          </p:cNvSpPr>
          <p:nvPr>
            <p:ph type="dt" sz="half" idx="4294967295"/>
          </p:nvPr>
        </p:nvSpPr>
        <p:spPr>
          <a:xfrm>
            <a:off x="10588625" y="6356350"/>
            <a:ext cx="1603375" cy="365125"/>
          </a:xfrm>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E2E132AA-45C4-6F4E-D91C-0104E2736C76}"/>
              </a:ext>
            </a:extLst>
          </p:cNvPr>
          <p:cNvSpPr>
            <a:spLocks noGrp="1"/>
          </p:cNvSpPr>
          <p:nvPr>
            <p:ph type="ftr" sz="quarter" idx="4294967295"/>
          </p:nvPr>
        </p:nvSpPr>
        <p:spPr>
          <a:xfrm>
            <a:off x="0" y="6356350"/>
            <a:ext cx="2463800" cy="365125"/>
          </a:xfrm>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96AE2EB5-C74A-F753-1AE4-9CCCE8D5D8D3}"/>
              </a:ext>
            </a:extLst>
          </p:cNvPr>
          <p:cNvSpPr>
            <a:spLocks noGrp="1"/>
          </p:cNvSpPr>
          <p:nvPr>
            <p:ph type="sldNum" sz="quarter" idx="4294967295"/>
          </p:nvPr>
        </p:nvSpPr>
        <p:spPr>
          <a:xfrm>
            <a:off x="11699875" y="6356350"/>
            <a:ext cx="492125" cy="365125"/>
          </a:xfrm>
        </p:spPr>
        <p:txBody>
          <a:bodyPr/>
          <a:lstStyle/>
          <a:p>
            <a:fld id="{F341658C-BD8B-1A4F-AA0A-70A4A21C5904}" type="slidenum">
              <a:rPr lang="en-US" smtClean="0"/>
              <a:t>19</a:t>
            </a:fld>
            <a:endParaRPr lang="en-US" dirty="0"/>
          </a:p>
        </p:txBody>
      </p:sp>
    </p:spTree>
    <p:extLst>
      <p:ext uri="{BB962C8B-B14F-4D97-AF65-F5344CB8AC3E}">
        <p14:creationId xmlns:p14="http://schemas.microsoft.com/office/powerpoint/2010/main" val="170436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769F1-D9EF-0081-3BC0-1E17153BAA63}"/>
              </a:ext>
            </a:extLst>
          </p:cNvPr>
          <p:cNvSpPr>
            <a:spLocks noGrp="1"/>
          </p:cNvSpPr>
          <p:nvPr>
            <p:ph type="title"/>
          </p:nvPr>
        </p:nvSpPr>
        <p:spPr/>
        <p:txBody>
          <a:bodyPr/>
          <a:lstStyle/>
          <a:p>
            <a:r>
              <a:rPr lang="en-US" dirty="0"/>
              <a:t>The 3 Legged Stool of Supportive Housing</a:t>
            </a:r>
          </a:p>
        </p:txBody>
      </p:sp>
      <p:sp>
        <p:nvSpPr>
          <p:cNvPr id="3" name="Content Placeholder 2">
            <a:extLst>
              <a:ext uri="{FF2B5EF4-FFF2-40B4-BE49-F238E27FC236}">
                <a16:creationId xmlns:a16="http://schemas.microsoft.com/office/drawing/2014/main" id="{B0B090DA-A29E-1950-4805-6A8866DE456F}"/>
              </a:ext>
            </a:extLst>
          </p:cNvPr>
          <p:cNvSpPr>
            <a:spLocks noGrp="1"/>
          </p:cNvSpPr>
          <p:nvPr>
            <p:ph sz="half" idx="1"/>
          </p:nvPr>
        </p:nvSpPr>
        <p:spPr/>
        <p:txBody>
          <a:bodyPr>
            <a:normAutofit lnSpcReduction="10000"/>
          </a:bodyPr>
          <a:lstStyle/>
          <a:p>
            <a:r>
              <a:rPr lang="en-US" sz="4000" dirty="0"/>
              <a:t>Development Costs</a:t>
            </a:r>
          </a:p>
          <a:p>
            <a:pPr lvl="1"/>
            <a:r>
              <a:rPr lang="en-US" sz="3600" dirty="0"/>
              <a:t>No or very low Perm Debt</a:t>
            </a:r>
          </a:p>
          <a:p>
            <a:r>
              <a:rPr lang="en-US" sz="4000" dirty="0"/>
              <a:t>Operating Costs</a:t>
            </a:r>
          </a:p>
          <a:p>
            <a:pPr lvl="1"/>
            <a:r>
              <a:rPr lang="en-US" sz="3600" dirty="0"/>
              <a:t>Rental Subsidy</a:t>
            </a:r>
          </a:p>
          <a:p>
            <a:r>
              <a:rPr lang="en-US" sz="4000" dirty="0"/>
              <a:t>Service Costs</a:t>
            </a:r>
          </a:p>
          <a:p>
            <a:pPr lvl="1"/>
            <a:r>
              <a:rPr lang="en-US" sz="3600" dirty="0"/>
              <a:t>Government Grants and Entitlements</a:t>
            </a:r>
          </a:p>
        </p:txBody>
      </p:sp>
      <p:pic>
        <p:nvPicPr>
          <p:cNvPr id="8" name="Content Placeholder 7">
            <a:extLst>
              <a:ext uri="{FF2B5EF4-FFF2-40B4-BE49-F238E27FC236}">
                <a16:creationId xmlns:a16="http://schemas.microsoft.com/office/drawing/2014/main" id="{3FC5CD99-D2B2-A196-91F4-36296D11ADF9}"/>
              </a:ext>
            </a:extLst>
          </p:cNvPr>
          <p:cNvPicPr>
            <a:picLocks noGrp="1" noChangeAspect="1"/>
          </p:cNvPicPr>
          <p:nvPr>
            <p:ph sz="half" idx="2"/>
          </p:nvPr>
        </p:nvPicPr>
        <p:blipFill>
          <a:blip r:embed="rId3"/>
          <a:srcRect l="24204" r="26544"/>
          <a:stretch>
            <a:fillRect/>
          </a:stretch>
        </p:blipFill>
        <p:spPr>
          <a:xfrm>
            <a:off x="6094476" y="1637557"/>
            <a:ext cx="3987073" cy="4532330"/>
          </a:xfrm>
          <a:prstGeom prst="rect">
            <a:avLst/>
          </a:prstGeom>
        </p:spPr>
      </p:pic>
      <p:sp>
        <p:nvSpPr>
          <p:cNvPr id="5" name="Date Placeholder 4">
            <a:extLst>
              <a:ext uri="{FF2B5EF4-FFF2-40B4-BE49-F238E27FC236}">
                <a16:creationId xmlns:a16="http://schemas.microsoft.com/office/drawing/2014/main" id="{35E7B67A-5E06-A00D-581F-C4628CA0FA8A}"/>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6A2E3879-C92D-B541-AD3D-7354EF6CC763}"/>
              </a:ext>
            </a:extLst>
          </p:cNvPr>
          <p:cNvSpPr>
            <a:spLocks noGrp="1"/>
          </p:cNvSpPr>
          <p:nvPr>
            <p:ph type="ftr" sz="quarter" idx="11"/>
          </p:nvPr>
        </p:nvSpPr>
        <p:spPr/>
        <p:txBody>
          <a:bodyPr/>
          <a:lstStyle/>
          <a:p>
            <a:r>
              <a:rPr lang="en-US"/>
              <a:t>COMMUNITY HOUSING NETWORK</a:t>
            </a:r>
            <a:endParaRPr lang="en-US" dirty="0"/>
          </a:p>
        </p:txBody>
      </p:sp>
      <p:sp>
        <p:nvSpPr>
          <p:cNvPr id="7" name="Slide Number Placeholder 6">
            <a:extLst>
              <a:ext uri="{FF2B5EF4-FFF2-40B4-BE49-F238E27FC236}">
                <a16:creationId xmlns:a16="http://schemas.microsoft.com/office/drawing/2014/main" id="{559E58E9-E111-D191-FE05-5F4D14DA693B}"/>
              </a:ext>
            </a:extLst>
          </p:cNvPr>
          <p:cNvSpPr>
            <a:spLocks noGrp="1"/>
          </p:cNvSpPr>
          <p:nvPr>
            <p:ph type="sldNum" sz="quarter" idx="12"/>
          </p:nvPr>
        </p:nvSpPr>
        <p:spPr/>
        <p:txBody>
          <a:bodyPr/>
          <a:lstStyle/>
          <a:p>
            <a:fld id="{F341658C-BD8B-1A4F-AA0A-70A4A21C5904}" type="slidenum">
              <a:rPr lang="en-US" smtClean="0"/>
              <a:t>20</a:t>
            </a:fld>
            <a:endParaRPr lang="en-US" dirty="0"/>
          </a:p>
        </p:txBody>
      </p:sp>
    </p:spTree>
    <p:extLst>
      <p:ext uri="{BB962C8B-B14F-4D97-AF65-F5344CB8AC3E}">
        <p14:creationId xmlns:p14="http://schemas.microsoft.com/office/powerpoint/2010/main" val="2679359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F6572846-90EE-50C1-037E-0413B7C381C5}"/>
              </a:ext>
            </a:extLst>
          </p:cNvPr>
          <p:cNvSpPr>
            <a:spLocks noGrp="1"/>
          </p:cNvSpPr>
          <p:nvPr>
            <p:ph type="title"/>
          </p:nvPr>
        </p:nvSpPr>
        <p:spPr>
          <a:xfrm>
            <a:off x="914400" y="365125"/>
            <a:ext cx="10360152" cy="1325563"/>
          </a:xfrm>
        </p:spPr>
        <p:txBody>
          <a:bodyPr/>
          <a:lstStyle/>
          <a:p>
            <a:r>
              <a:rPr lang="en-US" dirty="0"/>
              <a:t>Reality</a:t>
            </a:r>
          </a:p>
        </p:txBody>
      </p:sp>
      <p:pic>
        <p:nvPicPr>
          <p:cNvPr id="8" name="Picture 7">
            <a:extLst>
              <a:ext uri="{FF2B5EF4-FFF2-40B4-BE49-F238E27FC236}">
                <a16:creationId xmlns:a16="http://schemas.microsoft.com/office/drawing/2014/main" id="{9FDB59A2-FBC2-9E87-3EFC-27745547B6F9}"/>
              </a:ext>
            </a:extLst>
          </p:cNvPr>
          <p:cNvPicPr>
            <a:picLocks noChangeAspect="1"/>
          </p:cNvPicPr>
          <p:nvPr/>
        </p:nvPicPr>
        <p:blipFill>
          <a:blip r:embed="rId2"/>
          <a:stretch>
            <a:fillRect/>
          </a:stretch>
        </p:blipFill>
        <p:spPr>
          <a:xfrm>
            <a:off x="1280527" y="1825625"/>
            <a:ext cx="4296946" cy="4351338"/>
          </a:xfrm>
          <a:prstGeom prst="rect">
            <a:avLst/>
          </a:prstGeom>
          <a:noFill/>
        </p:spPr>
      </p:pic>
      <p:sp>
        <p:nvSpPr>
          <p:cNvPr id="9" name="TextBox 8">
            <a:extLst>
              <a:ext uri="{FF2B5EF4-FFF2-40B4-BE49-F238E27FC236}">
                <a16:creationId xmlns:a16="http://schemas.microsoft.com/office/drawing/2014/main" id="{A03C494F-4BE2-99AC-EF9D-6776AA1EF451}"/>
              </a:ext>
            </a:extLst>
          </p:cNvPr>
          <p:cNvSpPr txBox="1"/>
          <p:nvPr/>
        </p:nvSpPr>
        <p:spPr>
          <a:xfrm>
            <a:off x="6248402" y="1825625"/>
            <a:ext cx="5029200" cy="4351338"/>
          </a:xfrm>
          <a:prstGeom prst="rect">
            <a:avLst/>
          </a:prstGeom>
        </p:spPr>
        <p:txBody>
          <a:bodyPr vert="horz" lIns="0" tIns="0" rIns="0" bIns="0" rtlCol="0">
            <a:normAutofit/>
          </a:bodyPr>
          <a:lstStyle/>
          <a:p>
            <a:pPr marL="228600" indent="-228600">
              <a:lnSpc>
                <a:spcPct val="90000"/>
              </a:lnSpc>
              <a:spcBef>
                <a:spcPts val="1000"/>
              </a:spcBef>
              <a:buFont typeface="Arial" panose="020B0604020202020204" pitchFamily="34" charset="0"/>
              <a:buChar char="•"/>
            </a:pPr>
            <a:r>
              <a:rPr lang="en-US" sz="2800" dirty="0">
                <a:solidFill>
                  <a:schemeClr val="tx2"/>
                </a:solidFill>
              </a:rPr>
              <a:t>Community</a:t>
            </a:r>
          </a:p>
          <a:p>
            <a:pPr marL="228600" indent="-228600">
              <a:lnSpc>
                <a:spcPct val="90000"/>
              </a:lnSpc>
              <a:spcBef>
                <a:spcPts val="1000"/>
              </a:spcBef>
              <a:buFont typeface="Arial" panose="020B0604020202020204" pitchFamily="34" charset="0"/>
              <a:buChar char="•"/>
            </a:pPr>
            <a:endParaRPr lang="en-US" sz="2800" dirty="0">
              <a:solidFill>
                <a:schemeClr val="tx2"/>
              </a:solidFill>
            </a:endParaRPr>
          </a:p>
          <a:p>
            <a:pPr marL="228600" indent="-228600">
              <a:lnSpc>
                <a:spcPct val="90000"/>
              </a:lnSpc>
              <a:spcBef>
                <a:spcPts val="1000"/>
              </a:spcBef>
              <a:buFont typeface="Arial" panose="020B0604020202020204" pitchFamily="34" charset="0"/>
              <a:buChar char="•"/>
            </a:pPr>
            <a:r>
              <a:rPr lang="en-US" sz="2800" dirty="0">
                <a:solidFill>
                  <a:schemeClr val="tx2"/>
                </a:solidFill>
              </a:rPr>
              <a:t>Services</a:t>
            </a:r>
          </a:p>
          <a:p>
            <a:pPr marL="228600" indent="-228600">
              <a:lnSpc>
                <a:spcPct val="90000"/>
              </a:lnSpc>
              <a:spcBef>
                <a:spcPts val="1000"/>
              </a:spcBef>
              <a:buFont typeface="Arial" panose="020B0604020202020204" pitchFamily="34" charset="0"/>
              <a:buChar char="•"/>
            </a:pPr>
            <a:endParaRPr lang="en-US" sz="2800" dirty="0">
              <a:solidFill>
                <a:schemeClr val="tx2"/>
              </a:solidFill>
            </a:endParaRPr>
          </a:p>
          <a:p>
            <a:pPr marL="228600" indent="-228600">
              <a:lnSpc>
                <a:spcPct val="90000"/>
              </a:lnSpc>
              <a:spcBef>
                <a:spcPts val="1000"/>
              </a:spcBef>
              <a:buFont typeface="Arial" panose="020B0604020202020204" pitchFamily="34" charset="0"/>
              <a:buChar char="•"/>
            </a:pPr>
            <a:r>
              <a:rPr lang="en-US" sz="2800" dirty="0">
                <a:solidFill>
                  <a:schemeClr val="tx2"/>
                </a:solidFill>
              </a:rPr>
              <a:t>Development</a:t>
            </a:r>
          </a:p>
          <a:p>
            <a:pPr marL="228600" indent="-228600">
              <a:lnSpc>
                <a:spcPct val="90000"/>
              </a:lnSpc>
              <a:spcBef>
                <a:spcPts val="1000"/>
              </a:spcBef>
              <a:buFont typeface="Arial" panose="020B0604020202020204" pitchFamily="34" charset="0"/>
              <a:buChar char="•"/>
            </a:pPr>
            <a:endParaRPr lang="en-US" sz="2800" dirty="0">
              <a:solidFill>
                <a:schemeClr val="tx2"/>
              </a:solidFill>
            </a:endParaRPr>
          </a:p>
          <a:p>
            <a:pPr marL="228600" indent="-228600">
              <a:lnSpc>
                <a:spcPct val="90000"/>
              </a:lnSpc>
              <a:spcBef>
                <a:spcPts val="1000"/>
              </a:spcBef>
              <a:buFont typeface="Arial" panose="020B0604020202020204" pitchFamily="34" charset="0"/>
              <a:buChar char="•"/>
            </a:pPr>
            <a:r>
              <a:rPr lang="en-US" sz="2800" dirty="0">
                <a:solidFill>
                  <a:schemeClr val="tx2"/>
                </a:solidFill>
              </a:rPr>
              <a:t>Operations</a:t>
            </a:r>
          </a:p>
        </p:txBody>
      </p:sp>
      <p:sp>
        <p:nvSpPr>
          <p:cNvPr id="5" name="Date Placeholder 4">
            <a:extLst>
              <a:ext uri="{FF2B5EF4-FFF2-40B4-BE49-F238E27FC236}">
                <a16:creationId xmlns:a16="http://schemas.microsoft.com/office/drawing/2014/main" id="{F6A839D4-B35E-382D-E08A-2F9677164F31}"/>
              </a:ext>
            </a:extLst>
          </p:cNvPr>
          <p:cNvSpPr>
            <a:spLocks noGrp="1"/>
          </p:cNvSpPr>
          <p:nvPr>
            <p:ph type="dt" sz="half" idx="10"/>
          </p:nvPr>
        </p:nvSpPr>
        <p:spPr>
          <a:xfrm>
            <a:off x="9060872" y="6356350"/>
            <a:ext cx="1604357" cy="365125"/>
          </a:xfrm>
        </p:spPr>
        <p:txBody>
          <a:bodyPr vert="horz" lIns="0" tIns="0" rIns="0" bIns="0" rtlCol="0" anchor="ctr">
            <a:normAutofit/>
          </a:bodyPr>
          <a:lstStyle/>
          <a:p>
            <a:pPr>
              <a:spcAft>
                <a:spcPts val="600"/>
              </a:spcAft>
            </a:pPr>
            <a:fld id="{BB16FD05-62AC-F145-A603-3D85EA7EB90A}" type="datetime4">
              <a:rPr lang="en-US" smtClean="0"/>
              <a:pPr>
                <a:spcAft>
                  <a:spcPts val="600"/>
                </a:spcAft>
              </a:pPr>
              <a:t>April 21, 2026</a:t>
            </a:fld>
            <a:endParaRPr lang="en-US"/>
          </a:p>
        </p:txBody>
      </p:sp>
      <p:sp>
        <p:nvSpPr>
          <p:cNvPr id="6" name="Footer Placeholder 5">
            <a:extLst>
              <a:ext uri="{FF2B5EF4-FFF2-40B4-BE49-F238E27FC236}">
                <a16:creationId xmlns:a16="http://schemas.microsoft.com/office/drawing/2014/main" id="{384E7E19-CF66-69FC-231C-9AD71A572540}"/>
              </a:ext>
            </a:extLst>
          </p:cNvPr>
          <p:cNvSpPr>
            <a:spLocks noGrp="1"/>
          </p:cNvSpPr>
          <p:nvPr>
            <p:ph type="ftr" sz="quarter" idx="11"/>
          </p:nvPr>
        </p:nvSpPr>
        <p:spPr>
          <a:xfrm>
            <a:off x="914400" y="6356350"/>
            <a:ext cx="2463800" cy="365125"/>
          </a:xfrm>
        </p:spPr>
        <p:txBody>
          <a:bodyPr vert="horz" lIns="0" tIns="0" rIns="0" bIns="0" rtlCol="0" anchor="ctr">
            <a:normAutofit/>
          </a:bodyPr>
          <a:lstStyle/>
          <a:p>
            <a:pPr>
              <a:spcAft>
                <a:spcPts val="600"/>
              </a:spcAft>
            </a:pPr>
            <a:r>
              <a:rPr lang="en-US" b="1" kern="1200">
                <a:latin typeface="+mn-lt"/>
                <a:ea typeface="+mn-ea"/>
                <a:cs typeface="+mn-cs"/>
              </a:rPr>
              <a:t>COMMUNITY HOUSING NETWORK</a:t>
            </a:r>
          </a:p>
        </p:txBody>
      </p:sp>
      <p:sp>
        <p:nvSpPr>
          <p:cNvPr id="7" name="Slide Number Placeholder 6">
            <a:extLst>
              <a:ext uri="{FF2B5EF4-FFF2-40B4-BE49-F238E27FC236}">
                <a16:creationId xmlns:a16="http://schemas.microsoft.com/office/drawing/2014/main" id="{8151E283-ECBF-A0CE-5493-CDB758FAF247}"/>
              </a:ext>
            </a:extLst>
          </p:cNvPr>
          <p:cNvSpPr>
            <a:spLocks noGrp="1"/>
          </p:cNvSpPr>
          <p:nvPr>
            <p:ph type="sldNum" sz="quarter" idx="12"/>
          </p:nvPr>
        </p:nvSpPr>
        <p:spPr>
          <a:xfrm>
            <a:off x="10781606" y="6356350"/>
            <a:ext cx="492945" cy="365125"/>
          </a:xfrm>
        </p:spPr>
        <p:txBody>
          <a:bodyPr vert="horz" lIns="0" tIns="0" rIns="0" bIns="0" rtlCol="0" anchor="ctr">
            <a:normAutofit/>
          </a:bodyPr>
          <a:lstStyle/>
          <a:p>
            <a:pPr>
              <a:spcAft>
                <a:spcPts val="600"/>
              </a:spcAft>
            </a:pPr>
            <a:fld id="{F341658C-BD8B-1A4F-AA0A-70A4A21C5904}" type="slidenum">
              <a:rPr lang="en-US" smtClean="0"/>
              <a:pPr>
                <a:spcAft>
                  <a:spcPts val="600"/>
                </a:spcAft>
              </a:pPr>
              <a:t>21</a:t>
            </a:fld>
            <a:endParaRPr lang="en-US"/>
          </a:p>
        </p:txBody>
      </p:sp>
    </p:spTree>
    <p:extLst>
      <p:ext uri="{BB962C8B-B14F-4D97-AF65-F5344CB8AC3E}">
        <p14:creationId xmlns:p14="http://schemas.microsoft.com/office/powerpoint/2010/main" val="747538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0DE104A-C9FE-53CE-F6FE-96EB68F4AB18}"/>
              </a:ext>
            </a:extLst>
          </p:cNvPr>
          <p:cNvSpPr>
            <a:spLocks noGrp="1"/>
          </p:cNvSpPr>
          <p:nvPr>
            <p:ph type="title"/>
          </p:nvPr>
        </p:nvSpPr>
        <p:spPr/>
        <p:txBody>
          <a:bodyPr/>
          <a:lstStyle/>
          <a:p>
            <a:r>
              <a:rPr lang="en-US" dirty="0"/>
              <a:t>Real Estate Development </a:t>
            </a:r>
            <a:r>
              <a:rPr lang="en-US" dirty="0" err="1"/>
              <a:t>Interuptions</a:t>
            </a:r>
            <a:endParaRPr lang="en-US" dirty="0"/>
          </a:p>
        </p:txBody>
      </p:sp>
      <p:sp>
        <p:nvSpPr>
          <p:cNvPr id="4" name="Date Placeholder 3">
            <a:extLst>
              <a:ext uri="{FF2B5EF4-FFF2-40B4-BE49-F238E27FC236}">
                <a16:creationId xmlns:a16="http://schemas.microsoft.com/office/drawing/2014/main" id="{86D4B418-AA10-0DF7-D86E-901EC3287E49}"/>
              </a:ext>
            </a:extLst>
          </p:cNvPr>
          <p:cNvSpPr>
            <a:spLocks noGrp="1"/>
          </p:cNvSpPr>
          <p:nvPr>
            <p:ph type="dt" sz="half" idx="4294967295"/>
          </p:nvPr>
        </p:nvSpPr>
        <p:spPr>
          <a:xfrm>
            <a:off x="10588625" y="6356350"/>
            <a:ext cx="1603375" cy="365125"/>
          </a:xfrm>
        </p:spPr>
        <p:txBody>
          <a:bodyPr/>
          <a:lstStyle/>
          <a:p>
            <a:fld id="{8AD88731-E41E-8F49-BCAE-6E87219F6B90}" type="datetime4">
              <a:rPr lang="en-US" smtClean="0"/>
              <a:t>April 21, 2026</a:t>
            </a:fld>
            <a:endParaRPr lang="en-US" dirty="0"/>
          </a:p>
        </p:txBody>
      </p:sp>
      <p:sp>
        <p:nvSpPr>
          <p:cNvPr id="5" name="Footer Placeholder 4">
            <a:extLst>
              <a:ext uri="{FF2B5EF4-FFF2-40B4-BE49-F238E27FC236}">
                <a16:creationId xmlns:a16="http://schemas.microsoft.com/office/drawing/2014/main" id="{3AFBECBE-04D9-C7DF-4414-3DFF82918E22}"/>
              </a:ext>
            </a:extLst>
          </p:cNvPr>
          <p:cNvSpPr>
            <a:spLocks noGrp="1"/>
          </p:cNvSpPr>
          <p:nvPr>
            <p:ph type="ftr" sz="quarter" idx="4294967295"/>
          </p:nvPr>
        </p:nvSpPr>
        <p:spPr>
          <a:xfrm>
            <a:off x="0" y="6356350"/>
            <a:ext cx="2463800" cy="365125"/>
          </a:xfrm>
        </p:spPr>
        <p:txBody>
          <a:bodyPr/>
          <a:lstStyle/>
          <a:p>
            <a:r>
              <a:rPr lang="en-US"/>
              <a:t>COMMUNITY HOUSING NETWORK</a:t>
            </a:r>
            <a:endParaRPr lang="en-US" dirty="0"/>
          </a:p>
        </p:txBody>
      </p:sp>
      <p:sp>
        <p:nvSpPr>
          <p:cNvPr id="6" name="Slide Number Placeholder 5">
            <a:extLst>
              <a:ext uri="{FF2B5EF4-FFF2-40B4-BE49-F238E27FC236}">
                <a16:creationId xmlns:a16="http://schemas.microsoft.com/office/drawing/2014/main" id="{87385F1F-67C9-8F61-C117-1B09D1C99713}"/>
              </a:ext>
            </a:extLst>
          </p:cNvPr>
          <p:cNvSpPr>
            <a:spLocks noGrp="1"/>
          </p:cNvSpPr>
          <p:nvPr>
            <p:ph type="sldNum" sz="quarter" idx="4294967295"/>
          </p:nvPr>
        </p:nvSpPr>
        <p:spPr>
          <a:xfrm>
            <a:off x="11699875" y="6356350"/>
            <a:ext cx="492125" cy="365125"/>
          </a:xfrm>
        </p:spPr>
        <p:txBody>
          <a:bodyPr/>
          <a:lstStyle/>
          <a:p>
            <a:fld id="{F341658C-BD8B-1A4F-AA0A-70A4A21C5904}" type="slidenum">
              <a:rPr lang="en-US" smtClean="0"/>
              <a:t>22</a:t>
            </a:fld>
            <a:endParaRPr lang="en-US" dirty="0"/>
          </a:p>
        </p:txBody>
      </p:sp>
    </p:spTree>
    <p:extLst>
      <p:ext uri="{BB962C8B-B14F-4D97-AF65-F5344CB8AC3E}">
        <p14:creationId xmlns:p14="http://schemas.microsoft.com/office/powerpoint/2010/main" val="14196030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E1B3BFF-4A50-2401-C8C6-C502B6F1B27B}"/>
              </a:ext>
            </a:extLst>
          </p:cNvPr>
          <p:cNvSpPr>
            <a:spLocks noGrp="1"/>
          </p:cNvSpPr>
          <p:nvPr>
            <p:ph type="title"/>
          </p:nvPr>
        </p:nvSpPr>
        <p:spPr>
          <a:xfrm>
            <a:off x="914400" y="365125"/>
            <a:ext cx="10360152" cy="1325563"/>
          </a:xfrm>
        </p:spPr>
        <p:txBody>
          <a:bodyPr anchor="ctr">
            <a:normAutofit/>
          </a:bodyPr>
          <a:lstStyle/>
          <a:p>
            <a:r>
              <a:rPr lang="en-US" dirty="0"/>
              <a:t>Scioto Rise Place</a:t>
            </a:r>
          </a:p>
        </p:txBody>
      </p:sp>
      <p:pic>
        <p:nvPicPr>
          <p:cNvPr id="7" name="Content Placeholder 6">
            <a:extLst>
              <a:ext uri="{FF2B5EF4-FFF2-40B4-BE49-F238E27FC236}">
                <a16:creationId xmlns:a16="http://schemas.microsoft.com/office/drawing/2014/main" id="{22CDE8DF-F3BE-F287-B996-5E0D28E3CA5E}"/>
              </a:ext>
            </a:extLst>
          </p:cNvPr>
          <p:cNvPicPr>
            <a:picLocks noGrp="1" noChangeAspect="1"/>
          </p:cNvPicPr>
          <p:nvPr>
            <p:ph sz="half" idx="1"/>
          </p:nvPr>
        </p:nvPicPr>
        <p:blipFill>
          <a:blip r:embed="rId3"/>
          <a:srcRect l="11846" r="23140" b="-1"/>
          <a:stretch>
            <a:fillRect/>
          </a:stretch>
        </p:blipFill>
        <p:spPr>
          <a:xfrm>
            <a:off x="914400" y="1825625"/>
            <a:ext cx="5029200" cy="4351338"/>
          </a:xfrm>
          <a:prstGeom prst="rect">
            <a:avLst/>
          </a:prstGeom>
          <a:noFill/>
        </p:spPr>
      </p:pic>
      <p:sp>
        <p:nvSpPr>
          <p:cNvPr id="12" name="Content Placeholder 3">
            <a:extLst>
              <a:ext uri="{FF2B5EF4-FFF2-40B4-BE49-F238E27FC236}">
                <a16:creationId xmlns:a16="http://schemas.microsoft.com/office/drawing/2014/main" id="{EEEC66B9-9C95-0912-E39A-49DDA9DD5873}"/>
              </a:ext>
            </a:extLst>
          </p:cNvPr>
          <p:cNvSpPr>
            <a:spLocks noGrp="1"/>
          </p:cNvSpPr>
          <p:nvPr>
            <p:ph sz="half" idx="2"/>
          </p:nvPr>
        </p:nvSpPr>
        <p:spPr>
          <a:xfrm>
            <a:off x="6248402" y="1825625"/>
            <a:ext cx="5029200" cy="4351338"/>
          </a:xfrm>
        </p:spPr>
        <p:txBody>
          <a:bodyPr>
            <a:normAutofit fontScale="92500" lnSpcReduction="10000"/>
          </a:bodyPr>
          <a:lstStyle/>
          <a:p>
            <a:r>
              <a:rPr lang="en-US" dirty="0"/>
              <a:t>60 One-Bedroom Apartments</a:t>
            </a:r>
          </a:p>
          <a:p>
            <a:pPr lvl="1"/>
            <a:r>
              <a:rPr lang="en-US" dirty="0"/>
              <a:t>48 for persons who are Chronically Homeless</a:t>
            </a:r>
          </a:p>
          <a:p>
            <a:pPr lvl="1"/>
            <a:r>
              <a:rPr lang="en-US" dirty="0"/>
              <a:t>12 for persons with mental health disabilities</a:t>
            </a:r>
          </a:p>
          <a:p>
            <a:r>
              <a:rPr lang="en-US" dirty="0"/>
              <a:t>On-site supportive services</a:t>
            </a:r>
          </a:p>
          <a:p>
            <a:r>
              <a:rPr lang="en-US" dirty="0"/>
              <a:t>Located on Merion Village neighborhood (Southside Columbus)</a:t>
            </a:r>
          </a:p>
          <a:p>
            <a:r>
              <a:rPr lang="en-US" dirty="0"/>
              <a:t>TDC approximately $19.2 M</a:t>
            </a:r>
          </a:p>
          <a:p>
            <a:r>
              <a:rPr lang="en-US" dirty="0"/>
              <a:t>Approximate Rental Income $945,360</a:t>
            </a:r>
          </a:p>
        </p:txBody>
      </p:sp>
      <p:sp>
        <p:nvSpPr>
          <p:cNvPr id="14" name="Date Placeholder 4">
            <a:extLst>
              <a:ext uri="{FF2B5EF4-FFF2-40B4-BE49-F238E27FC236}">
                <a16:creationId xmlns:a16="http://schemas.microsoft.com/office/drawing/2014/main" id="{10D0CC55-12F6-E865-2B50-CAB202978991}"/>
              </a:ext>
            </a:extLst>
          </p:cNvPr>
          <p:cNvSpPr>
            <a:spLocks noGrp="1"/>
          </p:cNvSpPr>
          <p:nvPr>
            <p:ph type="dt" sz="half" idx="10"/>
          </p:nvPr>
        </p:nvSpPr>
        <p:spPr>
          <a:xfrm>
            <a:off x="9060872" y="6356350"/>
            <a:ext cx="1604357" cy="365125"/>
          </a:xfrm>
        </p:spPr>
        <p:txBody>
          <a:bodyPr/>
          <a:lstStyle/>
          <a:p>
            <a:pPr>
              <a:spcAft>
                <a:spcPts val="600"/>
              </a:spcAft>
            </a:pPr>
            <a:fld id="{BB16FD05-62AC-F145-A603-3D85EA7EB90A}" type="datetime4">
              <a:rPr lang="en-US" smtClean="0"/>
              <a:pPr>
                <a:spcAft>
                  <a:spcPts val="600"/>
                </a:spcAft>
              </a:pPr>
              <a:t>April 21, 2026</a:t>
            </a:fld>
            <a:endParaRPr lang="en-US"/>
          </a:p>
        </p:txBody>
      </p:sp>
      <p:sp>
        <p:nvSpPr>
          <p:cNvPr id="16" name="Footer Placeholder 5">
            <a:extLst>
              <a:ext uri="{FF2B5EF4-FFF2-40B4-BE49-F238E27FC236}">
                <a16:creationId xmlns:a16="http://schemas.microsoft.com/office/drawing/2014/main" id="{EC7FD95E-4ECF-8940-920F-44244ADF3132}"/>
              </a:ext>
            </a:extLst>
          </p:cNvPr>
          <p:cNvSpPr>
            <a:spLocks noGrp="1"/>
          </p:cNvSpPr>
          <p:nvPr>
            <p:ph type="ftr" sz="quarter" idx="11"/>
          </p:nvPr>
        </p:nvSpPr>
        <p:spPr>
          <a:xfrm>
            <a:off x="914400" y="6356350"/>
            <a:ext cx="2463800" cy="365125"/>
          </a:xfrm>
        </p:spPr>
        <p:txBody>
          <a:bodyPr/>
          <a:lstStyle/>
          <a:p>
            <a:pPr>
              <a:spcAft>
                <a:spcPts val="600"/>
              </a:spcAft>
            </a:pPr>
            <a:r>
              <a:rPr lang="en-US"/>
              <a:t>COMMUNITY HOUSING NETWORK</a:t>
            </a:r>
          </a:p>
        </p:txBody>
      </p:sp>
      <p:sp>
        <p:nvSpPr>
          <p:cNvPr id="18" name="Slide Number Placeholder 6">
            <a:extLst>
              <a:ext uri="{FF2B5EF4-FFF2-40B4-BE49-F238E27FC236}">
                <a16:creationId xmlns:a16="http://schemas.microsoft.com/office/drawing/2014/main" id="{21D041CD-94F0-828F-DAED-0BCB64925E8A}"/>
              </a:ext>
            </a:extLst>
          </p:cNvPr>
          <p:cNvSpPr>
            <a:spLocks noGrp="1"/>
          </p:cNvSpPr>
          <p:nvPr>
            <p:ph type="sldNum" sz="quarter" idx="12"/>
          </p:nvPr>
        </p:nvSpPr>
        <p:spPr>
          <a:xfrm>
            <a:off x="10781606" y="6356350"/>
            <a:ext cx="492945" cy="365125"/>
          </a:xfrm>
        </p:spPr>
        <p:txBody>
          <a:bodyPr/>
          <a:lstStyle/>
          <a:p>
            <a:pPr>
              <a:spcAft>
                <a:spcPts val="600"/>
              </a:spcAft>
            </a:pPr>
            <a:fld id="{F341658C-BD8B-1A4F-AA0A-70A4A21C5904}" type="slidenum">
              <a:rPr lang="en-US" smtClean="0"/>
              <a:pPr>
                <a:spcAft>
                  <a:spcPts val="600"/>
                </a:spcAft>
              </a:pPr>
              <a:t>23</a:t>
            </a:fld>
            <a:endParaRPr lang="en-US"/>
          </a:p>
        </p:txBody>
      </p:sp>
    </p:spTree>
    <p:extLst>
      <p:ext uri="{BB962C8B-B14F-4D97-AF65-F5344CB8AC3E}">
        <p14:creationId xmlns:p14="http://schemas.microsoft.com/office/powerpoint/2010/main" val="39181432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7546D-1778-70E4-2796-FF39C6DA53A9}"/>
              </a:ext>
            </a:extLst>
          </p:cNvPr>
          <p:cNvSpPr>
            <a:spLocks noGrp="1"/>
          </p:cNvSpPr>
          <p:nvPr>
            <p:ph type="title"/>
          </p:nvPr>
        </p:nvSpPr>
        <p:spPr/>
        <p:txBody>
          <a:bodyPr/>
          <a:lstStyle/>
          <a:p>
            <a:r>
              <a:rPr lang="en-US" dirty="0"/>
              <a:t>Knoll View Place</a:t>
            </a:r>
          </a:p>
        </p:txBody>
      </p:sp>
      <p:sp>
        <p:nvSpPr>
          <p:cNvPr id="3" name="Content Placeholder 2">
            <a:extLst>
              <a:ext uri="{FF2B5EF4-FFF2-40B4-BE49-F238E27FC236}">
                <a16:creationId xmlns:a16="http://schemas.microsoft.com/office/drawing/2014/main" id="{46259AEC-5E26-D8F3-E807-34B309CCDDDA}"/>
              </a:ext>
            </a:extLst>
          </p:cNvPr>
          <p:cNvSpPr>
            <a:spLocks noGrp="1"/>
          </p:cNvSpPr>
          <p:nvPr>
            <p:ph sz="half" idx="1"/>
          </p:nvPr>
        </p:nvSpPr>
        <p:spPr/>
        <p:txBody>
          <a:bodyPr>
            <a:normAutofit fontScale="92500" lnSpcReduction="10000"/>
          </a:bodyPr>
          <a:lstStyle/>
          <a:p>
            <a:r>
              <a:rPr lang="en-US" dirty="0"/>
              <a:t>50 One-Bedroom Units</a:t>
            </a:r>
          </a:p>
          <a:p>
            <a:pPr lvl="1"/>
            <a:r>
              <a:rPr lang="en-US" dirty="0"/>
              <a:t>48 for people who are Chronically Homeless</a:t>
            </a:r>
          </a:p>
          <a:p>
            <a:pPr lvl="1"/>
            <a:r>
              <a:rPr lang="en-US" dirty="0"/>
              <a:t>2 for people who have histories of Mental Illness</a:t>
            </a:r>
          </a:p>
          <a:p>
            <a:r>
              <a:rPr lang="en-US" dirty="0"/>
              <a:t>Onsite supportive services</a:t>
            </a:r>
          </a:p>
          <a:p>
            <a:r>
              <a:rPr lang="en-US" dirty="0"/>
              <a:t>Located in Olde Town East neighborhood (Near East Columbus)</a:t>
            </a:r>
          </a:p>
          <a:p>
            <a:r>
              <a:rPr lang="en-US" dirty="0"/>
              <a:t>Approximate TDC of $16.3 M</a:t>
            </a:r>
          </a:p>
          <a:p>
            <a:r>
              <a:rPr lang="en-US" dirty="0"/>
              <a:t>Estimated Rental Income $787,800 </a:t>
            </a:r>
          </a:p>
        </p:txBody>
      </p:sp>
      <p:pic>
        <p:nvPicPr>
          <p:cNvPr id="9" name="Content Placeholder 8">
            <a:extLst>
              <a:ext uri="{FF2B5EF4-FFF2-40B4-BE49-F238E27FC236}">
                <a16:creationId xmlns:a16="http://schemas.microsoft.com/office/drawing/2014/main" id="{68C00A17-476B-3CB0-C294-83849E3A0202}"/>
              </a:ext>
            </a:extLst>
          </p:cNvPr>
          <p:cNvPicPr>
            <a:picLocks noGrp="1" noChangeAspect="1"/>
          </p:cNvPicPr>
          <p:nvPr>
            <p:ph sz="half" idx="2"/>
          </p:nvPr>
        </p:nvPicPr>
        <p:blipFill>
          <a:blip r:embed="rId2"/>
          <a:stretch>
            <a:fillRect/>
          </a:stretch>
        </p:blipFill>
        <p:spPr>
          <a:xfrm>
            <a:off x="6248400" y="2073011"/>
            <a:ext cx="5029200" cy="3856566"/>
          </a:xfrm>
          <a:prstGeom prst="rect">
            <a:avLst/>
          </a:prstGeom>
        </p:spPr>
      </p:pic>
      <p:sp>
        <p:nvSpPr>
          <p:cNvPr id="5" name="Date Placeholder 4">
            <a:extLst>
              <a:ext uri="{FF2B5EF4-FFF2-40B4-BE49-F238E27FC236}">
                <a16:creationId xmlns:a16="http://schemas.microsoft.com/office/drawing/2014/main" id="{E4A3F39F-3F5E-4C6A-93F9-5F3C83CB3F76}"/>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6FD0AF1C-1F59-E686-7924-F5DFF9F47C55}"/>
              </a:ext>
            </a:extLst>
          </p:cNvPr>
          <p:cNvSpPr>
            <a:spLocks noGrp="1"/>
          </p:cNvSpPr>
          <p:nvPr>
            <p:ph type="ftr" sz="quarter" idx="11"/>
          </p:nvPr>
        </p:nvSpPr>
        <p:spPr/>
        <p:txBody>
          <a:bodyPr/>
          <a:lstStyle/>
          <a:p>
            <a:r>
              <a:rPr lang="en-US"/>
              <a:t>COMMUNITY HOUSING NETWORK</a:t>
            </a:r>
            <a:endParaRPr lang="en-US" dirty="0"/>
          </a:p>
        </p:txBody>
      </p:sp>
      <p:sp>
        <p:nvSpPr>
          <p:cNvPr id="7" name="Slide Number Placeholder 6">
            <a:extLst>
              <a:ext uri="{FF2B5EF4-FFF2-40B4-BE49-F238E27FC236}">
                <a16:creationId xmlns:a16="http://schemas.microsoft.com/office/drawing/2014/main" id="{F9DEF9F6-4536-F7E1-9DAF-0060E16900A6}"/>
              </a:ext>
            </a:extLst>
          </p:cNvPr>
          <p:cNvSpPr>
            <a:spLocks noGrp="1"/>
          </p:cNvSpPr>
          <p:nvPr>
            <p:ph type="sldNum" sz="quarter" idx="12"/>
          </p:nvPr>
        </p:nvSpPr>
        <p:spPr/>
        <p:txBody>
          <a:bodyPr/>
          <a:lstStyle/>
          <a:p>
            <a:fld id="{F341658C-BD8B-1A4F-AA0A-70A4A21C5904}" type="slidenum">
              <a:rPr lang="en-US" smtClean="0"/>
              <a:t>24</a:t>
            </a:fld>
            <a:endParaRPr lang="en-US" dirty="0"/>
          </a:p>
        </p:txBody>
      </p:sp>
    </p:spTree>
    <p:extLst>
      <p:ext uri="{BB962C8B-B14F-4D97-AF65-F5344CB8AC3E}">
        <p14:creationId xmlns:p14="http://schemas.microsoft.com/office/powerpoint/2010/main" val="9525074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577D6-51B5-A839-5926-63AB0AF63DEB}"/>
              </a:ext>
            </a:extLst>
          </p:cNvPr>
          <p:cNvSpPr>
            <a:spLocks noGrp="1"/>
          </p:cNvSpPr>
          <p:nvPr>
            <p:ph type="title"/>
          </p:nvPr>
        </p:nvSpPr>
        <p:spPr/>
        <p:txBody>
          <a:bodyPr/>
          <a:lstStyle/>
          <a:p>
            <a:r>
              <a:rPr lang="en-US" dirty="0"/>
              <a:t>Deer Hill Place</a:t>
            </a:r>
          </a:p>
        </p:txBody>
      </p:sp>
      <p:pic>
        <p:nvPicPr>
          <p:cNvPr id="11" name="Content Placeholder 10">
            <a:extLst>
              <a:ext uri="{FF2B5EF4-FFF2-40B4-BE49-F238E27FC236}">
                <a16:creationId xmlns:a16="http://schemas.microsoft.com/office/drawing/2014/main" id="{A7A2F5FC-0E9B-7165-8582-721827FA5D1F}"/>
              </a:ext>
            </a:extLst>
          </p:cNvPr>
          <p:cNvPicPr>
            <a:picLocks noGrp="1" noChangeAspect="1"/>
          </p:cNvPicPr>
          <p:nvPr>
            <p:ph sz="half" idx="1"/>
          </p:nvPr>
        </p:nvPicPr>
        <p:blipFill>
          <a:blip r:embed="rId2"/>
          <a:srcRect l="15233" r="32432"/>
          <a:stretch>
            <a:fillRect/>
          </a:stretch>
        </p:blipFill>
        <p:spPr>
          <a:xfrm>
            <a:off x="1062680" y="1825625"/>
            <a:ext cx="4720282" cy="3606230"/>
          </a:xfrm>
          <a:prstGeom prst="rect">
            <a:avLst/>
          </a:prstGeom>
        </p:spPr>
      </p:pic>
      <p:sp>
        <p:nvSpPr>
          <p:cNvPr id="4" name="Content Placeholder 3">
            <a:extLst>
              <a:ext uri="{FF2B5EF4-FFF2-40B4-BE49-F238E27FC236}">
                <a16:creationId xmlns:a16="http://schemas.microsoft.com/office/drawing/2014/main" id="{011BD310-8710-652B-4445-0925E226D525}"/>
              </a:ext>
            </a:extLst>
          </p:cNvPr>
          <p:cNvSpPr>
            <a:spLocks noGrp="1"/>
          </p:cNvSpPr>
          <p:nvPr>
            <p:ph sz="half" idx="2"/>
          </p:nvPr>
        </p:nvSpPr>
        <p:spPr/>
        <p:txBody>
          <a:bodyPr/>
          <a:lstStyle/>
          <a:p>
            <a:r>
              <a:rPr lang="en-US" dirty="0"/>
              <a:t>60 One-Bedroom Apartments</a:t>
            </a:r>
          </a:p>
          <a:p>
            <a:pPr lvl="1"/>
            <a:r>
              <a:rPr lang="en-US" dirty="0"/>
              <a:t>48 for persons who are Chronically Homeless</a:t>
            </a:r>
          </a:p>
          <a:p>
            <a:pPr lvl="1"/>
            <a:r>
              <a:rPr lang="en-US" dirty="0"/>
              <a:t>12 for persons with mental health disabilities</a:t>
            </a:r>
          </a:p>
          <a:p>
            <a:r>
              <a:rPr lang="en-US" dirty="0"/>
              <a:t>On-site supportive services</a:t>
            </a:r>
          </a:p>
          <a:p>
            <a:r>
              <a:rPr lang="en-US" dirty="0"/>
              <a:t>Morse Road near Easton</a:t>
            </a:r>
          </a:p>
          <a:p>
            <a:r>
              <a:rPr lang="en-US" dirty="0"/>
              <a:t>TDC approximately $19.3M</a:t>
            </a:r>
          </a:p>
          <a:p>
            <a:r>
              <a:rPr lang="en-US" dirty="0"/>
              <a:t>Annual Rental Income $945,360</a:t>
            </a:r>
          </a:p>
        </p:txBody>
      </p:sp>
      <p:sp>
        <p:nvSpPr>
          <p:cNvPr id="5" name="Date Placeholder 4">
            <a:extLst>
              <a:ext uri="{FF2B5EF4-FFF2-40B4-BE49-F238E27FC236}">
                <a16:creationId xmlns:a16="http://schemas.microsoft.com/office/drawing/2014/main" id="{0C9714C3-30C7-8394-CA24-705DFA3411DC}"/>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2244D156-1585-E7C6-4721-D29B51D69B68}"/>
              </a:ext>
            </a:extLst>
          </p:cNvPr>
          <p:cNvSpPr>
            <a:spLocks noGrp="1"/>
          </p:cNvSpPr>
          <p:nvPr>
            <p:ph type="ftr" sz="quarter" idx="11"/>
          </p:nvPr>
        </p:nvSpPr>
        <p:spPr/>
        <p:txBody>
          <a:bodyPr/>
          <a:lstStyle/>
          <a:p>
            <a:r>
              <a:rPr lang="en-US"/>
              <a:t>COMMUNITY HOUSING NETWORK</a:t>
            </a:r>
            <a:endParaRPr lang="en-US" dirty="0"/>
          </a:p>
        </p:txBody>
      </p:sp>
      <p:sp>
        <p:nvSpPr>
          <p:cNvPr id="7" name="Slide Number Placeholder 6">
            <a:extLst>
              <a:ext uri="{FF2B5EF4-FFF2-40B4-BE49-F238E27FC236}">
                <a16:creationId xmlns:a16="http://schemas.microsoft.com/office/drawing/2014/main" id="{57BA324A-5B2A-9AFA-2BFB-3E30AAD0FE0B}"/>
              </a:ext>
            </a:extLst>
          </p:cNvPr>
          <p:cNvSpPr>
            <a:spLocks noGrp="1"/>
          </p:cNvSpPr>
          <p:nvPr>
            <p:ph type="sldNum" sz="quarter" idx="12"/>
          </p:nvPr>
        </p:nvSpPr>
        <p:spPr/>
        <p:txBody>
          <a:bodyPr/>
          <a:lstStyle/>
          <a:p>
            <a:fld id="{F341658C-BD8B-1A4F-AA0A-70A4A21C5904}" type="slidenum">
              <a:rPr lang="en-US" smtClean="0"/>
              <a:t>25</a:t>
            </a:fld>
            <a:endParaRPr lang="en-US" dirty="0"/>
          </a:p>
        </p:txBody>
      </p:sp>
    </p:spTree>
    <p:extLst>
      <p:ext uri="{BB962C8B-B14F-4D97-AF65-F5344CB8AC3E}">
        <p14:creationId xmlns:p14="http://schemas.microsoft.com/office/powerpoint/2010/main" val="3901475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D7161-0125-304A-0A0E-53AFE4B9EB52}"/>
              </a:ext>
            </a:extLst>
          </p:cNvPr>
          <p:cNvSpPr>
            <a:spLocks noGrp="1"/>
          </p:cNvSpPr>
          <p:nvPr>
            <p:ph type="title"/>
          </p:nvPr>
        </p:nvSpPr>
        <p:spPr/>
        <p:txBody>
          <a:bodyPr/>
          <a:lstStyle/>
          <a:p>
            <a:r>
              <a:rPr lang="en-US" dirty="0"/>
              <a:t>Development Times/ Status</a:t>
            </a:r>
          </a:p>
        </p:txBody>
      </p:sp>
      <p:sp>
        <p:nvSpPr>
          <p:cNvPr id="5" name="Date Placeholder 4">
            <a:extLst>
              <a:ext uri="{FF2B5EF4-FFF2-40B4-BE49-F238E27FC236}">
                <a16:creationId xmlns:a16="http://schemas.microsoft.com/office/drawing/2014/main" id="{9E0616ED-B2FE-B5AF-9C09-6A3C3EB2D72F}"/>
              </a:ext>
            </a:extLst>
          </p:cNvPr>
          <p:cNvSpPr>
            <a:spLocks noGrp="1"/>
          </p:cNvSpPr>
          <p:nvPr>
            <p:ph type="dt" sz="half" idx="10"/>
          </p:nvPr>
        </p:nvSpPr>
        <p:spPr/>
        <p:txBody>
          <a:bodyPr/>
          <a:lstStyle/>
          <a:p>
            <a:fld id="{BB16FD05-62AC-F145-A603-3D85EA7EB90A}" type="datetime4">
              <a:rPr lang="en-US" smtClean="0"/>
              <a:t>April 21, 2026</a:t>
            </a:fld>
            <a:endParaRPr lang="en-US" dirty="0"/>
          </a:p>
        </p:txBody>
      </p:sp>
      <p:sp>
        <p:nvSpPr>
          <p:cNvPr id="6" name="Footer Placeholder 5">
            <a:extLst>
              <a:ext uri="{FF2B5EF4-FFF2-40B4-BE49-F238E27FC236}">
                <a16:creationId xmlns:a16="http://schemas.microsoft.com/office/drawing/2014/main" id="{D32274A5-5508-E2A9-0D55-700A2E075085}"/>
              </a:ext>
            </a:extLst>
          </p:cNvPr>
          <p:cNvSpPr>
            <a:spLocks noGrp="1"/>
          </p:cNvSpPr>
          <p:nvPr>
            <p:ph type="ftr" sz="quarter" idx="11"/>
          </p:nvPr>
        </p:nvSpPr>
        <p:spPr/>
        <p:txBody>
          <a:bodyPr/>
          <a:lstStyle/>
          <a:p>
            <a:r>
              <a:rPr lang="en-US"/>
              <a:t>COMMUNITY HOUSING NETWORK</a:t>
            </a:r>
            <a:endParaRPr lang="en-US" dirty="0"/>
          </a:p>
        </p:txBody>
      </p:sp>
      <p:sp>
        <p:nvSpPr>
          <p:cNvPr id="7" name="Slide Number Placeholder 6">
            <a:extLst>
              <a:ext uri="{FF2B5EF4-FFF2-40B4-BE49-F238E27FC236}">
                <a16:creationId xmlns:a16="http://schemas.microsoft.com/office/drawing/2014/main" id="{F5E5A490-4C80-648B-5FF3-A6BF54B88F88}"/>
              </a:ext>
            </a:extLst>
          </p:cNvPr>
          <p:cNvSpPr>
            <a:spLocks noGrp="1"/>
          </p:cNvSpPr>
          <p:nvPr>
            <p:ph type="sldNum" sz="quarter" idx="12"/>
          </p:nvPr>
        </p:nvSpPr>
        <p:spPr/>
        <p:txBody>
          <a:bodyPr/>
          <a:lstStyle/>
          <a:p>
            <a:fld id="{F341658C-BD8B-1A4F-AA0A-70A4A21C5904}" type="slidenum">
              <a:rPr lang="en-US" smtClean="0"/>
              <a:t>26</a:t>
            </a:fld>
            <a:endParaRPr lang="en-US" dirty="0"/>
          </a:p>
        </p:txBody>
      </p:sp>
      <p:pic>
        <p:nvPicPr>
          <p:cNvPr id="12" name="Picture 11">
            <a:extLst>
              <a:ext uri="{FF2B5EF4-FFF2-40B4-BE49-F238E27FC236}">
                <a16:creationId xmlns:a16="http://schemas.microsoft.com/office/drawing/2014/main" id="{93BE2038-C3E0-A837-AA33-3E1B8D3DAB92}"/>
              </a:ext>
            </a:extLst>
          </p:cNvPr>
          <p:cNvPicPr>
            <a:picLocks noChangeAspect="1"/>
          </p:cNvPicPr>
          <p:nvPr/>
        </p:nvPicPr>
        <p:blipFill>
          <a:blip r:embed="rId3"/>
          <a:stretch>
            <a:fillRect/>
          </a:stretch>
        </p:blipFill>
        <p:spPr>
          <a:xfrm>
            <a:off x="935848" y="1535026"/>
            <a:ext cx="10282820" cy="4821324"/>
          </a:xfrm>
          <a:prstGeom prst="rect">
            <a:avLst/>
          </a:prstGeom>
        </p:spPr>
      </p:pic>
    </p:spTree>
    <p:extLst>
      <p:ext uri="{BB962C8B-B14F-4D97-AF65-F5344CB8AC3E}">
        <p14:creationId xmlns:p14="http://schemas.microsoft.com/office/powerpoint/2010/main" val="516043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erson holding a child&#10;&#10;Description automatically generated">
            <a:extLst>
              <a:ext uri="{FF2B5EF4-FFF2-40B4-BE49-F238E27FC236}">
                <a16:creationId xmlns:a16="http://schemas.microsoft.com/office/drawing/2014/main" id="{CE245A2F-E313-84CC-6D95-97343F8E3F1C}"/>
              </a:ext>
            </a:extLst>
          </p:cNvPr>
          <p:cNvPicPr>
            <a:picLocks noChangeAspect="1"/>
          </p:cNvPicPr>
          <p:nvPr/>
        </p:nvPicPr>
        <p:blipFill>
          <a:blip r:embed="rId3"/>
          <a:srcRect r="2" b="57"/>
          <a:stretch/>
        </p:blipFill>
        <p:spPr>
          <a:xfrm>
            <a:off x="1" y="1"/>
            <a:ext cx="2970465" cy="3383279"/>
          </a:xfrm>
          <a:prstGeom prst="rect">
            <a:avLst/>
          </a:prstGeom>
        </p:spPr>
      </p:pic>
      <p:pic>
        <p:nvPicPr>
          <p:cNvPr id="18" name="Picture 17" descr="A person wearing a bandana&#10;&#10;Description automatically generated">
            <a:extLst>
              <a:ext uri="{FF2B5EF4-FFF2-40B4-BE49-F238E27FC236}">
                <a16:creationId xmlns:a16="http://schemas.microsoft.com/office/drawing/2014/main" id="{15DFE485-7689-AFFC-94AB-9961F3BA4707}"/>
              </a:ext>
            </a:extLst>
          </p:cNvPr>
          <p:cNvPicPr>
            <a:picLocks noChangeAspect="1"/>
          </p:cNvPicPr>
          <p:nvPr/>
        </p:nvPicPr>
        <p:blipFill>
          <a:blip r:embed="rId4"/>
          <a:srcRect r="-3" b="23972"/>
          <a:stretch/>
        </p:blipFill>
        <p:spPr>
          <a:xfrm>
            <a:off x="3072956" y="10"/>
            <a:ext cx="2970465" cy="3383268"/>
          </a:xfrm>
          <a:prstGeom prst="rect">
            <a:avLst/>
          </a:prstGeom>
        </p:spPr>
      </p:pic>
      <p:pic>
        <p:nvPicPr>
          <p:cNvPr id="24" name="Picture 23" descr="A person sitting on a bed with a dog&#10;&#10;Description automatically generated">
            <a:extLst>
              <a:ext uri="{FF2B5EF4-FFF2-40B4-BE49-F238E27FC236}">
                <a16:creationId xmlns:a16="http://schemas.microsoft.com/office/drawing/2014/main" id="{1C4E4EE2-9709-49F8-7549-297F1036A9CF}"/>
              </a:ext>
            </a:extLst>
          </p:cNvPr>
          <p:cNvPicPr>
            <a:picLocks noChangeAspect="1"/>
          </p:cNvPicPr>
          <p:nvPr/>
        </p:nvPicPr>
        <p:blipFill>
          <a:blip r:embed="rId5"/>
          <a:srcRect r="-3" b="24006"/>
          <a:stretch/>
        </p:blipFill>
        <p:spPr>
          <a:xfrm>
            <a:off x="6145909" y="10"/>
            <a:ext cx="2971800" cy="3383268"/>
          </a:xfrm>
          <a:prstGeom prst="rect">
            <a:avLst/>
          </a:prstGeom>
        </p:spPr>
      </p:pic>
      <p:pic>
        <p:nvPicPr>
          <p:cNvPr id="16" name="Picture 15" descr="A person sitting on a couch&#10;&#10;Description automatically generated">
            <a:extLst>
              <a:ext uri="{FF2B5EF4-FFF2-40B4-BE49-F238E27FC236}">
                <a16:creationId xmlns:a16="http://schemas.microsoft.com/office/drawing/2014/main" id="{2D8B4A4E-297D-39AC-C4C2-679F44E6424C}"/>
              </a:ext>
            </a:extLst>
          </p:cNvPr>
          <p:cNvPicPr>
            <a:picLocks noChangeAspect="1"/>
          </p:cNvPicPr>
          <p:nvPr/>
        </p:nvPicPr>
        <p:blipFill>
          <a:blip r:embed="rId6"/>
          <a:srcRect t="9380" r="-3" b="14625"/>
          <a:stretch/>
        </p:blipFill>
        <p:spPr>
          <a:xfrm>
            <a:off x="9220200" y="10"/>
            <a:ext cx="2971800" cy="3383268"/>
          </a:xfrm>
          <a:prstGeom prst="rect">
            <a:avLst/>
          </a:prstGeom>
        </p:spPr>
      </p:pic>
      <p:pic>
        <p:nvPicPr>
          <p:cNvPr id="7" name="Picture 6" descr="A group of people posing for a photo&#10;&#10;Description automatically generated">
            <a:extLst>
              <a:ext uri="{FF2B5EF4-FFF2-40B4-BE49-F238E27FC236}">
                <a16:creationId xmlns:a16="http://schemas.microsoft.com/office/drawing/2014/main" id="{9F667312-BAFA-25B8-D5BA-6F0E871E31B9}"/>
              </a:ext>
            </a:extLst>
          </p:cNvPr>
          <p:cNvPicPr>
            <a:picLocks noChangeAspect="1"/>
          </p:cNvPicPr>
          <p:nvPr/>
        </p:nvPicPr>
        <p:blipFill>
          <a:blip r:embed="rId7"/>
          <a:srcRect t="20030" r="-3" b="3941"/>
          <a:stretch/>
        </p:blipFill>
        <p:spPr>
          <a:xfrm>
            <a:off x="-1017" y="3474720"/>
            <a:ext cx="2970465" cy="3383280"/>
          </a:xfrm>
          <a:prstGeom prst="rect">
            <a:avLst/>
          </a:prstGeom>
        </p:spPr>
      </p:pic>
      <p:pic>
        <p:nvPicPr>
          <p:cNvPr id="31" name="Picture 30" descr="A person holding a dog&#10;&#10;Description automatically generated">
            <a:extLst>
              <a:ext uri="{FF2B5EF4-FFF2-40B4-BE49-F238E27FC236}">
                <a16:creationId xmlns:a16="http://schemas.microsoft.com/office/drawing/2014/main" id="{2F20B062-F1CC-F4C4-9239-9AEC4701FBF2}"/>
              </a:ext>
            </a:extLst>
          </p:cNvPr>
          <p:cNvPicPr>
            <a:picLocks noChangeAspect="1"/>
          </p:cNvPicPr>
          <p:nvPr/>
        </p:nvPicPr>
        <p:blipFill>
          <a:blip r:embed="rId8"/>
          <a:srcRect t="17232" r="-3" b="6739"/>
          <a:stretch/>
        </p:blipFill>
        <p:spPr>
          <a:xfrm>
            <a:off x="3059902" y="3474719"/>
            <a:ext cx="2970466" cy="3383280"/>
          </a:xfrm>
          <a:prstGeom prst="rect">
            <a:avLst/>
          </a:prstGeom>
        </p:spPr>
      </p:pic>
      <p:sp>
        <p:nvSpPr>
          <p:cNvPr id="10" name="TextBox 9">
            <a:extLst>
              <a:ext uri="{FF2B5EF4-FFF2-40B4-BE49-F238E27FC236}">
                <a16:creationId xmlns:a16="http://schemas.microsoft.com/office/drawing/2014/main" id="{5B112F1B-1A2E-B5DC-9A71-0DEBF6E3C4ED}"/>
              </a:ext>
            </a:extLst>
          </p:cNvPr>
          <p:cNvSpPr txBox="1"/>
          <p:nvPr/>
        </p:nvSpPr>
        <p:spPr>
          <a:xfrm>
            <a:off x="6120822" y="3474720"/>
            <a:ext cx="6046090" cy="3259767"/>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spAutoFit/>
          </a:bodyPr>
          <a:lstStyle/>
          <a:p>
            <a:endParaRPr lang="en-US" dirty="0"/>
          </a:p>
        </p:txBody>
      </p:sp>
      <p:sp>
        <p:nvSpPr>
          <p:cNvPr id="6" name="Slide Number Placeholder 5">
            <a:extLst>
              <a:ext uri="{FF2B5EF4-FFF2-40B4-BE49-F238E27FC236}">
                <a16:creationId xmlns:a16="http://schemas.microsoft.com/office/drawing/2014/main" id="{AF4A1546-7BDB-7832-9AF8-CFCFC39994A7}"/>
              </a:ext>
            </a:extLst>
          </p:cNvPr>
          <p:cNvSpPr>
            <a:spLocks noGrp="1"/>
          </p:cNvSpPr>
          <p:nvPr>
            <p:ph type="sldNum" sz="quarter" idx="12"/>
          </p:nvPr>
        </p:nvSpPr>
        <p:spPr>
          <a:xfrm>
            <a:off x="11513245" y="6356350"/>
            <a:ext cx="492945" cy="365125"/>
          </a:xfrm>
        </p:spPr>
        <p:txBody>
          <a:bodyPr>
            <a:normAutofit/>
          </a:bodyPr>
          <a:lstStyle/>
          <a:p>
            <a:pPr>
              <a:spcAft>
                <a:spcPts val="600"/>
              </a:spcAft>
            </a:pPr>
            <a:fld id="{F341658C-BD8B-1A4F-AA0A-70A4A21C5904}" type="slidenum">
              <a:rPr lang="en-US">
                <a:solidFill>
                  <a:srgbClr val="FFFFFF"/>
                </a:solidFill>
              </a:rPr>
              <a:pPr>
                <a:spcAft>
                  <a:spcPts val="600"/>
                </a:spcAft>
              </a:pPr>
              <a:t>27</a:t>
            </a:fld>
            <a:endParaRPr lang="en-US" dirty="0">
              <a:solidFill>
                <a:srgbClr val="FFFFFF"/>
              </a:solidFill>
            </a:endParaRPr>
          </a:p>
        </p:txBody>
      </p:sp>
      <p:sp>
        <p:nvSpPr>
          <p:cNvPr id="9" name="TextBox 8">
            <a:extLst>
              <a:ext uri="{FF2B5EF4-FFF2-40B4-BE49-F238E27FC236}">
                <a16:creationId xmlns:a16="http://schemas.microsoft.com/office/drawing/2014/main" id="{E6AE889A-B592-01BC-8227-B8752FBCE421}"/>
              </a:ext>
            </a:extLst>
          </p:cNvPr>
          <p:cNvSpPr txBox="1"/>
          <p:nvPr/>
        </p:nvSpPr>
        <p:spPr>
          <a:xfrm>
            <a:off x="6528016" y="4181273"/>
            <a:ext cx="5231702" cy="1846659"/>
          </a:xfrm>
          <a:prstGeom prst="rect">
            <a:avLst/>
          </a:prstGeom>
          <a:noFill/>
        </p:spPr>
        <p:txBody>
          <a:bodyPr wrap="square" rtlCol="0">
            <a:spAutoFit/>
          </a:bodyPr>
          <a:lstStyle/>
          <a:p>
            <a:pPr algn="ctr"/>
            <a:r>
              <a:rPr lang="en-US" sz="2400" i="1" kern="100" dirty="0">
                <a:solidFill>
                  <a:schemeClr val="bg1"/>
                </a:solidFill>
                <a:effectLst/>
                <a:latin typeface="Roboto Light" panose="02000000000000000000" pitchFamily="2" charset="0"/>
                <a:ea typeface="Roboto Light" panose="02000000000000000000" pitchFamily="2" charset="0"/>
                <a:cs typeface="Times New Roman" panose="02020603050405020304" pitchFamily="18" charset="0"/>
              </a:rPr>
              <a:t>“</a:t>
            </a:r>
            <a:r>
              <a:rPr lang="en-US" sz="2400" b="1" i="1" kern="100" dirty="0">
                <a:solidFill>
                  <a:schemeClr val="bg1"/>
                </a:solidFill>
                <a:effectLst/>
                <a:latin typeface="Roboto Light" panose="02000000000000000000" pitchFamily="2" charset="0"/>
                <a:ea typeface="Roboto Light" panose="02000000000000000000" pitchFamily="2" charset="0"/>
                <a:cs typeface="Times New Roman" panose="02020603050405020304" pitchFamily="18" charset="0"/>
              </a:rPr>
              <a:t>When I am at home</a:t>
            </a:r>
            <a:r>
              <a:rPr lang="en-US" sz="2400" i="1" kern="100" dirty="0">
                <a:solidFill>
                  <a:schemeClr val="bg1"/>
                </a:solidFill>
                <a:effectLst/>
                <a:latin typeface="Roboto Light" panose="02000000000000000000" pitchFamily="2" charset="0"/>
                <a:ea typeface="Roboto Light" panose="02000000000000000000" pitchFamily="2" charset="0"/>
                <a:cs typeface="Times New Roman" panose="02020603050405020304" pitchFamily="18" charset="0"/>
              </a:rPr>
              <a:t>, I’m at peace. I consider the people here to be </a:t>
            </a:r>
          </a:p>
          <a:p>
            <a:pPr algn="ctr"/>
            <a:r>
              <a:rPr lang="en-US" sz="2400" i="1" kern="100" dirty="0">
                <a:solidFill>
                  <a:schemeClr val="bg1"/>
                </a:solidFill>
                <a:effectLst/>
                <a:latin typeface="Roboto Light" panose="02000000000000000000" pitchFamily="2" charset="0"/>
                <a:ea typeface="Roboto Light" panose="02000000000000000000" pitchFamily="2" charset="0"/>
                <a:cs typeface="Times New Roman" panose="02020603050405020304" pitchFamily="18" charset="0"/>
              </a:rPr>
              <a:t>my family.”</a:t>
            </a:r>
          </a:p>
          <a:p>
            <a:pPr algn="ctr"/>
            <a:endParaRPr lang="en-US" sz="2400" i="1" kern="100" dirty="0">
              <a:solidFill>
                <a:schemeClr val="bg1"/>
              </a:solidFill>
              <a:effectLst/>
              <a:latin typeface="Roboto Light" panose="02000000000000000000" pitchFamily="2" charset="0"/>
              <a:ea typeface="Roboto Light" panose="02000000000000000000" pitchFamily="2" charset="0"/>
              <a:cs typeface="Times New Roman" panose="02020603050405020304" pitchFamily="18" charset="0"/>
            </a:endParaRPr>
          </a:p>
          <a:p>
            <a:pPr algn="ctr"/>
            <a:r>
              <a:rPr lang="en-US" i="1" kern="100" dirty="0">
                <a:solidFill>
                  <a:schemeClr val="bg1"/>
                </a:solidFill>
                <a:effectLst/>
                <a:latin typeface="Roboto Light" panose="02000000000000000000" pitchFamily="2" charset="0"/>
                <a:ea typeface="Roboto Light" panose="02000000000000000000" pitchFamily="2" charset="0"/>
                <a:cs typeface="Times New Roman" panose="02020603050405020304" pitchFamily="18" charset="0"/>
              </a:rPr>
              <a:t> - </a:t>
            </a:r>
            <a:r>
              <a:rPr lang="en-US" kern="100" dirty="0">
                <a:solidFill>
                  <a:schemeClr val="bg1"/>
                </a:solidFill>
                <a:effectLst/>
                <a:latin typeface="Roboto Light" panose="02000000000000000000" pitchFamily="2" charset="0"/>
                <a:ea typeface="Roboto Light" panose="02000000000000000000" pitchFamily="2" charset="0"/>
                <a:cs typeface="Times New Roman" panose="02020603050405020304" pitchFamily="18" charset="0"/>
              </a:rPr>
              <a:t>Felita, CHN resident.</a:t>
            </a:r>
            <a:endParaRPr lang="en-US" sz="2400" i="1" dirty="0">
              <a:solidFill>
                <a:schemeClr val="bg1"/>
              </a:solidFill>
              <a:latin typeface="Roboto Light" panose="02000000000000000000" pitchFamily="2" charset="0"/>
              <a:ea typeface="Roboto Light" panose="02000000000000000000" pitchFamily="2" charset="0"/>
            </a:endParaRPr>
          </a:p>
        </p:txBody>
      </p:sp>
    </p:spTree>
    <p:extLst>
      <p:ext uri="{BB962C8B-B14F-4D97-AF65-F5344CB8AC3E}">
        <p14:creationId xmlns:p14="http://schemas.microsoft.com/office/powerpoint/2010/main" val="3229535595"/>
      </p:ext>
    </p:extLst>
  </p:cSld>
  <p:clrMapOvr>
    <a:masterClrMapping/>
  </p:clrMapOvr>
</p:sld>
</file>

<file path=ppt/theme/theme1.xml><?xml version="1.0" encoding="utf-8"?>
<a:theme xmlns:a="http://schemas.openxmlformats.org/drawingml/2006/main" name="Office Theme">
  <a:themeElements>
    <a:clrScheme name="CHN">
      <a:dk1>
        <a:srgbClr val="000000"/>
      </a:dk1>
      <a:lt1>
        <a:srgbClr val="FFFFFF"/>
      </a:lt1>
      <a:dk2>
        <a:srgbClr val="002C48"/>
      </a:dk2>
      <a:lt2>
        <a:srgbClr val="E7E6E6"/>
      </a:lt2>
      <a:accent1>
        <a:srgbClr val="0D004C"/>
      </a:accent1>
      <a:accent2>
        <a:srgbClr val="002C48"/>
      </a:accent2>
      <a:accent3>
        <a:srgbClr val="662469"/>
      </a:accent3>
      <a:accent4>
        <a:srgbClr val="144E8C"/>
      </a:accent4>
      <a:accent5>
        <a:srgbClr val="8DC63F"/>
      </a:accent5>
      <a:accent6>
        <a:srgbClr val="00C0E8"/>
      </a:accent6>
      <a:hlink>
        <a:srgbClr val="144E8C"/>
      </a:hlink>
      <a:folHlink>
        <a:srgbClr val="662469"/>
      </a:folHlink>
    </a:clrScheme>
    <a:fontScheme name="Custom 3">
      <a:majorFont>
        <a:latin typeface="Roboto Slab"/>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CHN">
      <a:dk1>
        <a:srgbClr val="000000"/>
      </a:dk1>
      <a:lt1>
        <a:srgbClr val="FFFFFF"/>
      </a:lt1>
      <a:dk2>
        <a:srgbClr val="002C48"/>
      </a:dk2>
      <a:lt2>
        <a:srgbClr val="E7E6E6"/>
      </a:lt2>
      <a:accent1>
        <a:srgbClr val="0D004C"/>
      </a:accent1>
      <a:accent2>
        <a:srgbClr val="002C48"/>
      </a:accent2>
      <a:accent3>
        <a:srgbClr val="662469"/>
      </a:accent3>
      <a:accent4>
        <a:srgbClr val="144E8C"/>
      </a:accent4>
      <a:accent5>
        <a:srgbClr val="8DC63F"/>
      </a:accent5>
      <a:accent6>
        <a:srgbClr val="00C0E8"/>
      </a:accent6>
      <a:hlink>
        <a:srgbClr val="144E8C"/>
      </a:hlink>
      <a:folHlink>
        <a:srgbClr val="662469"/>
      </a:folHlink>
    </a:clrScheme>
    <a:fontScheme name="Custom 3">
      <a:majorFont>
        <a:latin typeface="Roboto Slab"/>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68EC6EC057B48408B365B1E42C5A990" ma:contentTypeVersion="11" ma:contentTypeDescription="Create a new document." ma:contentTypeScope="" ma:versionID="13ac732d90798960ee49874e6ece49bc">
  <xsd:schema xmlns:xsd="http://www.w3.org/2001/XMLSchema" xmlns:xs="http://www.w3.org/2001/XMLSchema" xmlns:p="http://schemas.microsoft.com/office/2006/metadata/properties" xmlns:ns2="67b33aa0-7a64-4451-93fc-d0ae99a3d7ae" xmlns:ns3="0c928da0-de71-48f2-9199-649d6af7bdf6" targetNamespace="http://schemas.microsoft.com/office/2006/metadata/properties" ma:root="true" ma:fieldsID="b1538cd56344275f50674d86e5f23d00" ns2:_="" ns3:_="">
    <xsd:import namespace="67b33aa0-7a64-4451-93fc-d0ae99a3d7ae"/>
    <xsd:import namespace="0c928da0-de71-48f2-9199-649d6af7bdf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b33aa0-7a64-4451-93fc-d0ae99a3d7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c928da0-de71-48f2-9199-649d6af7bdf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ad7f7229-24fb-498f-a6f3-03999901f4ea}" ma:internalName="TaxCatchAll" ma:showField="CatchAllData" ma:web="0c928da0-de71-48f2-9199-649d6af7bd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7b33aa0-7a64-4451-93fc-d0ae99a3d7ae">
      <Terms xmlns="http://schemas.microsoft.com/office/infopath/2007/PartnerControls"/>
    </lcf76f155ced4ddcb4097134ff3c332f>
    <TaxCatchAll xmlns="0c928da0-de71-48f2-9199-649d6af7bdf6" xsi:nil="true"/>
  </documentManagement>
</p:properties>
</file>

<file path=customXml/itemProps1.xml><?xml version="1.0" encoding="utf-8"?>
<ds:datastoreItem xmlns:ds="http://schemas.openxmlformats.org/officeDocument/2006/customXml" ds:itemID="{57F52B0C-A710-4247-AD74-76957A61BC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b33aa0-7a64-4451-93fc-d0ae99a3d7ae"/>
    <ds:schemaRef ds:uri="0c928da0-de71-48f2-9199-649d6af7bd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C4B55E7-6882-4943-B829-A0A6447DB88E}">
  <ds:schemaRefs>
    <ds:schemaRef ds:uri="http://schemas.microsoft.com/sharepoint/v3/contenttype/forms"/>
  </ds:schemaRefs>
</ds:datastoreItem>
</file>

<file path=customXml/itemProps3.xml><?xml version="1.0" encoding="utf-8"?>
<ds:datastoreItem xmlns:ds="http://schemas.openxmlformats.org/officeDocument/2006/customXml" ds:itemID="{35F7CBE1-3A4D-4DDA-9DB3-C032BF3FAB35}">
  <ds:schemaRefs>
    <ds:schemaRef ds:uri="67b33aa0-7a64-4451-93fc-d0ae99a3d7ae"/>
    <ds:schemaRef ds:uri="0c928da0-de71-48f2-9199-649d6af7bdf6"/>
    <ds:schemaRef ds:uri="http://purl.org/dc/elements/1.1/"/>
    <ds:schemaRef ds:uri="http://purl.org/dc/dcmityp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7192</TotalTime>
  <Words>3231</Words>
  <Application>Microsoft Office PowerPoint</Application>
  <PresentationFormat>Widescreen</PresentationFormat>
  <Paragraphs>299</Paragraphs>
  <Slides>27</Slides>
  <Notes>18</Notes>
  <HiddenSlides>0</HiddenSlides>
  <MMClips>0</MMClips>
  <ScaleCrop>false</ScaleCrop>
  <HeadingPairs>
    <vt:vector size="4" baseType="variant">
      <vt:variant>
        <vt:lpstr>Theme</vt:lpstr>
      </vt:variant>
      <vt:variant>
        <vt:i4>2</vt:i4>
      </vt:variant>
      <vt:variant>
        <vt:lpstr>Slide Titles</vt:lpstr>
      </vt:variant>
      <vt:variant>
        <vt:i4>27</vt:i4>
      </vt:variant>
    </vt:vector>
  </HeadingPairs>
  <TitlesOfParts>
    <vt:vector size="29" baseType="lpstr">
      <vt:lpstr>Office Theme</vt:lpstr>
      <vt:lpstr>3_Office Theme</vt:lpstr>
      <vt:lpstr>Permanent Supportive Housing</vt:lpstr>
      <vt:lpstr>Why create Supportive Housing?</vt:lpstr>
      <vt:lpstr>Resident Story</vt:lpstr>
      <vt:lpstr>Why homeless populations grow</vt:lpstr>
      <vt:lpstr>PowerPoint Presentation</vt:lpstr>
      <vt:lpstr>Homelessness is a Housing Problem</vt:lpstr>
      <vt:lpstr>Income Challenges</vt:lpstr>
      <vt:lpstr>Housing Affordability</vt:lpstr>
      <vt:lpstr>Who becomes homeless?</vt:lpstr>
      <vt:lpstr>Health and Homelessness</vt:lpstr>
      <vt:lpstr>Health Care</vt:lpstr>
      <vt:lpstr>Health Care</vt:lpstr>
      <vt:lpstr>Cost Benefits: Other Factors</vt:lpstr>
      <vt:lpstr>Understanding Chronic Homelessness</vt:lpstr>
      <vt:lpstr>Unsheltered Homelessness</vt:lpstr>
      <vt:lpstr>Who lives in Supportive Housing</vt:lpstr>
      <vt:lpstr>What is Supportive Housing</vt:lpstr>
      <vt:lpstr>CHN PSH Impact</vt:lpstr>
      <vt:lpstr>How do you create Supportive Housing?</vt:lpstr>
      <vt:lpstr>The 3 Legged Stool of Supportive Housing</vt:lpstr>
      <vt:lpstr>Reality</vt:lpstr>
      <vt:lpstr>Real Estate Development Interuptions</vt:lpstr>
      <vt:lpstr>Scioto Rise Place</vt:lpstr>
      <vt:lpstr>Knoll View Place</vt:lpstr>
      <vt:lpstr>Deer Hill Place</vt:lpstr>
      <vt:lpstr>Development Times/ Status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Knodt, Kirsten</dc:creator>
  <cp:lastModifiedBy>Ryan Cassell</cp:lastModifiedBy>
  <cp:revision>46</cp:revision>
  <cp:lastPrinted>2025-01-16T14:36:34Z</cp:lastPrinted>
  <dcterms:created xsi:type="dcterms:W3CDTF">2021-02-16T16:26:45Z</dcterms:created>
  <dcterms:modified xsi:type="dcterms:W3CDTF">2026-04-21T13:16:19Z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0x010100968EC6EC057B48408B365B1E42C5A990</vt:lpwstr>
  </property>
</Properties>
</file>