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67" r:id="rId3"/>
    <p:sldId id="268" r:id="rId4"/>
    <p:sldId id="2147375192"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6246947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04747462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2.png"/><Relationship Id="rId7" Type="http://schemas.openxmlformats.org/officeDocument/2006/relationships/image" Target="../media/image10.svg"/><Relationship Id="rId12" Type="http://schemas.openxmlformats.org/officeDocument/2006/relationships/image" Target="../media/image15.jpeg"/><Relationship Id="rId2" Type="http://schemas.openxmlformats.org/officeDocument/2006/relationships/image" Target="../media/image1.svg"/><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4.svg"/><Relationship Id="rId5" Type="http://schemas.openxmlformats.org/officeDocument/2006/relationships/image" Target="../media/image8.svg"/><Relationship Id="rId10" Type="http://schemas.openxmlformats.org/officeDocument/2006/relationships/image" Target="../media/image13.svg"/><Relationship Id="rId4" Type="http://schemas.openxmlformats.org/officeDocument/2006/relationships/image" Target="../media/image7.jpeg"/><Relationship Id="rId9" Type="http://schemas.openxmlformats.org/officeDocument/2006/relationships/image" Target="../media/image12.sv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2.png"/><Relationship Id="rId7" Type="http://schemas.openxmlformats.org/officeDocument/2006/relationships/image" Target="../media/image21.jpeg"/><Relationship Id="rId2" Type="http://schemas.openxmlformats.org/officeDocument/2006/relationships/image" Target="../media/image1.svg"/><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svg"/><Relationship Id="rId10" Type="http://schemas.openxmlformats.org/officeDocument/2006/relationships/image" Target="../media/image24.png"/><Relationship Id="rId4" Type="http://schemas.openxmlformats.org/officeDocument/2006/relationships/image" Target="../media/image18.svg"/><Relationship Id="rId9" Type="http://schemas.openxmlformats.org/officeDocument/2006/relationships/image" Target="../media/image23.jpeg"/></Relationships>
</file>

<file path=ppt/slides/_rels/slide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png"/><Relationship Id="rId7" Type="http://schemas.openxmlformats.org/officeDocument/2006/relationships/image" Target="../media/image28.png"/><Relationship Id="rId2" Type="http://schemas.openxmlformats.org/officeDocument/2006/relationships/image" Target="../media/image1.svg"/><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sv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8.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2.png"/><Relationship Id="rId7" Type="http://schemas.openxmlformats.org/officeDocument/2006/relationships/image" Target="../media/image34.jpeg"/><Relationship Id="rId2" Type="http://schemas.openxmlformats.org/officeDocument/2006/relationships/image" Target="../media/image1.svg"/><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32.jpeg"/><Relationship Id="rId10" Type="http://schemas.openxmlformats.org/officeDocument/2006/relationships/image" Target="../media/image37.jpeg"/><Relationship Id="rId4" Type="http://schemas.openxmlformats.org/officeDocument/2006/relationships/image" Target="../media/image31.jpeg"/><Relationship Id="rId9" Type="http://schemas.openxmlformats.org/officeDocument/2006/relationships/image" Target="../media/image36.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1.png"/><Relationship Id="rId2" Type="http://schemas.openxmlformats.org/officeDocument/2006/relationships/image" Target="../media/image1.svg"/><Relationship Id="rId1" Type="http://schemas.openxmlformats.org/officeDocument/2006/relationships/slideLayout" Target="../slideLayouts/slideLayout1.xml"/><Relationship Id="rId6" Type="http://schemas.openxmlformats.org/officeDocument/2006/relationships/image" Target="../media/image40.svg"/><Relationship Id="rId5" Type="http://schemas.openxmlformats.org/officeDocument/2006/relationships/image" Target="../media/image39.jpeg"/><Relationship Id="rId4" Type="http://schemas.openxmlformats.org/officeDocument/2006/relationships/image" Target="../media/image38.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1.xml"/><Relationship Id="rId5" Type="http://schemas.openxmlformats.org/officeDocument/2006/relationships/image" Target="../media/image43.jpeg"/><Relationship Id="rId4" Type="http://schemas.openxmlformats.org/officeDocument/2006/relationships/image" Target="../media/image42.sv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7.svg"/><Relationship Id="rId2" Type="http://schemas.openxmlformats.org/officeDocument/2006/relationships/image" Target="../media/image1.svg"/><Relationship Id="rId1" Type="http://schemas.openxmlformats.org/officeDocument/2006/relationships/slideLayout" Target="../slideLayouts/slideLayout1.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1.xml"/><Relationship Id="rId6" Type="http://schemas.openxmlformats.org/officeDocument/2006/relationships/image" Target="../media/image50.jpeg"/><Relationship Id="rId5" Type="http://schemas.openxmlformats.org/officeDocument/2006/relationships/image" Target="../media/image49.png"/><Relationship Id="rId4" Type="http://schemas.openxmlformats.org/officeDocument/2006/relationships/image" Target="../media/image48.sv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1.xml"/><Relationship Id="rId5" Type="http://schemas.openxmlformats.org/officeDocument/2006/relationships/image" Target="../media/image52.svg"/><Relationship Id="rId4" Type="http://schemas.openxmlformats.org/officeDocument/2006/relationships/image" Target="../media/image5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15.xml.rels><?xml version="1.0" encoding="UTF-8" standalone="yes"?>
<Relationships xmlns="http://schemas.openxmlformats.org/package/2006/relationships"><Relationship Id="rId8" Type="http://schemas.openxmlformats.org/officeDocument/2006/relationships/image" Target="../media/image58.jpeg"/><Relationship Id="rId13" Type="http://schemas.openxmlformats.org/officeDocument/2006/relationships/image" Target="../media/image63.svg"/><Relationship Id="rId18" Type="http://schemas.openxmlformats.org/officeDocument/2006/relationships/image" Target="../media/image68.jpeg"/><Relationship Id="rId26" Type="http://schemas.openxmlformats.org/officeDocument/2006/relationships/image" Target="../media/image76.jpeg"/><Relationship Id="rId3" Type="http://schemas.openxmlformats.org/officeDocument/2006/relationships/image" Target="../media/image2.png"/><Relationship Id="rId21" Type="http://schemas.openxmlformats.org/officeDocument/2006/relationships/image" Target="../media/image71.svg"/><Relationship Id="rId7" Type="http://schemas.openxmlformats.org/officeDocument/2006/relationships/image" Target="../media/image57.jpeg"/><Relationship Id="rId12" Type="http://schemas.openxmlformats.org/officeDocument/2006/relationships/image" Target="../media/image62.jpeg"/><Relationship Id="rId17" Type="http://schemas.openxmlformats.org/officeDocument/2006/relationships/image" Target="../media/image67.svg"/><Relationship Id="rId25" Type="http://schemas.openxmlformats.org/officeDocument/2006/relationships/image" Target="../media/image75.svg"/><Relationship Id="rId2" Type="http://schemas.openxmlformats.org/officeDocument/2006/relationships/image" Target="../media/image1.svg"/><Relationship Id="rId16" Type="http://schemas.openxmlformats.org/officeDocument/2006/relationships/image" Target="../media/image66.jpeg"/><Relationship Id="rId20" Type="http://schemas.openxmlformats.org/officeDocument/2006/relationships/image" Target="../media/image70.jpeg"/><Relationship Id="rId29" Type="http://schemas.openxmlformats.org/officeDocument/2006/relationships/image" Target="../media/image79.svg"/><Relationship Id="rId1" Type="http://schemas.openxmlformats.org/officeDocument/2006/relationships/slideLayout" Target="../slideLayouts/slideLayout1.xml"/><Relationship Id="rId6" Type="http://schemas.openxmlformats.org/officeDocument/2006/relationships/image" Target="../media/image56.svg"/><Relationship Id="rId11" Type="http://schemas.openxmlformats.org/officeDocument/2006/relationships/image" Target="../media/image61.svg"/><Relationship Id="rId24" Type="http://schemas.openxmlformats.org/officeDocument/2006/relationships/image" Target="../media/image74.jpeg"/><Relationship Id="rId5" Type="http://schemas.openxmlformats.org/officeDocument/2006/relationships/image" Target="../media/image55.svg"/><Relationship Id="rId15" Type="http://schemas.openxmlformats.org/officeDocument/2006/relationships/image" Target="../media/image65.svg"/><Relationship Id="rId23" Type="http://schemas.openxmlformats.org/officeDocument/2006/relationships/image" Target="../media/image73.svg"/><Relationship Id="rId28" Type="http://schemas.openxmlformats.org/officeDocument/2006/relationships/image" Target="../media/image78.jpeg"/><Relationship Id="rId10" Type="http://schemas.openxmlformats.org/officeDocument/2006/relationships/image" Target="../media/image60.jpeg"/><Relationship Id="rId19" Type="http://schemas.openxmlformats.org/officeDocument/2006/relationships/image" Target="../media/image69.svg"/><Relationship Id="rId4" Type="http://schemas.openxmlformats.org/officeDocument/2006/relationships/image" Target="../media/image54.jpeg"/><Relationship Id="rId9" Type="http://schemas.openxmlformats.org/officeDocument/2006/relationships/image" Target="../media/image59.svg"/><Relationship Id="rId14" Type="http://schemas.openxmlformats.org/officeDocument/2006/relationships/image" Target="../media/image64.jpeg"/><Relationship Id="rId22" Type="http://schemas.openxmlformats.org/officeDocument/2006/relationships/image" Target="../media/image72.jpeg"/><Relationship Id="rId27" Type="http://schemas.openxmlformats.org/officeDocument/2006/relationships/image" Target="../media/image77.sv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3.png"/><Relationship Id="rId2" Type="http://schemas.openxmlformats.org/officeDocument/2006/relationships/image" Target="../media/image1.svg"/><Relationship Id="rId1" Type="http://schemas.openxmlformats.org/officeDocument/2006/relationships/slideLayout" Target="../slideLayouts/slideLayout1.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80.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1.xml"/><Relationship Id="rId5" Type="http://schemas.openxmlformats.org/officeDocument/2006/relationships/image" Target="../media/image85.jpeg"/><Relationship Id="rId4" Type="http://schemas.openxmlformats.org/officeDocument/2006/relationships/image" Target="../media/image84.sv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1.xml"/><Relationship Id="rId4" Type="http://schemas.openxmlformats.org/officeDocument/2006/relationships/image" Target="../media/image8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5127498" y="1358103"/>
            <a:ext cx="5316855" cy="5361556"/>
            <a:chOff x="0" y="0"/>
            <a:chExt cx="7089140" cy="7148741"/>
          </a:xfrm>
        </p:grpSpPr>
        <p:sp>
          <p:nvSpPr>
            <p:cNvPr id="6" name="Freeform 6"/>
            <p:cNvSpPr/>
            <p:nvPr/>
          </p:nvSpPr>
          <p:spPr>
            <a:xfrm>
              <a:off x="0" y="0"/>
              <a:ext cx="7089140" cy="7148703"/>
            </a:xfrm>
            <a:custGeom>
              <a:avLst/>
              <a:gdLst/>
              <a:ahLst/>
              <a:cxnLst/>
              <a:rect l="l" t="t" r="r" b="b"/>
              <a:pathLst>
                <a:path w="7089140" h="7148703">
                  <a:moveTo>
                    <a:pt x="0" y="0"/>
                  </a:moveTo>
                  <a:lnTo>
                    <a:pt x="7089140" y="0"/>
                  </a:lnTo>
                  <a:lnTo>
                    <a:pt x="7089140" y="7148703"/>
                  </a:lnTo>
                  <a:lnTo>
                    <a:pt x="0" y="7148703"/>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7" name="TextBox 7"/>
          <p:cNvSpPr txBox="1"/>
          <p:nvPr/>
        </p:nvSpPr>
        <p:spPr>
          <a:xfrm>
            <a:off x="1937642" y="1796215"/>
            <a:ext cx="3120914" cy="3019273"/>
          </a:xfrm>
          <a:prstGeom prst="rect">
            <a:avLst/>
          </a:prstGeom>
        </p:spPr>
        <p:txBody>
          <a:bodyPr lIns="0" tIns="0" rIns="0" bIns="0" rtlCol="0" anchor="t">
            <a:spAutoFit/>
          </a:bodyPr>
          <a:lstStyle/>
          <a:p>
            <a:pPr marL="0" marR="0" lvl="0" indent="0" algn="l" defTabSz="914400" rtl="0" eaLnBrk="1" fontAlgn="auto" latinLnBrk="0" hangingPunct="1">
              <a:lnSpc>
                <a:spcPts val="2642"/>
              </a:lnSpc>
              <a:spcBef>
                <a:spcPts val="0"/>
              </a:spcBef>
              <a:spcAft>
                <a:spcPts val="0"/>
              </a:spcAft>
              <a:buClrTx/>
              <a:buSzTx/>
              <a:buFontTx/>
              <a:buNone/>
              <a:tabLst/>
              <a:defRPr/>
            </a:pPr>
            <a:r>
              <a:rPr kumimoji="0" lang="en-US" sz="2198" b="1" i="0" u="none" strike="noStrike" kern="1200" cap="none" spc="0" normalizeH="0" baseline="0" noProof="0" dirty="0">
                <a:ln>
                  <a:noFill/>
                </a:ln>
                <a:solidFill>
                  <a:srgbClr val="595959"/>
                </a:solidFill>
                <a:effectLst/>
                <a:uLnTx/>
                <a:uFillTx/>
                <a:latin typeface="Aptos"/>
                <a:ea typeface="Aptos"/>
                <a:cs typeface="Aptos"/>
                <a:sym typeface="Aptos"/>
              </a:rPr>
              <a:t>POAH</a:t>
            </a:r>
            <a:r>
              <a:rPr kumimoji="0" lang="en-US" sz="2198" b="0" i="0" u="none" strike="noStrike" kern="1200" cap="none" spc="0" normalizeH="0" baseline="0" noProof="0" dirty="0">
                <a:ln>
                  <a:noFill/>
                </a:ln>
                <a:solidFill>
                  <a:srgbClr val="595959"/>
                </a:solidFill>
                <a:effectLst/>
                <a:uLnTx/>
                <a:uFillTx/>
                <a:latin typeface="Aptos"/>
                <a:ea typeface="Aptos"/>
                <a:cs typeface="Aptos"/>
                <a:sym typeface="Aptos"/>
              </a:rPr>
              <a:t> is a nonprofit organization whose mission is to preserve, create, and sustain affordable, healthy homes that support economic security and access to opportunity for all. </a:t>
            </a:r>
          </a:p>
        </p:txBody>
      </p:sp>
      <p:sp>
        <p:nvSpPr>
          <p:cNvPr id="8" name="TextBox 8"/>
          <p:cNvSpPr txBox="1"/>
          <p:nvPr/>
        </p:nvSpPr>
        <p:spPr>
          <a:xfrm>
            <a:off x="1998221" y="336109"/>
            <a:ext cx="3419856" cy="820398"/>
          </a:xfrm>
          <a:prstGeom prst="rect">
            <a:avLst/>
          </a:prstGeom>
        </p:spPr>
        <p:txBody>
          <a:bodyPr lIns="0" tIns="0" rIns="0" bIns="0" rtlCol="0" anchor="t">
            <a:spAutoFit/>
          </a:bodyPr>
          <a:lstStyle/>
          <a:p>
            <a:pPr marL="0" marR="0" lvl="0" indent="0" algn="l" defTabSz="914400" rtl="0" eaLnBrk="1" fontAlgn="auto" latinLnBrk="0" hangingPunct="1">
              <a:lnSpc>
                <a:spcPts val="6719"/>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F2F2F2"/>
                </a:solidFill>
                <a:effectLst/>
                <a:uLnTx/>
                <a:uFillTx/>
                <a:latin typeface="Aptos"/>
                <a:ea typeface="Aptos"/>
                <a:cs typeface="Aptos"/>
                <a:sym typeface="Aptos"/>
              </a:rPr>
              <a:t>Who We Are</a:t>
            </a:r>
          </a:p>
        </p:txBody>
      </p:sp>
    </p:spTree>
    <p:extLst>
      <p:ext uri="{BB962C8B-B14F-4D97-AF65-F5344CB8AC3E}">
        <p14:creationId xmlns:p14="http://schemas.microsoft.com/office/powerpoint/2010/main" val="8898640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1598171" y="1427474"/>
            <a:ext cx="5029200" cy="5430517"/>
            <a:chOff x="0" y="0"/>
            <a:chExt cx="6705600" cy="7240689"/>
          </a:xfrm>
        </p:grpSpPr>
        <p:sp>
          <p:nvSpPr>
            <p:cNvPr id="6" name="Freeform 6"/>
            <p:cNvSpPr/>
            <p:nvPr/>
          </p:nvSpPr>
          <p:spPr>
            <a:xfrm>
              <a:off x="0" y="0"/>
              <a:ext cx="6705600" cy="7240651"/>
            </a:xfrm>
            <a:custGeom>
              <a:avLst/>
              <a:gdLst/>
              <a:ahLst/>
              <a:cxnLst/>
              <a:rect l="l" t="t" r="r" b="b"/>
              <a:pathLst>
                <a:path w="6705600" h="7240651">
                  <a:moveTo>
                    <a:pt x="0" y="0"/>
                  </a:moveTo>
                  <a:lnTo>
                    <a:pt x="6705600" y="0"/>
                  </a:lnTo>
                  <a:lnTo>
                    <a:pt x="6705600" y="7240651"/>
                  </a:lnTo>
                  <a:lnTo>
                    <a:pt x="0" y="7240651"/>
                  </a:lnTo>
                  <a:lnTo>
                    <a:pt x="0" y="0"/>
                  </a:lnTo>
                  <a:close/>
                </a:path>
              </a:pathLst>
            </a:custGeom>
            <a:blipFill>
              <a:blip r:embed="rId4"/>
              <a:stretch>
                <a:fillRect t="-1" b="-453"/>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7"/>
          <p:cNvGrpSpPr/>
          <p:nvPr/>
        </p:nvGrpSpPr>
        <p:grpSpPr>
          <a:xfrm>
            <a:off x="6582280" y="1524000"/>
            <a:ext cx="4038600" cy="2269360"/>
            <a:chOff x="0" y="0"/>
            <a:chExt cx="5384800" cy="3025813"/>
          </a:xfrm>
        </p:grpSpPr>
        <p:sp>
          <p:nvSpPr>
            <p:cNvPr id="8" name="Freeform 8"/>
            <p:cNvSpPr/>
            <p:nvPr/>
          </p:nvSpPr>
          <p:spPr>
            <a:xfrm>
              <a:off x="0" y="0"/>
              <a:ext cx="5384800" cy="3025775"/>
            </a:xfrm>
            <a:custGeom>
              <a:avLst/>
              <a:gdLst/>
              <a:ahLst/>
              <a:cxnLst/>
              <a:rect l="l" t="t" r="r" b="b"/>
              <a:pathLst>
                <a:path w="5384800" h="3025775">
                  <a:moveTo>
                    <a:pt x="0" y="0"/>
                  </a:moveTo>
                  <a:lnTo>
                    <a:pt x="5384800" y="0"/>
                  </a:lnTo>
                  <a:lnTo>
                    <a:pt x="5384800" y="3025775"/>
                  </a:lnTo>
                  <a:lnTo>
                    <a:pt x="0" y="3025775"/>
                  </a:lnTo>
                  <a:lnTo>
                    <a:pt x="0" y="0"/>
                  </a:lnTo>
                  <a:close/>
                </a:path>
              </a:pathLst>
            </a:custGeom>
            <a:blipFill>
              <a:blip r:embed="rId5"/>
              <a:stretch>
                <a:fillRect b="-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9" name="Group 9"/>
          <p:cNvGrpSpPr/>
          <p:nvPr/>
        </p:nvGrpSpPr>
        <p:grpSpPr>
          <a:xfrm>
            <a:off x="5282565" y="4352706"/>
            <a:ext cx="5279260" cy="2351275"/>
            <a:chOff x="0" y="0"/>
            <a:chExt cx="7039013" cy="3135033"/>
          </a:xfrm>
        </p:grpSpPr>
        <p:sp>
          <p:nvSpPr>
            <p:cNvPr id="10" name="Freeform 10"/>
            <p:cNvSpPr/>
            <p:nvPr/>
          </p:nvSpPr>
          <p:spPr>
            <a:xfrm>
              <a:off x="0" y="0"/>
              <a:ext cx="7038975" cy="3134995"/>
            </a:xfrm>
            <a:custGeom>
              <a:avLst/>
              <a:gdLst/>
              <a:ahLst/>
              <a:cxnLst/>
              <a:rect l="l" t="t" r="r" b="b"/>
              <a:pathLst>
                <a:path w="7038975" h="3134995">
                  <a:moveTo>
                    <a:pt x="0" y="0"/>
                  </a:moveTo>
                  <a:lnTo>
                    <a:pt x="7038975" y="0"/>
                  </a:lnTo>
                  <a:lnTo>
                    <a:pt x="7038975" y="3134995"/>
                  </a:lnTo>
                  <a:lnTo>
                    <a:pt x="0" y="3134995"/>
                  </a:lnTo>
                  <a:lnTo>
                    <a:pt x="0" y="0"/>
                  </a:lnTo>
                  <a:close/>
                </a:path>
              </a:pathLst>
            </a:custGeom>
            <a:blipFill>
              <a:blip r:embed="rId6"/>
              <a:stretch>
                <a:fillRect b="-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1" name="TextBox 11"/>
          <p:cNvSpPr txBox="1"/>
          <p:nvPr/>
        </p:nvSpPr>
        <p:spPr>
          <a:xfrm>
            <a:off x="2072897" y="206912"/>
            <a:ext cx="6141396" cy="820769"/>
          </a:xfrm>
          <a:prstGeom prst="rect">
            <a:avLst/>
          </a:prstGeom>
        </p:spPr>
        <p:txBody>
          <a:bodyPr lIns="0" tIns="0" rIns="0" bIns="0" rtlCol="0" anchor="t">
            <a:spAutoFit/>
          </a:bodyPr>
          <a:lstStyle/>
          <a:p>
            <a:pPr marL="0" marR="0" lvl="0" indent="0" algn="l" defTabSz="914400" rtl="0" eaLnBrk="1" fontAlgn="auto" latinLnBrk="0" hangingPunct="1">
              <a:lnSpc>
                <a:spcPts val="6723"/>
              </a:lnSpc>
              <a:spcBef>
                <a:spcPts val="0"/>
              </a:spcBef>
              <a:spcAft>
                <a:spcPts val="0"/>
              </a:spcAft>
              <a:buClrTx/>
              <a:buSzTx/>
              <a:buFontTx/>
              <a:buNone/>
              <a:tabLst/>
              <a:defRPr/>
            </a:pPr>
            <a:r>
              <a:rPr kumimoji="0" lang="en-US" sz="4802" b="1" i="0" u="none" strike="noStrike" kern="1200" cap="none" spc="0" normalizeH="0" baseline="0" noProof="0" dirty="0">
                <a:ln>
                  <a:noFill/>
                </a:ln>
                <a:solidFill>
                  <a:srgbClr val="FFFFFF"/>
                </a:solidFill>
                <a:effectLst/>
                <a:uLnTx/>
                <a:uFillTx/>
                <a:latin typeface="Aptos"/>
                <a:ea typeface="Aptos"/>
                <a:cs typeface="Aptos"/>
                <a:sym typeface="Aptos"/>
              </a:rPr>
              <a:t>Where we are located</a:t>
            </a:r>
          </a:p>
        </p:txBody>
      </p:sp>
    </p:spTree>
    <p:extLst>
      <p:ext uri="{BB962C8B-B14F-4D97-AF65-F5344CB8AC3E}">
        <p14:creationId xmlns:p14="http://schemas.microsoft.com/office/powerpoint/2010/main" val="7457235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2263397" y="1561595"/>
            <a:ext cx="4439155" cy="3988813"/>
            <a:chOff x="0" y="0"/>
            <a:chExt cx="5918873" cy="5318417"/>
          </a:xfrm>
        </p:grpSpPr>
        <p:sp>
          <p:nvSpPr>
            <p:cNvPr id="6" name="Freeform 6"/>
            <p:cNvSpPr/>
            <p:nvPr/>
          </p:nvSpPr>
          <p:spPr>
            <a:xfrm>
              <a:off x="0" y="0"/>
              <a:ext cx="5918835" cy="5318379"/>
            </a:xfrm>
            <a:custGeom>
              <a:avLst/>
              <a:gdLst/>
              <a:ahLst/>
              <a:cxnLst/>
              <a:rect l="l" t="t" r="r" b="b"/>
              <a:pathLst>
                <a:path w="5918835" h="5318379">
                  <a:moveTo>
                    <a:pt x="0" y="0"/>
                  </a:moveTo>
                  <a:lnTo>
                    <a:pt x="5918835" y="0"/>
                  </a:lnTo>
                  <a:lnTo>
                    <a:pt x="5918835" y="5318379"/>
                  </a:lnTo>
                  <a:lnTo>
                    <a:pt x="0" y="5318379"/>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7" name="Freeform 7"/>
          <p:cNvSpPr/>
          <p:nvPr/>
        </p:nvSpPr>
        <p:spPr>
          <a:xfrm>
            <a:off x="1684906" y="3905507"/>
            <a:ext cx="2298316" cy="1119502"/>
          </a:xfrm>
          <a:custGeom>
            <a:avLst/>
            <a:gdLst/>
            <a:ahLst/>
            <a:cxnLst/>
            <a:rect l="l" t="t" r="r" b="b"/>
            <a:pathLst>
              <a:path w="2298316" h="1119502">
                <a:moveTo>
                  <a:pt x="0" y="0"/>
                </a:moveTo>
                <a:lnTo>
                  <a:pt x="2298316" y="0"/>
                </a:lnTo>
                <a:lnTo>
                  <a:pt x="2298316" y="1119502"/>
                </a:lnTo>
                <a:lnTo>
                  <a:pt x="0" y="111950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Freeform 8"/>
          <p:cNvSpPr/>
          <p:nvPr/>
        </p:nvSpPr>
        <p:spPr>
          <a:xfrm>
            <a:off x="1718691" y="5031743"/>
            <a:ext cx="2298316" cy="1119530"/>
          </a:xfrm>
          <a:custGeom>
            <a:avLst/>
            <a:gdLst/>
            <a:ahLst/>
            <a:cxnLst/>
            <a:rect l="l" t="t" r="r" b="b"/>
            <a:pathLst>
              <a:path w="2298316" h="1119530">
                <a:moveTo>
                  <a:pt x="0" y="0"/>
                </a:moveTo>
                <a:lnTo>
                  <a:pt x="2298316" y="0"/>
                </a:lnTo>
                <a:lnTo>
                  <a:pt x="2298316" y="1119531"/>
                </a:lnTo>
                <a:lnTo>
                  <a:pt x="0" y="111953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Freeform 9"/>
          <p:cNvSpPr/>
          <p:nvPr/>
        </p:nvSpPr>
        <p:spPr>
          <a:xfrm>
            <a:off x="1680334" y="1696974"/>
            <a:ext cx="2310508" cy="2181482"/>
          </a:xfrm>
          <a:custGeom>
            <a:avLst/>
            <a:gdLst/>
            <a:ahLst/>
            <a:cxnLst/>
            <a:rect l="l" t="t" r="r" b="b"/>
            <a:pathLst>
              <a:path w="2310508" h="2181482">
                <a:moveTo>
                  <a:pt x="0" y="0"/>
                </a:moveTo>
                <a:lnTo>
                  <a:pt x="2310508" y="0"/>
                </a:lnTo>
                <a:lnTo>
                  <a:pt x="2310508" y="2181482"/>
                </a:lnTo>
                <a:lnTo>
                  <a:pt x="0" y="2181482"/>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Freeform 10"/>
          <p:cNvSpPr/>
          <p:nvPr/>
        </p:nvSpPr>
        <p:spPr>
          <a:xfrm>
            <a:off x="8458838" y="3971163"/>
            <a:ext cx="824360" cy="166878"/>
          </a:xfrm>
          <a:custGeom>
            <a:avLst/>
            <a:gdLst/>
            <a:ahLst/>
            <a:cxnLst/>
            <a:rect l="l" t="t" r="r" b="b"/>
            <a:pathLst>
              <a:path w="824360" h="166878">
                <a:moveTo>
                  <a:pt x="0" y="0"/>
                </a:moveTo>
                <a:lnTo>
                  <a:pt x="824360" y="0"/>
                </a:lnTo>
                <a:lnTo>
                  <a:pt x="824360" y="166878"/>
                </a:lnTo>
                <a:lnTo>
                  <a:pt x="0" y="166878"/>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Freeform 11"/>
          <p:cNvSpPr/>
          <p:nvPr/>
        </p:nvSpPr>
        <p:spPr>
          <a:xfrm>
            <a:off x="8465696" y="2791082"/>
            <a:ext cx="824360" cy="166754"/>
          </a:xfrm>
          <a:custGeom>
            <a:avLst/>
            <a:gdLst/>
            <a:ahLst/>
            <a:cxnLst/>
            <a:rect l="l" t="t" r="r" b="b"/>
            <a:pathLst>
              <a:path w="824360" h="166754">
                <a:moveTo>
                  <a:pt x="0" y="0"/>
                </a:moveTo>
                <a:lnTo>
                  <a:pt x="824360" y="0"/>
                </a:lnTo>
                <a:lnTo>
                  <a:pt x="824360" y="166754"/>
                </a:lnTo>
                <a:lnTo>
                  <a:pt x="0" y="166754"/>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Freeform 12"/>
          <p:cNvSpPr/>
          <p:nvPr/>
        </p:nvSpPr>
        <p:spPr>
          <a:xfrm>
            <a:off x="8402193" y="3039494"/>
            <a:ext cx="951357" cy="663445"/>
          </a:xfrm>
          <a:custGeom>
            <a:avLst/>
            <a:gdLst/>
            <a:ahLst/>
            <a:cxnLst/>
            <a:rect l="l" t="t" r="r" b="b"/>
            <a:pathLst>
              <a:path w="951357" h="663445">
                <a:moveTo>
                  <a:pt x="0" y="0"/>
                </a:moveTo>
                <a:lnTo>
                  <a:pt x="951357" y="0"/>
                </a:lnTo>
                <a:lnTo>
                  <a:pt x="951357" y="663445"/>
                </a:lnTo>
                <a:lnTo>
                  <a:pt x="0" y="663445"/>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Freeform 13"/>
          <p:cNvSpPr/>
          <p:nvPr/>
        </p:nvSpPr>
        <p:spPr>
          <a:xfrm>
            <a:off x="8395335" y="4401817"/>
            <a:ext cx="958215" cy="641480"/>
          </a:xfrm>
          <a:custGeom>
            <a:avLst/>
            <a:gdLst/>
            <a:ahLst/>
            <a:cxnLst/>
            <a:rect l="l" t="t" r="r" b="b"/>
            <a:pathLst>
              <a:path w="958215" h="641480">
                <a:moveTo>
                  <a:pt x="0" y="0"/>
                </a:moveTo>
                <a:lnTo>
                  <a:pt x="958215" y="0"/>
                </a:lnTo>
                <a:lnTo>
                  <a:pt x="958215" y="641480"/>
                </a:lnTo>
                <a:lnTo>
                  <a:pt x="0" y="641480"/>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4" name="Group 14"/>
          <p:cNvGrpSpPr/>
          <p:nvPr/>
        </p:nvGrpSpPr>
        <p:grpSpPr>
          <a:xfrm>
            <a:off x="6795392" y="1538983"/>
            <a:ext cx="3614290" cy="4034152"/>
            <a:chOff x="0" y="0"/>
            <a:chExt cx="4819053" cy="5378869"/>
          </a:xfrm>
        </p:grpSpPr>
        <p:sp>
          <p:nvSpPr>
            <p:cNvPr id="15" name="Freeform 15"/>
            <p:cNvSpPr/>
            <p:nvPr/>
          </p:nvSpPr>
          <p:spPr>
            <a:xfrm>
              <a:off x="0" y="0"/>
              <a:ext cx="4819015" cy="5378831"/>
            </a:xfrm>
            <a:custGeom>
              <a:avLst/>
              <a:gdLst/>
              <a:ahLst/>
              <a:cxnLst/>
              <a:rect l="l" t="t" r="r" b="b"/>
              <a:pathLst>
                <a:path w="4819015" h="5378831">
                  <a:moveTo>
                    <a:pt x="0" y="0"/>
                  </a:moveTo>
                  <a:lnTo>
                    <a:pt x="4819015" y="0"/>
                  </a:lnTo>
                  <a:lnTo>
                    <a:pt x="4819015" y="5378831"/>
                  </a:lnTo>
                  <a:lnTo>
                    <a:pt x="0" y="5378831"/>
                  </a:lnTo>
                  <a:lnTo>
                    <a:pt x="0" y="0"/>
                  </a:lnTo>
                  <a:close/>
                </a:path>
              </a:pathLst>
            </a:custGeom>
            <a:blipFill>
              <a:blip r:embed="rId12"/>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6" name="TextBox 16"/>
          <p:cNvSpPr txBox="1"/>
          <p:nvPr/>
        </p:nvSpPr>
        <p:spPr>
          <a:xfrm>
            <a:off x="3154042" y="1907657"/>
            <a:ext cx="193500" cy="243469"/>
          </a:xfrm>
          <a:prstGeom prst="rect">
            <a:avLst/>
          </a:prstGeom>
        </p:spPr>
        <p:txBody>
          <a:bodyPr lIns="0" tIns="0" rIns="0" bIns="0" rtlCol="0" anchor="t">
            <a:spAutoFit/>
          </a:bodyPr>
          <a:lstStyle/>
          <a:p>
            <a:pPr marL="0" marR="0" lvl="0" indent="0" algn="l" defTabSz="914400" rtl="0" eaLnBrk="1" fontAlgn="auto" latinLnBrk="0" hangingPunct="1">
              <a:lnSpc>
                <a:spcPts val="1965"/>
              </a:lnSpc>
              <a:spcBef>
                <a:spcPts val="0"/>
              </a:spcBef>
              <a:spcAft>
                <a:spcPts val="0"/>
              </a:spcAft>
              <a:buClrTx/>
              <a:buSzTx/>
              <a:buFontTx/>
              <a:buNone/>
              <a:tabLst/>
              <a:defRPr/>
            </a:pPr>
            <a:r>
              <a:rPr kumimoji="0" lang="en-US" sz="1404" b="1" i="0" u="none" strike="noStrike" kern="1200" cap="none" spc="0" normalizeH="0" baseline="0" noProof="0" dirty="0">
                <a:ln>
                  <a:noFill/>
                </a:ln>
                <a:solidFill>
                  <a:srgbClr val="005490"/>
                </a:solidFill>
                <a:effectLst/>
                <a:uLnTx/>
                <a:uFillTx/>
                <a:latin typeface="Aptos"/>
                <a:ea typeface="Aptos"/>
                <a:cs typeface="Aptos"/>
                <a:sym typeface="Aptos"/>
              </a:rPr>
              <a:t>19</a:t>
            </a:r>
          </a:p>
        </p:txBody>
      </p:sp>
      <p:sp>
        <p:nvSpPr>
          <p:cNvPr id="17" name="TextBox 17"/>
          <p:cNvSpPr txBox="1"/>
          <p:nvPr/>
        </p:nvSpPr>
        <p:spPr>
          <a:xfrm>
            <a:off x="2975734" y="2121017"/>
            <a:ext cx="593274" cy="243469"/>
          </a:xfrm>
          <a:prstGeom prst="rect">
            <a:avLst/>
          </a:prstGeom>
        </p:spPr>
        <p:txBody>
          <a:bodyPr lIns="0" tIns="0" rIns="0" bIns="0" rtlCol="0" anchor="t">
            <a:spAutoFit/>
          </a:bodyPr>
          <a:lstStyle/>
          <a:p>
            <a:pPr marL="0" marR="0" lvl="0" indent="0" algn="l" defTabSz="914400" rtl="0" eaLnBrk="1" fontAlgn="auto" latinLnBrk="0" hangingPunct="1">
              <a:lnSpc>
                <a:spcPts val="1965"/>
              </a:lnSpc>
              <a:spcBef>
                <a:spcPts val="0"/>
              </a:spcBef>
              <a:spcAft>
                <a:spcPts val="0"/>
              </a:spcAft>
              <a:buClrTx/>
              <a:buSzTx/>
              <a:buFontTx/>
              <a:buNone/>
              <a:tabLst/>
              <a:defRPr/>
            </a:pPr>
            <a:r>
              <a:rPr kumimoji="0" lang="en-US" sz="1404" b="1" i="0" u="none" strike="noStrike" kern="1200" cap="none" spc="1" normalizeH="0" baseline="0" noProof="0" dirty="0">
                <a:ln>
                  <a:noFill/>
                </a:ln>
                <a:solidFill>
                  <a:srgbClr val="005490"/>
                </a:solidFill>
                <a:effectLst/>
                <a:uLnTx/>
                <a:uFillTx/>
                <a:latin typeface="Aptos"/>
                <a:ea typeface="Aptos"/>
                <a:cs typeface="Aptos"/>
                <a:sym typeface="Aptos"/>
              </a:rPr>
              <a:t>owned</a:t>
            </a:r>
            <a:r>
              <a:rPr kumimoji="0" lang="en-US" sz="1404" b="0" i="0" u="none" strike="noStrike" kern="1200" cap="none" spc="1" normalizeH="0" baseline="0" noProof="0" dirty="0">
                <a:ln>
                  <a:noFill/>
                </a:ln>
                <a:solidFill>
                  <a:srgbClr val="005490"/>
                </a:solidFill>
                <a:effectLst/>
                <a:uLnTx/>
                <a:uFillTx/>
                <a:latin typeface="Aptos"/>
                <a:ea typeface="Aptos"/>
                <a:cs typeface="Aptos"/>
                <a:sym typeface="Aptos"/>
              </a:rPr>
              <a:t> </a:t>
            </a:r>
          </a:p>
        </p:txBody>
      </p:sp>
      <p:sp>
        <p:nvSpPr>
          <p:cNvPr id="18" name="TextBox 18"/>
          <p:cNvSpPr txBox="1"/>
          <p:nvPr/>
        </p:nvSpPr>
        <p:spPr>
          <a:xfrm>
            <a:off x="2826382" y="2334101"/>
            <a:ext cx="862460" cy="243830"/>
          </a:xfrm>
          <a:prstGeom prst="rect">
            <a:avLst/>
          </a:prstGeom>
        </p:spPr>
        <p:txBody>
          <a:bodyPr lIns="0" tIns="0" rIns="0" bIns="0" rtlCol="0" anchor="t">
            <a:spAutoFit/>
          </a:bodyPr>
          <a:lstStyle/>
          <a:p>
            <a:pPr marL="0" marR="0" lvl="0" indent="0" algn="l" defTabSz="914400" rtl="0" eaLnBrk="1" fontAlgn="auto" latinLnBrk="0" hangingPunct="1">
              <a:lnSpc>
                <a:spcPts val="1968"/>
              </a:lnSpc>
              <a:spcBef>
                <a:spcPts val="0"/>
              </a:spcBef>
              <a:spcAft>
                <a:spcPts val="0"/>
              </a:spcAft>
              <a:buClrTx/>
              <a:buSzTx/>
              <a:buFontTx/>
              <a:buNone/>
              <a:tabLst/>
              <a:defRPr/>
            </a:pPr>
            <a:r>
              <a:rPr kumimoji="0" lang="en-US" sz="1406" b="1" i="0" u="none" strike="noStrike" kern="1200" cap="none" spc="0" normalizeH="0" baseline="0" noProof="0" dirty="0">
                <a:ln>
                  <a:noFill/>
                </a:ln>
                <a:solidFill>
                  <a:srgbClr val="005490"/>
                </a:solidFill>
                <a:effectLst/>
                <a:uLnTx/>
                <a:uFillTx/>
                <a:latin typeface="Aptos"/>
                <a:ea typeface="Aptos"/>
                <a:cs typeface="Aptos"/>
                <a:sym typeface="Aptos"/>
              </a:rPr>
              <a:t>properties</a:t>
            </a:r>
          </a:p>
        </p:txBody>
      </p:sp>
      <p:sp>
        <p:nvSpPr>
          <p:cNvPr id="19" name="TextBox 19"/>
          <p:cNvSpPr txBox="1"/>
          <p:nvPr/>
        </p:nvSpPr>
        <p:spPr>
          <a:xfrm>
            <a:off x="2828287" y="3112227"/>
            <a:ext cx="806434" cy="442684"/>
          </a:xfrm>
          <a:prstGeom prst="rect">
            <a:avLst/>
          </a:prstGeom>
        </p:spPr>
        <p:txBody>
          <a:bodyPr lIns="0" tIns="0" rIns="0" bIns="0" rtlCol="0" anchor="t">
            <a:spAutoFit/>
          </a:bodyPr>
          <a:lstStyle/>
          <a:p>
            <a:pPr marL="0" marR="0" lvl="0" indent="0" algn="ctr" defTabSz="914400" rtl="0" eaLnBrk="1" fontAlgn="auto" latinLnBrk="0" hangingPunct="1">
              <a:lnSpc>
                <a:spcPts val="1680"/>
              </a:lnSpc>
              <a:spcBef>
                <a:spcPts val="0"/>
              </a:spcBef>
              <a:spcAft>
                <a:spcPts val="0"/>
              </a:spcAft>
              <a:buClrTx/>
              <a:buSzTx/>
              <a:buFontTx/>
              <a:buNone/>
              <a:tabLst/>
              <a:defRPr/>
            </a:pPr>
            <a:r>
              <a:rPr kumimoji="0" lang="en-US" sz="1404" b="1" i="0" u="none" strike="noStrike" kern="1200" cap="none" spc="0" normalizeH="0" baseline="0" noProof="0">
                <a:ln>
                  <a:noFill/>
                </a:ln>
                <a:solidFill>
                  <a:srgbClr val="005490"/>
                </a:solidFill>
                <a:effectLst/>
                <a:uLnTx/>
                <a:uFillTx/>
                <a:latin typeface="Arial Bold"/>
                <a:ea typeface="Arial Bold"/>
                <a:cs typeface="Arial Bold"/>
                <a:sym typeface="Arial Bold"/>
              </a:rPr>
              <a:t>280 buildings</a:t>
            </a:r>
          </a:p>
        </p:txBody>
      </p:sp>
      <p:sp>
        <p:nvSpPr>
          <p:cNvPr id="20" name="TextBox 20"/>
          <p:cNvSpPr txBox="1"/>
          <p:nvPr/>
        </p:nvSpPr>
        <p:spPr>
          <a:xfrm>
            <a:off x="2847470" y="5242141"/>
            <a:ext cx="807882" cy="442684"/>
          </a:xfrm>
          <a:prstGeom prst="rect">
            <a:avLst/>
          </a:prstGeom>
        </p:spPr>
        <p:txBody>
          <a:bodyPr lIns="0" tIns="0" rIns="0" bIns="0" rtlCol="0" anchor="t">
            <a:spAutoFit/>
          </a:bodyPr>
          <a:lstStyle/>
          <a:p>
            <a:pPr marL="0" marR="0" lvl="0" indent="0" algn="ctr" defTabSz="914400" rtl="0" eaLnBrk="1" fontAlgn="auto" latinLnBrk="0" hangingPunct="1">
              <a:lnSpc>
                <a:spcPts val="1680"/>
              </a:lnSpc>
              <a:spcBef>
                <a:spcPts val="0"/>
              </a:spcBef>
              <a:spcAft>
                <a:spcPts val="0"/>
              </a:spcAft>
              <a:buClrTx/>
              <a:buSzTx/>
              <a:buFontTx/>
              <a:buNone/>
              <a:tabLst/>
              <a:defRPr/>
            </a:pPr>
            <a:r>
              <a:rPr kumimoji="0" lang="en-US" sz="1404" b="1" i="0" u="none" strike="noStrike" kern="1200" cap="none" spc="1" normalizeH="0" baseline="0" noProof="0" dirty="0">
                <a:ln>
                  <a:noFill/>
                </a:ln>
                <a:solidFill>
                  <a:srgbClr val="005490"/>
                </a:solidFill>
                <a:effectLst/>
                <a:uLnTx/>
                <a:uFillTx/>
                <a:latin typeface="Arial Bold"/>
                <a:ea typeface="Arial Bold"/>
                <a:cs typeface="Arial Bold"/>
                <a:sym typeface="Arial Bold"/>
              </a:rPr>
              <a:t>2400 residents</a:t>
            </a:r>
          </a:p>
        </p:txBody>
      </p:sp>
      <p:sp>
        <p:nvSpPr>
          <p:cNvPr id="21" name="TextBox 21"/>
          <p:cNvSpPr txBox="1"/>
          <p:nvPr/>
        </p:nvSpPr>
        <p:spPr>
          <a:xfrm>
            <a:off x="2970019" y="4044401"/>
            <a:ext cx="404241" cy="257899"/>
          </a:xfrm>
          <a:prstGeom prst="rect">
            <a:avLst/>
          </a:prstGeom>
        </p:spPr>
        <p:txBody>
          <a:bodyPr lIns="0" tIns="0" rIns="0" bIns="0" rtlCol="0" anchor="t">
            <a:spAutoFit/>
          </a:bodyPr>
          <a:lstStyle/>
          <a:p>
            <a:pPr marL="0" marR="0" lvl="0" indent="0" algn="l" defTabSz="914400" rtl="0" eaLnBrk="1" fontAlgn="auto" latinLnBrk="0" hangingPunct="1">
              <a:lnSpc>
                <a:spcPts val="1965"/>
              </a:lnSpc>
              <a:spcBef>
                <a:spcPts val="0"/>
              </a:spcBef>
              <a:spcAft>
                <a:spcPts val="0"/>
              </a:spcAft>
              <a:buClrTx/>
              <a:buSzTx/>
              <a:buFontTx/>
              <a:buNone/>
              <a:tabLst/>
              <a:defRPr/>
            </a:pPr>
            <a:r>
              <a:rPr kumimoji="0" lang="en-US" sz="1404" b="1" i="0" u="none" strike="noStrike" kern="1200" cap="none" spc="0" normalizeH="0" baseline="0" noProof="0">
                <a:ln>
                  <a:noFill/>
                </a:ln>
                <a:solidFill>
                  <a:srgbClr val="005490"/>
                </a:solidFill>
                <a:effectLst/>
                <a:uLnTx/>
                <a:uFillTx/>
                <a:latin typeface="Arial Bold"/>
                <a:ea typeface="Arial Bold"/>
                <a:cs typeface="Arial Bold"/>
                <a:sym typeface="Arial Bold"/>
              </a:rPr>
              <a:t>1094</a:t>
            </a:r>
          </a:p>
        </p:txBody>
      </p:sp>
      <p:sp>
        <p:nvSpPr>
          <p:cNvPr id="22" name="TextBox 22"/>
          <p:cNvSpPr txBox="1"/>
          <p:nvPr/>
        </p:nvSpPr>
        <p:spPr>
          <a:xfrm>
            <a:off x="2723131" y="4257761"/>
            <a:ext cx="957929" cy="257899"/>
          </a:xfrm>
          <a:prstGeom prst="rect">
            <a:avLst/>
          </a:prstGeom>
        </p:spPr>
        <p:txBody>
          <a:bodyPr lIns="0" tIns="0" rIns="0" bIns="0" rtlCol="0" anchor="t">
            <a:spAutoFit/>
          </a:bodyPr>
          <a:lstStyle/>
          <a:p>
            <a:pPr marL="0" marR="0" lvl="0" indent="0" algn="l" defTabSz="914400" rtl="0" eaLnBrk="1" fontAlgn="auto" latinLnBrk="0" hangingPunct="1">
              <a:lnSpc>
                <a:spcPts val="1965"/>
              </a:lnSpc>
              <a:spcBef>
                <a:spcPts val="0"/>
              </a:spcBef>
              <a:spcAft>
                <a:spcPts val="0"/>
              </a:spcAft>
              <a:buClrTx/>
              <a:buSzTx/>
              <a:buFontTx/>
              <a:buNone/>
              <a:tabLst/>
              <a:defRPr/>
            </a:pPr>
            <a:r>
              <a:rPr kumimoji="0" lang="en-US" sz="1404" b="1" i="0" u="none" strike="noStrike" kern="1200" cap="none" spc="0" normalizeH="0" baseline="0" noProof="0">
                <a:ln>
                  <a:noFill/>
                </a:ln>
                <a:solidFill>
                  <a:srgbClr val="005490"/>
                </a:solidFill>
                <a:effectLst/>
                <a:uLnTx/>
                <a:uFillTx/>
                <a:latin typeface="Arial Bold"/>
                <a:ea typeface="Arial Bold"/>
                <a:cs typeface="Arial Bold"/>
                <a:sym typeface="Arial Bold"/>
              </a:rPr>
              <a:t>residential </a:t>
            </a:r>
          </a:p>
        </p:txBody>
      </p:sp>
      <p:sp>
        <p:nvSpPr>
          <p:cNvPr id="23" name="TextBox 23"/>
          <p:cNvSpPr txBox="1"/>
          <p:nvPr/>
        </p:nvSpPr>
        <p:spPr>
          <a:xfrm>
            <a:off x="2954779" y="4470835"/>
            <a:ext cx="433969" cy="258261"/>
          </a:xfrm>
          <a:prstGeom prst="rect">
            <a:avLst/>
          </a:prstGeom>
        </p:spPr>
        <p:txBody>
          <a:bodyPr lIns="0" tIns="0" rIns="0" bIns="0" rtlCol="0" anchor="t">
            <a:spAutoFit/>
          </a:bodyPr>
          <a:lstStyle/>
          <a:p>
            <a:pPr marL="0" marR="0" lvl="0" indent="0" algn="l" defTabSz="914400" rtl="0" eaLnBrk="1" fontAlgn="auto" latinLnBrk="0" hangingPunct="1">
              <a:lnSpc>
                <a:spcPts val="1968"/>
              </a:lnSpc>
              <a:spcBef>
                <a:spcPts val="0"/>
              </a:spcBef>
              <a:spcAft>
                <a:spcPts val="0"/>
              </a:spcAft>
              <a:buClrTx/>
              <a:buSzTx/>
              <a:buFontTx/>
              <a:buNone/>
              <a:tabLst/>
              <a:defRPr/>
            </a:pPr>
            <a:r>
              <a:rPr kumimoji="0" lang="en-US" sz="1406" b="1" i="0" u="none" strike="noStrike" kern="1200" cap="none" spc="0" normalizeH="0" baseline="0" noProof="0">
                <a:ln>
                  <a:noFill/>
                </a:ln>
                <a:solidFill>
                  <a:srgbClr val="005490"/>
                </a:solidFill>
                <a:effectLst/>
                <a:uLnTx/>
                <a:uFillTx/>
                <a:latin typeface="Arial Bold"/>
                <a:ea typeface="Arial Bold"/>
                <a:cs typeface="Arial Bold"/>
                <a:sym typeface="Arial Bold"/>
              </a:rPr>
              <a:t>units</a:t>
            </a:r>
          </a:p>
        </p:txBody>
      </p:sp>
      <p:sp>
        <p:nvSpPr>
          <p:cNvPr id="24" name="TextBox 24"/>
          <p:cNvSpPr txBox="1"/>
          <p:nvPr/>
        </p:nvSpPr>
        <p:spPr>
          <a:xfrm>
            <a:off x="2072897" y="206912"/>
            <a:ext cx="3795446" cy="820769"/>
          </a:xfrm>
          <a:prstGeom prst="rect">
            <a:avLst/>
          </a:prstGeom>
        </p:spPr>
        <p:txBody>
          <a:bodyPr lIns="0" tIns="0" rIns="0" bIns="0" rtlCol="0" anchor="t">
            <a:spAutoFit/>
          </a:bodyPr>
          <a:lstStyle/>
          <a:p>
            <a:pPr marL="0" marR="0" lvl="0" indent="0" algn="l" defTabSz="914400" rtl="0" eaLnBrk="1" fontAlgn="auto" latinLnBrk="0" hangingPunct="1">
              <a:lnSpc>
                <a:spcPts val="6723"/>
              </a:lnSpc>
              <a:spcBef>
                <a:spcPts val="0"/>
              </a:spcBef>
              <a:spcAft>
                <a:spcPts val="0"/>
              </a:spcAft>
              <a:buClrTx/>
              <a:buSzTx/>
              <a:buFontTx/>
              <a:buNone/>
              <a:tabLst/>
              <a:defRPr/>
            </a:pPr>
            <a:r>
              <a:rPr kumimoji="0" lang="en-US" sz="4802" b="1" i="0" u="none" strike="noStrike" kern="1200" cap="none" spc="0" normalizeH="0" baseline="0" noProof="0" dirty="0">
                <a:ln>
                  <a:noFill/>
                </a:ln>
                <a:solidFill>
                  <a:srgbClr val="FFFFFF"/>
                </a:solidFill>
                <a:effectLst/>
                <a:uLnTx/>
                <a:uFillTx/>
                <a:latin typeface="Aptos"/>
                <a:ea typeface="Aptos"/>
                <a:cs typeface="Aptos"/>
                <a:sym typeface="Aptos"/>
              </a:rPr>
              <a:t>POAH in Ohio</a:t>
            </a:r>
          </a:p>
        </p:txBody>
      </p:sp>
    </p:spTree>
    <p:extLst>
      <p:ext uri="{BB962C8B-B14F-4D97-AF65-F5344CB8AC3E}">
        <p14:creationId xmlns:p14="http://schemas.microsoft.com/office/powerpoint/2010/main" val="353100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3332483" y="1299848"/>
            <a:ext cx="7335517" cy="5558142"/>
            <a:chOff x="0" y="0"/>
            <a:chExt cx="9780689" cy="7410856"/>
          </a:xfrm>
        </p:grpSpPr>
        <p:sp>
          <p:nvSpPr>
            <p:cNvPr id="6" name="Freeform 6"/>
            <p:cNvSpPr/>
            <p:nvPr/>
          </p:nvSpPr>
          <p:spPr>
            <a:xfrm>
              <a:off x="0" y="0"/>
              <a:ext cx="9780651" cy="7410831"/>
            </a:xfrm>
            <a:custGeom>
              <a:avLst/>
              <a:gdLst/>
              <a:ahLst/>
              <a:cxnLst/>
              <a:rect l="l" t="t" r="r" b="b"/>
              <a:pathLst>
                <a:path w="9780651" h="7410831">
                  <a:moveTo>
                    <a:pt x="0" y="0"/>
                  </a:moveTo>
                  <a:lnTo>
                    <a:pt x="9780651" y="0"/>
                  </a:lnTo>
                  <a:lnTo>
                    <a:pt x="9780651" y="7410831"/>
                  </a:lnTo>
                  <a:lnTo>
                    <a:pt x="0" y="7410831"/>
                  </a:lnTo>
                  <a:lnTo>
                    <a:pt x="0" y="0"/>
                  </a:lnTo>
                  <a:close/>
                </a:path>
              </a:pathLst>
            </a:custGeom>
            <a:blipFill>
              <a:blip r:embed="rId4"/>
              <a:stretch>
                <a:fillRect b="-65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7"/>
          <p:cNvGrpSpPr/>
          <p:nvPr/>
        </p:nvGrpSpPr>
        <p:grpSpPr>
          <a:xfrm>
            <a:off x="1615059" y="1236831"/>
            <a:ext cx="4581144" cy="5617207"/>
            <a:chOff x="0" y="0"/>
            <a:chExt cx="6108192" cy="7489609"/>
          </a:xfrm>
        </p:grpSpPr>
        <p:sp>
          <p:nvSpPr>
            <p:cNvPr id="8" name="Freeform 8"/>
            <p:cNvSpPr/>
            <p:nvPr/>
          </p:nvSpPr>
          <p:spPr>
            <a:xfrm>
              <a:off x="0" y="0"/>
              <a:ext cx="6108192" cy="7489571"/>
            </a:xfrm>
            <a:custGeom>
              <a:avLst/>
              <a:gdLst/>
              <a:ahLst/>
              <a:cxnLst/>
              <a:rect l="l" t="t" r="r" b="b"/>
              <a:pathLst>
                <a:path w="6108192" h="7489571">
                  <a:moveTo>
                    <a:pt x="0" y="0"/>
                  </a:moveTo>
                  <a:lnTo>
                    <a:pt x="6108192" y="0"/>
                  </a:lnTo>
                  <a:lnTo>
                    <a:pt x="6108192" y="7489571"/>
                  </a:lnTo>
                  <a:lnTo>
                    <a:pt x="0" y="7489571"/>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TextBox 9"/>
          <p:cNvSpPr txBox="1"/>
          <p:nvPr/>
        </p:nvSpPr>
        <p:spPr>
          <a:xfrm>
            <a:off x="1996697" y="246288"/>
            <a:ext cx="7147960" cy="820769"/>
          </a:xfrm>
          <a:prstGeom prst="rect">
            <a:avLst/>
          </a:prstGeom>
        </p:spPr>
        <p:txBody>
          <a:bodyPr lIns="0" tIns="0" rIns="0" bIns="0" rtlCol="0" anchor="t">
            <a:spAutoFit/>
          </a:bodyPr>
          <a:lstStyle/>
          <a:p>
            <a:pPr marL="0" marR="0" lvl="0" indent="0" algn="l" defTabSz="914400" rtl="0" eaLnBrk="1" fontAlgn="auto" latinLnBrk="0" hangingPunct="1">
              <a:lnSpc>
                <a:spcPts val="6723"/>
              </a:lnSpc>
              <a:spcBef>
                <a:spcPts val="0"/>
              </a:spcBef>
              <a:spcAft>
                <a:spcPts val="0"/>
              </a:spcAft>
              <a:buClrTx/>
              <a:buSzTx/>
              <a:buFontTx/>
              <a:buNone/>
              <a:tabLst/>
              <a:defRPr/>
            </a:pPr>
            <a:r>
              <a:rPr kumimoji="0" lang="en-US" sz="4802" b="1" i="0" u="none" strike="noStrike" kern="1200" cap="none" spc="0" normalizeH="0" baseline="0" noProof="0" dirty="0">
                <a:ln>
                  <a:noFill/>
                </a:ln>
                <a:solidFill>
                  <a:srgbClr val="F2F2F2"/>
                </a:solidFill>
                <a:effectLst/>
                <a:uLnTx/>
                <a:uFillTx/>
                <a:latin typeface="Aptos"/>
                <a:ea typeface="Aptos"/>
                <a:cs typeface="Aptos"/>
                <a:sym typeface="Aptos"/>
              </a:rPr>
              <a:t>Mission for Sustainability</a:t>
            </a:r>
          </a:p>
        </p:txBody>
      </p:sp>
    </p:spTree>
    <p:extLst>
      <p:ext uri="{BB962C8B-B14F-4D97-AF65-F5344CB8AC3E}">
        <p14:creationId xmlns:p14="http://schemas.microsoft.com/office/powerpoint/2010/main" val="1930000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p:cNvSpPr/>
          <p:nvPr/>
        </p:nvSpPr>
        <p:spPr>
          <a:xfrm>
            <a:off x="1518285" y="1276655"/>
            <a:ext cx="9149715" cy="839676"/>
          </a:xfrm>
          <a:custGeom>
            <a:avLst/>
            <a:gdLst/>
            <a:ahLst/>
            <a:cxnLst/>
            <a:rect l="l" t="t" r="r" b="b"/>
            <a:pathLst>
              <a:path w="9149715" h="839676">
                <a:moveTo>
                  <a:pt x="0" y="0"/>
                </a:moveTo>
                <a:lnTo>
                  <a:pt x="9149715" y="0"/>
                </a:lnTo>
                <a:lnTo>
                  <a:pt x="9149715" y="839676"/>
                </a:lnTo>
                <a:lnTo>
                  <a:pt x="0" y="83967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Freeform 6"/>
          <p:cNvSpPr/>
          <p:nvPr/>
        </p:nvSpPr>
        <p:spPr>
          <a:xfrm>
            <a:off x="1758572" y="2293572"/>
            <a:ext cx="3197990" cy="3884419"/>
          </a:xfrm>
          <a:custGeom>
            <a:avLst/>
            <a:gdLst/>
            <a:ahLst/>
            <a:cxnLst/>
            <a:rect l="l" t="t" r="r" b="b"/>
            <a:pathLst>
              <a:path w="3197990" h="3884419">
                <a:moveTo>
                  <a:pt x="0" y="0"/>
                </a:moveTo>
                <a:lnTo>
                  <a:pt x="3197990" y="0"/>
                </a:lnTo>
                <a:lnTo>
                  <a:pt x="3197990" y="3884419"/>
                </a:lnTo>
                <a:lnTo>
                  <a:pt x="0" y="3884419"/>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7" name="Group 7"/>
          <p:cNvGrpSpPr/>
          <p:nvPr/>
        </p:nvGrpSpPr>
        <p:grpSpPr>
          <a:xfrm>
            <a:off x="5084321" y="2609212"/>
            <a:ext cx="560651" cy="562356"/>
            <a:chOff x="0" y="0"/>
            <a:chExt cx="747535" cy="749808"/>
          </a:xfrm>
        </p:grpSpPr>
        <p:sp>
          <p:nvSpPr>
            <p:cNvPr id="8" name="Freeform 8"/>
            <p:cNvSpPr/>
            <p:nvPr/>
          </p:nvSpPr>
          <p:spPr>
            <a:xfrm>
              <a:off x="0" y="0"/>
              <a:ext cx="747522" cy="749808"/>
            </a:xfrm>
            <a:custGeom>
              <a:avLst/>
              <a:gdLst/>
              <a:ahLst/>
              <a:cxnLst/>
              <a:rect l="l" t="t" r="r" b="b"/>
              <a:pathLst>
                <a:path w="747522" h="749808">
                  <a:moveTo>
                    <a:pt x="0" y="0"/>
                  </a:moveTo>
                  <a:lnTo>
                    <a:pt x="747522" y="0"/>
                  </a:lnTo>
                  <a:lnTo>
                    <a:pt x="747522" y="749808"/>
                  </a:lnTo>
                  <a:lnTo>
                    <a:pt x="0" y="749808"/>
                  </a:lnTo>
                  <a:lnTo>
                    <a:pt x="0" y="0"/>
                  </a:lnTo>
                  <a:close/>
                </a:path>
              </a:pathLst>
            </a:custGeom>
            <a:blipFill>
              <a:blip r:embed="rId6"/>
              <a:stretch>
                <a:fillRect r="-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9" name="Group 9"/>
          <p:cNvGrpSpPr/>
          <p:nvPr/>
        </p:nvGrpSpPr>
        <p:grpSpPr>
          <a:xfrm>
            <a:off x="5080378" y="3538604"/>
            <a:ext cx="529504" cy="524380"/>
            <a:chOff x="0" y="0"/>
            <a:chExt cx="706006" cy="699173"/>
          </a:xfrm>
        </p:grpSpPr>
        <p:sp>
          <p:nvSpPr>
            <p:cNvPr id="10" name="Freeform 10"/>
            <p:cNvSpPr/>
            <p:nvPr/>
          </p:nvSpPr>
          <p:spPr>
            <a:xfrm flipV="1">
              <a:off x="0" y="0"/>
              <a:ext cx="705993" cy="699135"/>
            </a:xfrm>
            <a:custGeom>
              <a:avLst/>
              <a:gdLst/>
              <a:ahLst/>
              <a:cxnLst/>
              <a:rect l="l" t="t" r="r" b="b"/>
              <a:pathLst>
                <a:path w="705993" h="699135">
                  <a:moveTo>
                    <a:pt x="0" y="699135"/>
                  </a:moveTo>
                  <a:lnTo>
                    <a:pt x="705993" y="699135"/>
                  </a:lnTo>
                  <a:lnTo>
                    <a:pt x="705993" y="0"/>
                  </a:lnTo>
                  <a:lnTo>
                    <a:pt x="0" y="0"/>
                  </a:lnTo>
                  <a:lnTo>
                    <a:pt x="0" y="699135"/>
                  </a:lnTo>
                  <a:close/>
                </a:path>
              </a:pathLst>
            </a:custGeom>
            <a:blipFill>
              <a:blip r:embed="rId7"/>
              <a:stretch>
                <a:fillRect r="-1" b="-16"/>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1" name="Group 11"/>
          <p:cNvGrpSpPr/>
          <p:nvPr/>
        </p:nvGrpSpPr>
        <p:grpSpPr>
          <a:xfrm>
            <a:off x="5061080" y="4346448"/>
            <a:ext cx="552869" cy="460629"/>
            <a:chOff x="0" y="0"/>
            <a:chExt cx="737159" cy="614172"/>
          </a:xfrm>
        </p:grpSpPr>
        <p:sp>
          <p:nvSpPr>
            <p:cNvPr id="12" name="Freeform 12"/>
            <p:cNvSpPr/>
            <p:nvPr/>
          </p:nvSpPr>
          <p:spPr>
            <a:xfrm>
              <a:off x="0" y="0"/>
              <a:ext cx="737108" cy="614172"/>
            </a:xfrm>
            <a:custGeom>
              <a:avLst/>
              <a:gdLst/>
              <a:ahLst/>
              <a:cxnLst/>
              <a:rect l="l" t="t" r="r" b="b"/>
              <a:pathLst>
                <a:path w="737108" h="614172">
                  <a:moveTo>
                    <a:pt x="0" y="0"/>
                  </a:moveTo>
                  <a:lnTo>
                    <a:pt x="737108" y="0"/>
                  </a:lnTo>
                  <a:lnTo>
                    <a:pt x="737108" y="614172"/>
                  </a:lnTo>
                  <a:lnTo>
                    <a:pt x="0" y="614172"/>
                  </a:lnTo>
                  <a:lnTo>
                    <a:pt x="0" y="0"/>
                  </a:lnTo>
                  <a:close/>
                </a:path>
              </a:pathLst>
            </a:custGeom>
            <a:blipFill>
              <a:blip r:embed="rId8"/>
              <a:stretch>
                <a:fillRect r="-6"/>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3" name="Group 13"/>
          <p:cNvGrpSpPr/>
          <p:nvPr/>
        </p:nvGrpSpPr>
        <p:grpSpPr>
          <a:xfrm>
            <a:off x="5037706" y="5047383"/>
            <a:ext cx="599589" cy="533886"/>
            <a:chOff x="0" y="0"/>
            <a:chExt cx="799452" cy="711848"/>
          </a:xfrm>
        </p:grpSpPr>
        <p:sp>
          <p:nvSpPr>
            <p:cNvPr id="14" name="Freeform 14"/>
            <p:cNvSpPr/>
            <p:nvPr/>
          </p:nvSpPr>
          <p:spPr>
            <a:xfrm>
              <a:off x="0" y="0"/>
              <a:ext cx="799465" cy="711835"/>
            </a:xfrm>
            <a:custGeom>
              <a:avLst/>
              <a:gdLst/>
              <a:ahLst/>
              <a:cxnLst/>
              <a:rect l="l" t="t" r="r" b="b"/>
              <a:pathLst>
                <a:path w="799465" h="711835">
                  <a:moveTo>
                    <a:pt x="0" y="0"/>
                  </a:moveTo>
                  <a:lnTo>
                    <a:pt x="799465" y="0"/>
                  </a:lnTo>
                  <a:lnTo>
                    <a:pt x="799465" y="711835"/>
                  </a:lnTo>
                  <a:lnTo>
                    <a:pt x="0" y="711835"/>
                  </a:lnTo>
                  <a:lnTo>
                    <a:pt x="0" y="0"/>
                  </a:lnTo>
                  <a:close/>
                </a:path>
              </a:pathLst>
            </a:custGeom>
            <a:blipFill>
              <a:blip r:embed="rId9"/>
              <a:stretch>
                <a:fillRect r="1" b="-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5" name="Group 15"/>
          <p:cNvGrpSpPr/>
          <p:nvPr/>
        </p:nvGrpSpPr>
        <p:grpSpPr>
          <a:xfrm>
            <a:off x="1742189" y="2355771"/>
            <a:ext cx="3214373" cy="3621281"/>
            <a:chOff x="0" y="0"/>
            <a:chExt cx="4285831" cy="4828375"/>
          </a:xfrm>
        </p:grpSpPr>
        <p:sp>
          <p:nvSpPr>
            <p:cNvPr id="16" name="Freeform 16"/>
            <p:cNvSpPr/>
            <p:nvPr/>
          </p:nvSpPr>
          <p:spPr>
            <a:xfrm>
              <a:off x="0" y="0"/>
              <a:ext cx="4285869" cy="4828413"/>
            </a:xfrm>
            <a:custGeom>
              <a:avLst/>
              <a:gdLst/>
              <a:ahLst/>
              <a:cxnLst/>
              <a:rect l="l" t="t" r="r" b="b"/>
              <a:pathLst>
                <a:path w="4285869" h="4828413">
                  <a:moveTo>
                    <a:pt x="0" y="0"/>
                  </a:moveTo>
                  <a:lnTo>
                    <a:pt x="4285869" y="0"/>
                  </a:lnTo>
                  <a:lnTo>
                    <a:pt x="4285869" y="4828413"/>
                  </a:lnTo>
                  <a:lnTo>
                    <a:pt x="0" y="4828413"/>
                  </a:lnTo>
                  <a:lnTo>
                    <a:pt x="0" y="0"/>
                  </a:lnTo>
                  <a:close/>
                </a:path>
              </a:pathLst>
            </a:custGeom>
            <a:blipFill>
              <a:blip r:embed="rId10"/>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7" name="TextBox 17"/>
          <p:cNvSpPr txBox="1"/>
          <p:nvPr/>
        </p:nvSpPr>
        <p:spPr>
          <a:xfrm>
            <a:off x="5783323" y="3462033"/>
            <a:ext cx="3050353" cy="351253"/>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D87A1"/>
                </a:solidFill>
                <a:effectLst/>
                <a:uLnTx/>
                <a:uFillTx/>
                <a:latin typeface="Avenir Medium"/>
                <a:ea typeface="Avenir Medium"/>
                <a:cs typeface="Avenir Medium"/>
                <a:sym typeface="Avenir Medium"/>
              </a:rPr>
              <a:t>CREATE A FEEDBACK LOOP</a:t>
            </a:r>
          </a:p>
        </p:txBody>
      </p:sp>
      <p:sp>
        <p:nvSpPr>
          <p:cNvPr id="18" name="TextBox 18"/>
          <p:cNvSpPr txBox="1"/>
          <p:nvPr/>
        </p:nvSpPr>
        <p:spPr>
          <a:xfrm>
            <a:off x="6315208" y="3745259"/>
            <a:ext cx="53626" cy="319726"/>
          </a:xfrm>
          <a:prstGeom prst="rect">
            <a:avLst/>
          </a:prstGeom>
        </p:spPr>
        <p:txBody>
          <a:bodyPr lIns="0" tIns="0" rIns="0" bIns="0" rtlCol="0" anchor="t">
            <a:spAutoFit/>
          </a:bodyPr>
          <a:lstStyle/>
          <a:p>
            <a:pPr marL="0" marR="0" lvl="0" indent="0" algn="l" defTabSz="914400" rtl="0" eaLnBrk="1" fontAlgn="auto" latinLnBrk="0" hangingPunct="1">
              <a:lnSpc>
                <a:spcPts val="2318"/>
              </a:lnSpc>
              <a:spcBef>
                <a:spcPts val="0"/>
              </a:spcBef>
              <a:spcAft>
                <a:spcPts val="0"/>
              </a:spcAft>
              <a:buClrTx/>
              <a:buSzTx/>
              <a:buFontTx/>
              <a:buNone/>
              <a:tabLst/>
              <a:defRPr/>
            </a:pP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 </a:t>
            </a:r>
          </a:p>
        </p:txBody>
      </p:sp>
      <p:sp>
        <p:nvSpPr>
          <p:cNvPr id="19" name="TextBox 19"/>
          <p:cNvSpPr txBox="1"/>
          <p:nvPr/>
        </p:nvSpPr>
        <p:spPr>
          <a:xfrm>
            <a:off x="5783323" y="5268354"/>
            <a:ext cx="3451174" cy="351253"/>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1" i="0" u="none" strike="noStrike" kern="1200" cap="none" spc="0" normalizeH="0" baseline="0" noProof="0">
                <a:ln>
                  <a:noFill/>
                </a:ln>
                <a:solidFill>
                  <a:srgbClr val="5D87A1"/>
                </a:solidFill>
                <a:effectLst/>
                <a:uLnTx/>
                <a:uFillTx/>
                <a:latin typeface="Avenir Medium"/>
                <a:ea typeface="Avenir Medium"/>
                <a:cs typeface="Avenir Medium"/>
                <a:sym typeface="Avenir Medium"/>
              </a:rPr>
              <a:t>UTILIZE HPN SELECT VENDORS</a:t>
            </a:r>
          </a:p>
        </p:txBody>
      </p:sp>
      <p:sp>
        <p:nvSpPr>
          <p:cNvPr id="20" name="TextBox 20"/>
          <p:cNvSpPr txBox="1"/>
          <p:nvPr/>
        </p:nvSpPr>
        <p:spPr>
          <a:xfrm>
            <a:off x="6204366" y="5551827"/>
            <a:ext cx="53626" cy="319726"/>
          </a:xfrm>
          <a:prstGeom prst="rect">
            <a:avLst/>
          </a:prstGeom>
        </p:spPr>
        <p:txBody>
          <a:bodyPr lIns="0" tIns="0" rIns="0" bIns="0" rtlCol="0" anchor="t">
            <a:spAutoFit/>
          </a:bodyPr>
          <a:lstStyle/>
          <a:p>
            <a:pPr marL="0" marR="0" lvl="0" indent="0" algn="l" defTabSz="914400" rtl="0" eaLnBrk="1" fontAlgn="auto" latinLnBrk="0" hangingPunct="1">
              <a:lnSpc>
                <a:spcPts val="2318"/>
              </a:lnSpc>
              <a:spcBef>
                <a:spcPts val="0"/>
              </a:spcBef>
              <a:spcAft>
                <a:spcPts val="0"/>
              </a:spcAft>
              <a:buClrTx/>
              <a:buSzTx/>
              <a:buFontTx/>
              <a:buNone/>
              <a:tabLst/>
              <a:defRPr/>
            </a:pP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 </a:t>
            </a:r>
          </a:p>
        </p:txBody>
      </p:sp>
      <p:sp>
        <p:nvSpPr>
          <p:cNvPr id="21" name="TextBox 21"/>
          <p:cNvSpPr txBox="1"/>
          <p:nvPr/>
        </p:nvSpPr>
        <p:spPr>
          <a:xfrm>
            <a:off x="5783323" y="4491114"/>
            <a:ext cx="4557017" cy="602866"/>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1" i="0" u="none" strike="noStrike" kern="1200" cap="none" spc="0" normalizeH="0" baseline="0" noProof="0">
                <a:ln>
                  <a:noFill/>
                </a:ln>
                <a:solidFill>
                  <a:srgbClr val="77A081"/>
                </a:solidFill>
                <a:effectLst/>
                <a:uLnTx/>
                <a:uFillTx/>
                <a:latin typeface="Avenir Medium"/>
                <a:ea typeface="Avenir Medium"/>
                <a:cs typeface="Avenir Medium"/>
                <a:sym typeface="Avenir Medium"/>
              </a:rPr>
              <a:t>DEVELOP POAH/POAHC’S BRAND </a:t>
            </a:r>
          </a:p>
          <a:p>
            <a:pPr marL="0" marR="0" lvl="0" indent="0" algn="l" defTabSz="914400" rtl="0" eaLnBrk="1" fontAlgn="auto" latinLnBrk="0" hangingPunct="1">
              <a:lnSpc>
                <a:spcPts val="2318"/>
              </a:lnSpc>
              <a:spcBef>
                <a:spcPts val="0"/>
              </a:spcBef>
              <a:spcAft>
                <a:spcPts val="0"/>
              </a:spcAft>
              <a:buClrTx/>
              <a:buSzTx/>
              <a:buFontTx/>
              <a:buNone/>
              <a:tabLst/>
              <a:defRPr/>
            </a:pP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Create</a:t>
            </a:r>
            <a:r>
              <a:rPr kumimoji="0" lang="en-US" sz="1655" b="1" i="1" u="none" strike="noStrike" kern="1200" cap="none" spc="0" normalizeH="0" baseline="0" noProof="0">
                <a:ln>
                  <a:noFill/>
                </a:ln>
                <a:solidFill>
                  <a:srgbClr val="FFFFFF"/>
                </a:solidFill>
                <a:effectLst/>
                <a:uLnTx/>
                <a:uFillTx/>
                <a:latin typeface="Avenir Medium Italics"/>
                <a:ea typeface="Avenir Medium Italics"/>
                <a:cs typeface="Avenir Medium Italics"/>
                <a:sym typeface="Avenir Medium Italics"/>
              </a:rPr>
              <a:t> </a:t>
            </a: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an</a:t>
            </a:r>
            <a:r>
              <a:rPr kumimoji="0" lang="en-US" sz="1655" b="1" i="1" u="none" strike="noStrike" kern="1200" cap="none" spc="0" normalizeH="0" baseline="0" noProof="0">
                <a:ln>
                  <a:noFill/>
                </a:ln>
                <a:solidFill>
                  <a:srgbClr val="FFFFFF"/>
                </a:solidFill>
                <a:effectLst/>
                <a:uLnTx/>
                <a:uFillTx/>
                <a:latin typeface="Avenir Medium Italics"/>
                <a:ea typeface="Avenir Medium Italics"/>
                <a:cs typeface="Avenir Medium Italics"/>
                <a:sym typeface="Avenir Medium Italics"/>
              </a:rPr>
              <a:t> </a:t>
            </a: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image</a:t>
            </a:r>
            <a:r>
              <a:rPr kumimoji="0" lang="en-US" sz="1655" b="1" i="1" u="none" strike="noStrike" kern="1200" cap="none" spc="0" normalizeH="0" baseline="0" noProof="0">
                <a:ln>
                  <a:noFill/>
                </a:ln>
                <a:solidFill>
                  <a:srgbClr val="FFFFFF"/>
                </a:solidFill>
                <a:effectLst/>
                <a:uLnTx/>
                <a:uFillTx/>
                <a:latin typeface="Avenir Medium Italics"/>
                <a:ea typeface="Avenir Medium Italics"/>
                <a:cs typeface="Avenir Medium Italics"/>
                <a:sym typeface="Avenir Medium Italics"/>
              </a:rPr>
              <a:t> </a:t>
            </a: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of</a:t>
            </a:r>
            <a:r>
              <a:rPr kumimoji="0" lang="en-US" sz="1655" b="1" i="1" u="none" strike="noStrike" kern="1200" cap="none" spc="0" normalizeH="0" baseline="0" noProof="0">
                <a:ln>
                  <a:noFill/>
                </a:ln>
                <a:solidFill>
                  <a:srgbClr val="FFFFFF"/>
                </a:solidFill>
                <a:effectLst/>
                <a:uLnTx/>
                <a:uFillTx/>
                <a:latin typeface="Avenir Medium Italics"/>
                <a:ea typeface="Avenir Medium Italics"/>
                <a:cs typeface="Avenir Medium Italics"/>
                <a:sym typeface="Avenir Medium Italics"/>
              </a:rPr>
              <a:t> </a:t>
            </a: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quality,</a:t>
            </a:r>
            <a:r>
              <a:rPr kumimoji="0" lang="en-US" sz="1655" b="1" i="1" u="none" strike="noStrike" kern="1200" cap="none" spc="0" normalizeH="0" baseline="0" noProof="0">
                <a:ln>
                  <a:noFill/>
                </a:ln>
                <a:solidFill>
                  <a:srgbClr val="FFFFFF"/>
                </a:solidFill>
                <a:effectLst/>
                <a:uLnTx/>
                <a:uFillTx/>
                <a:latin typeface="Avenir Medium Italics"/>
                <a:ea typeface="Avenir Medium Italics"/>
                <a:cs typeface="Avenir Medium Italics"/>
                <a:sym typeface="Avenir Medium Italics"/>
              </a:rPr>
              <a:t> </a:t>
            </a: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affordable</a:t>
            </a:r>
            <a:r>
              <a:rPr kumimoji="0" lang="en-US" sz="1655" b="1" i="1" u="none" strike="noStrike" kern="1200" cap="none" spc="0" normalizeH="0" baseline="0" noProof="0">
                <a:ln>
                  <a:noFill/>
                </a:ln>
                <a:solidFill>
                  <a:srgbClr val="FFFFFF"/>
                </a:solidFill>
                <a:effectLst/>
                <a:uLnTx/>
                <a:uFillTx/>
                <a:latin typeface="Avenir Medium Italics"/>
                <a:ea typeface="Avenir Medium Italics"/>
                <a:cs typeface="Avenir Medium Italics"/>
                <a:sym typeface="Avenir Medium Italics"/>
              </a:rPr>
              <a:t> </a:t>
            </a: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housing</a:t>
            </a:r>
          </a:p>
        </p:txBody>
      </p:sp>
      <p:sp>
        <p:nvSpPr>
          <p:cNvPr id="22" name="TextBox 22"/>
          <p:cNvSpPr txBox="1"/>
          <p:nvPr/>
        </p:nvSpPr>
        <p:spPr>
          <a:xfrm>
            <a:off x="5783323" y="2448573"/>
            <a:ext cx="4291994" cy="554639"/>
          </a:xfrm>
          <a:prstGeom prst="rect">
            <a:avLst/>
          </a:prstGeom>
        </p:spPr>
        <p:txBody>
          <a:bodyPr lIns="0" tIns="0" rIns="0" bIns="0" rtlCol="0" anchor="t">
            <a:spAutoFit/>
          </a:bodyPr>
          <a:lstStyle/>
          <a:p>
            <a:pPr marL="0" marR="0" lvl="0" indent="0" algn="l" defTabSz="914400" rtl="0" eaLnBrk="1" fontAlgn="auto" latinLnBrk="0" hangingPunct="1">
              <a:lnSpc>
                <a:spcPts val="216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77A081"/>
                </a:solidFill>
                <a:effectLst/>
                <a:uLnTx/>
                <a:uFillTx/>
                <a:latin typeface="Avenir Medium"/>
                <a:ea typeface="Avenir Medium"/>
                <a:cs typeface="Avenir Medium"/>
                <a:sym typeface="Avenir Medium"/>
              </a:rPr>
              <a:t>INCREASE CONSISTENCY ACROSS ALL PROPERTIES</a:t>
            </a:r>
          </a:p>
        </p:txBody>
      </p:sp>
      <p:sp>
        <p:nvSpPr>
          <p:cNvPr id="23" name="TextBox 23"/>
          <p:cNvSpPr txBox="1"/>
          <p:nvPr/>
        </p:nvSpPr>
        <p:spPr>
          <a:xfrm>
            <a:off x="6938572" y="2968019"/>
            <a:ext cx="53626" cy="319726"/>
          </a:xfrm>
          <a:prstGeom prst="rect">
            <a:avLst/>
          </a:prstGeom>
        </p:spPr>
        <p:txBody>
          <a:bodyPr lIns="0" tIns="0" rIns="0" bIns="0" rtlCol="0" anchor="t">
            <a:spAutoFit/>
          </a:bodyPr>
          <a:lstStyle/>
          <a:p>
            <a:pPr marL="0" marR="0" lvl="0" indent="0" algn="l" defTabSz="914400" rtl="0" eaLnBrk="1" fontAlgn="auto" latinLnBrk="0" hangingPunct="1">
              <a:lnSpc>
                <a:spcPts val="2318"/>
              </a:lnSpc>
              <a:spcBef>
                <a:spcPts val="0"/>
              </a:spcBef>
              <a:spcAft>
                <a:spcPts val="0"/>
              </a:spcAft>
              <a:buClrTx/>
              <a:buSzTx/>
              <a:buFontTx/>
              <a:buNone/>
              <a:tabLst/>
              <a:defRPr/>
            </a:pP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 </a:t>
            </a:r>
          </a:p>
        </p:txBody>
      </p:sp>
      <p:sp>
        <p:nvSpPr>
          <p:cNvPr id="24" name="TextBox 24"/>
          <p:cNvSpPr txBox="1"/>
          <p:nvPr/>
        </p:nvSpPr>
        <p:spPr>
          <a:xfrm>
            <a:off x="5783323" y="3745259"/>
            <a:ext cx="3700653" cy="319726"/>
          </a:xfrm>
          <a:prstGeom prst="rect">
            <a:avLst/>
          </a:prstGeom>
        </p:spPr>
        <p:txBody>
          <a:bodyPr lIns="0" tIns="0" rIns="0" bIns="0" rtlCol="0" anchor="t">
            <a:spAutoFit/>
          </a:bodyPr>
          <a:lstStyle/>
          <a:p>
            <a:pPr marL="0" marR="0" lvl="0" indent="0" algn="l" defTabSz="914400" rtl="0" eaLnBrk="1" fontAlgn="auto" latinLnBrk="0" hangingPunct="1">
              <a:lnSpc>
                <a:spcPts val="2318"/>
              </a:lnSpc>
              <a:spcBef>
                <a:spcPts val="0"/>
              </a:spcBef>
              <a:spcAft>
                <a:spcPts val="0"/>
              </a:spcAft>
              <a:buClrTx/>
              <a:buSzTx/>
              <a:buFontTx/>
              <a:buNone/>
              <a:tabLst/>
              <a:defRPr/>
            </a:pP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Learnfrommistakesandmakebetter </a:t>
            </a:r>
          </a:p>
        </p:txBody>
      </p:sp>
      <p:sp>
        <p:nvSpPr>
          <p:cNvPr id="25" name="TextBox 25"/>
          <p:cNvSpPr txBox="1"/>
          <p:nvPr/>
        </p:nvSpPr>
        <p:spPr>
          <a:xfrm>
            <a:off x="5783323" y="3997100"/>
            <a:ext cx="922639" cy="319726"/>
          </a:xfrm>
          <a:prstGeom prst="rect">
            <a:avLst/>
          </a:prstGeom>
        </p:spPr>
        <p:txBody>
          <a:bodyPr lIns="0" tIns="0" rIns="0" bIns="0" rtlCol="0" anchor="t">
            <a:spAutoFit/>
          </a:bodyPr>
          <a:lstStyle/>
          <a:p>
            <a:pPr marL="0" marR="0" lvl="0" indent="0" algn="l" defTabSz="914400" rtl="0" eaLnBrk="1" fontAlgn="auto" latinLnBrk="0" hangingPunct="1">
              <a:lnSpc>
                <a:spcPts val="2318"/>
              </a:lnSpc>
              <a:spcBef>
                <a:spcPts val="0"/>
              </a:spcBef>
              <a:spcAft>
                <a:spcPts val="0"/>
              </a:spcAft>
              <a:buClrTx/>
              <a:buSzTx/>
              <a:buFontTx/>
              <a:buNone/>
              <a:tabLst/>
              <a:defRPr/>
            </a:pP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decisions</a:t>
            </a:r>
          </a:p>
        </p:txBody>
      </p:sp>
      <p:sp>
        <p:nvSpPr>
          <p:cNvPr id="26" name="TextBox 26"/>
          <p:cNvSpPr txBox="1"/>
          <p:nvPr/>
        </p:nvSpPr>
        <p:spPr>
          <a:xfrm>
            <a:off x="5783323" y="2968019"/>
            <a:ext cx="4088073" cy="319726"/>
          </a:xfrm>
          <a:prstGeom prst="rect">
            <a:avLst/>
          </a:prstGeom>
        </p:spPr>
        <p:txBody>
          <a:bodyPr lIns="0" tIns="0" rIns="0" bIns="0" rtlCol="0" anchor="t">
            <a:spAutoFit/>
          </a:bodyPr>
          <a:lstStyle/>
          <a:p>
            <a:pPr marL="0" marR="0" lvl="0" indent="0" algn="l" defTabSz="914400" rtl="0" eaLnBrk="1" fontAlgn="auto" latinLnBrk="0" hangingPunct="1">
              <a:lnSpc>
                <a:spcPts val="2318"/>
              </a:lnSpc>
              <a:spcBef>
                <a:spcPts val="0"/>
              </a:spcBef>
              <a:spcAft>
                <a:spcPts val="0"/>
              </a:spcAft>
              <a:buClrTx/>
              <a:buSzTx/>
              <a:buFontTx/>
              <a:buNone/>
              <a:tabLst/>
              <a:defRPr/>
            </a:pP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Standardize</a:t>
            </a:r>
            <a:r>
              <a:rPr kumimoji="0" lang="en-US" sz="1655" b="1" i="1" u="none" strike="noStrike" kern="1200" cap="none" spc="0" normalizeH="0" baseline="0" noProof="0">
                <a:ln>
                  <a:noFill/>
                </a:ln>
                <a:solidFill>
                  <a:srgbClr val="FFFFFF"/>
                </a:solidFill>
                <a:effectLst/>
                <a:uLnTx/>
                <a:uFillTx/>
                <a:latin typeface="Avenir Medium Italics"/>
                <a:ea typeface="Avenir Medium Italics"/>
                <a:cs typeface="Avenir Medium Italics"/>
                <a:sym typeface="Avenir Medium Italics"/>
              </a:rPr>
              <a:t> </a:t>
            </a: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purchasing</a:t>
            </a:r>
            <a:r>
              <a:rPr kumimoji="0" lang="en-US" sz="1655" b="1" i="1" u="none" strike="noStrike" kern="1200" cap="none" spc="0" normalizeH="0" baseline="0" noProof="0">
                <a:ln>
                  <a:noFill/>
                </a:ln>
                <a:solidFill>
                  <a:srgbClr val="FFFFFF"/>
                </a:solidFill>
                <a:effectLst/>
                <a:uLnTx/>
                <a:uFillTx/>
                <a:latin typeface="Avenir Medium Italics"/>
                <a:ea typeface="Avenir Medium Italics"/>
                <a:cs typeface="Avenir Medium Italics"/>
                <a:sym typeface="Avenir Medium Italics"/>
              </a:rPr>
              <a:t> </a:t>
            </a: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and</a:t>
            </a:r>
            <a:r>
              <a:rPr kumimoji="0" lang="en-US" sz="1655" b="1" i="1" u="none" strike="noStrike" kern="1200" cap="none" spc="0" normalizeH="0" baseline="0" noProof="0">
                <a:ln>
                  <a:noFill/>
                </a:ln>
                <a:solidFill>
                  <a:srgbClr val="FFFFFF"/>
                </a:solidFill>
                <a:effectLst/>
                <a:uLnTx/>
                <a:uFillTx/>
                <a:latin typeface="Avenir Medium Italics"/>
                <a:ea typeface="Avenir Medium Italics"/>
                <a:cs typeface="Avenir Medium Italics"/>
                <a:sym typeface="Avenir Medium Italics"/>
              </a:rPr>
              <a:t> </a:t>
            </a: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maintenance</a:t>
            </a:r>
          </a:p>
        </p:txBody>
      </p:sp>
      <p:sp>
        <p:nvSpPr>
          <p:cNvPr id="27" name="TextBox 27"/>
          <p:cNvSpPr txBox="1"/>
          <p:nvPr/>
        </p:nvSpPr>
        <p:spPr>
          <a:xfrm>
            <a:off x="5783323" y="5551827"/>
            <a:ext cx="4059593" cy="319726"/>
          </a:xfrm>
          <a:prstGeom prst="rect">
            <a:avLst/>
          </a:prstGeom>
        </p:spPr>
        <p:txBody>
          <a:bodyPr lIns="0" tIns="0" rIns="0" bIns="0" rtlCol="0" anchor="t">
            <a:spAutoFit/>
          </a:bodyPr>
          <a:lstStyle/>
          <a:p>
            <a:pPr marL="0" marR="0" lvl="0" indent="0" algn="l" defTabSz="914400" rtl="0" eaLnBrk="1" fontAlgn="auto" latinLnBrk="0" hangingPunct="1">
              <a:lnSpc>
                <a:spcPts val="2318"/>
              </a:lnSpc>
              <a:spcBef>
                <a:spcPts val="0"/>
              </a:spcBef>
              <a:spcAft>
                <a:spcPts val="0"/>
              </a:spcAft>
              <a:buClrTx/>
              <a:buSzTx/>
              <a:buFontTx/>
              <a:buNone/>
              <a:tabLst/>
              <a:defRPr/>
            </a:pPr>
            <a:r>
              <a:rPr kumimoji="0" lang="en-US" sz="1655" b="1" i="1" u="none" strike="noStrike" kern="1200" cap="none" spc="0" normalizeH="0" baseline="0" noProof="0">
                <a:ln>
                  <a:noFill/>
                </a:ln>
                <a:solidFill>
                  <a:srgbClr val="7F7F7F"/>
                </a:solidFill>
                <a:effectLst/>
                <a:uLnTx/>
                <a:uFillTx/>
                <a:latin typeface="Avenir Medium Italics"/>
                <a:ea typeface="Avenir Medium Italics"/>
                <a:cs typeface="Avenir Medium Italics"/>
                <a:sym typeface="Avenir Medium Italics"/>
              </a:rPr>
              <a:t>Takeadvantageofportfolio-widesavings</a:t>
            </a:r>
          </a:p>
        </p:txBody>
      </p:sp>
      <p:sp>
        <p:nvSpPr>
          <p:cNvPr id="28" name="TextBox 28"/>
          <p:cNvSpPr txBox="1"/>
          <p:nvPr/>
        </p:nvSpPr>
        <p:spPr>
          <a:xfrm>
            <a:off x="1664208" y="1268539"/>
            <a:ext cx="8723433" cy="848309"/>
          </a:xfrm>
          <a:prstGeom prst="rect">
            <a:avLst/>
          </a:prstGeom>
        </p:spPr>
        <p:txBody>
          <a:bodyPr lIns="0" tIns="0" rIns="0" bIns="0" rtlCol="0" anchor="t">
            <a:spAutoFit/>
          </a:bodyPr>
          <a:lstStyle/>
          <a:p>
            <a:pPr marL="0" marR="0" lvl="0" indent="0" algn="l" defTabSz="914400" rtl="0" eaLnBrk="1" fontAlgn="auto" latinLnBrk="0" hangingPunct="1">
              <a:lnSpc>
                <a:spcPts val="3363"/>
              </a:lnSpc>
              <a:spcBef>
                <a:spcPts val="0"/>
              </a:spcBef>
              <a:spcAft>
                <a:spcPts val="0"/>
              </a:spcAft>
              <a:buClrTx/>
              <a:buSzTx/>
              <a:buFontTx/>
              <a:buNone/>
              <a:tabLst/>
              <a:defRPr/>
            </a:pPr>
            <a:r>
              <a:rPr kumimoji="0" lang="en-US" sz="2402" b="1" i="0" u="none" strike="noStrike" kern="1200" cap="none" spc="0" normalizeH="0" baseline="0" noProof="0" dirty="0">
                <a:ln>
                  <a:noFill/>
                </a:ln>
                <a:solidFill>
                  <a:srgbClr val="000000"/>
                </a:solidFill>
                <a:effectLst/>
                <a:uLnTx/>
                <a:uFillTx/>
                <a:latin typeface="Aptos"/>
                <a:ea typeface="Aptos"/>
                <a:cs typeface="Aptos"/>
                <a:sym typeface="Aptos"/>
              </a:rPr>
              <a:t>An open-source design guideline that specifies products used for constructing</a:t>
            </a:r>
            <a:r>
              <a:rPr kumimoji="0" lang="en-US" sz="2402" b="1" i="0" u="none" strike="noStrike" kern="1200" cap="none" spc="0" normalizeH="0" baseline="0" noProof="0" dirty="0">
                <a:ln>
                  <a:noFill/>
                </a:ln>
                <a:solidFill>
                  <a:srgbClr val="FFFFFF"/>
                </a:solidFill>
                <a:effectLst/>
                <a:uLnTx/>
                <a:uFillTx/>
                <a:latin typeface="Aptos"/>
                <a:ea typeface="Aptos"/>
                <a:cs typeface="Aptos"/>
                <a:sym typeface="Aptos"/>
              </a:rPr>
              <a:t> </a:t>
            </a:r>
            <a:r>
              <a:rPr kumimoji="0" lang="en-US" sz="2402" b="1" i="0" u="none" strike="noStrike" kern="1200" cap="none" spc="0" normalizeH="0" baseline="0" noProof="0" dirty="0">
                <a:ln>
                  <a:noFill/>
                </a:ln>
                <a:solidFill>
                  <a:srgbClr val="000000"/>
                </a:solidFill>
                <a:effectLst/>
                <a:uLnTx/>
                <a:uFillTx/>
                <a:latin typeface="Aptos"/>
                <a:ea typeface="Aptos"/>
                <a:cs typeface="Aptos"/>
                <a:sym typeface="Aptos"/>
              </a:rPr>
              <a:t>and</a:t>
            </a:r>
            <a:r>
              <a:rPr kumimoji="0" lang="en-US" sz="2402" b="1" i="0" u="none" strike="noStrike" kern="1200" cap="none" spc="0" normalizeH="0" baseline="0" noProof="0" dirty="0">
                <a:ln>
                  <a:noFill/>
                </a:ln>
                <a:solidFill>
                  <a:srgbClr val="FFFFFF"/>
                </a:solidFill>
                <a:effectLst/>
                <a:uLnTx/>
                <a:uFillTx/>
                <a:latin typeface="Aptos"/>
                <a:ea typeface="Aptos"/>
                <a:cs typeface="Aptos"/>
                <a:sym typeface="Aptos"/>
              </a:rPr>
              <a:t> </a:t>
            </a:r>
            <a:r>
              <a:rPr kumimoji="0" lang="en-US" sz="2402" b="1" i="0" u="none" strike="noStrike" kern="1200" cap="none" spc="0" normalizeH="0" baseline="0" noProof="0" dirty="0">
                <a:ln>
                  <a:noFill/>
                </a:ln>
                <a:solidFill>
                  <a:srgbClr val="000000"/>
                </a:solidFill>
                <a:effectLst/>
                <a:uLnTx/>
                <a:uFillTx/>
                <a:latin typeface="Aptos"/>
                <a:ea typeface="Aptos"/>
                <a:cs typeface="Aptos"/>
                <a:sym typeface="Aptos"/>
              </a:rPr>
              <a:t>operating</a:t>
            </a:r>
            <a:r>
              <a:rPr kumimoji="0" lang="en-US" sz="2402" b="1" i="0" u="none" strike="noStrike" kern="1200" cap="none" spc="0" normalizeH="0" baseline="0" noProof="0" dirty="0">
                <a:ln>
                  <a:noFill/>
                </a:ln>
                <a:solidFill>
                  <a:srgbClr val="FFFFFF"/>
                </a:solidFill>
                <a:effectLst/>
                <a:uLnTx/>
                <a:uFillTx/>
                <a:latin typeface="Aptos"/>
                <a:ea typeface="Aptos"/>
                <a:cs typeface="Aptos"/>
                <a:sym typeface="Aptos"/>
              </a:rPr>
              <a:t> </a:t>
            </a:r>
            <a:r>
              <a:rPr kumimoji="0" lang="en-US" sz="2402" b="1" i="0" u="none" strike="noStrike" kern="1200" cap="none" spc="0" normalizeH="0" baseline="0" noProof="0" dirty="0">
                <a:ln>
                  <a:noFill/>
                </a:ln>
                <a:solidFill>
                  <a:srgbClr val="000000"/>
                </a:solidFill>
                <a:effectLst/>
                <a:uLnTx/>
                <a:uFillTx/>
                <a:latin typeface="Aptos"/>
                <a:ea typeface="Aptos"/>
                <a:cs typeface="Aptos"/>
                <a:sym typeface="Aptos"/>
              </a:rPr>
              <a:t>our</a:t>
            </a:r>
            <a:r>
              <a:rPr kumimoji="0" lang="en-US" sz="2402" b="1" i="0" u="none" strike="noStrike" kern="1200" cap="none" spc="0" normalizeH="0" baseline="0" noProof="0" dirty="0">
                <a:ln>
                  <a:noFill/>
                </a:ln>
                <a:solidFill>
                  <a:srgbClr val="FFFFFF"/>
                </a:solidFill>
                <a:effectLst/>
                <a:uLnTx/>
                <a:uFillTx/>
                <a:latin typeface="Aptos"/>
                <a:ea typeface="Aptos"/>
                <a:cs typeface="Aptos"/>
                <a:sym typeface="Aptos"/>
              </a:rPr>
              <a:t> </a:t>
            </a:r>
            <a:r>
              <a:rPr kumimoji="0" lang="en-US" sz="2402" b="1" i="0" u="none" strike="noStrike" kern="1200" cap="none" spc="0" normalizeH="0" baseline="0" noProof="0" dirty="0">
                <a:ln>
                  <a:noFill/>
                </a:ln>
                <a:solidFill>
                  <a:srgbClr val="000000"/>
                </a:solidFill>
                <a:effectLst/>
                <a:uLnTx/>
                <a:uFillTx/>
                <a:latin typeface="Aptos"/>
                <a:ea typeface="Aptos"/>
                <a:cs typeface="Aptos"/>
                <a:sym typeface="Aptos"/>
              </a:rPr>
              <a:t>properties</a:t>
            </a:r>
          </a:p>
        </p:txBody>
      </p:sp>
      <p:sp>
        <p:nvSpPr>
          <p:cNvPr id="29" name="TextBox 29"/>
          <p:cNvSpPr txBox="1"/>
          <p:nvPr/>
        </p:nvSpPr>
        <p:spPr>
          <a:xfrm>
            <a:off x="1761744" y="213389"/>
            <a:ext cx="5450243" cy="820769"/>
          </a:xfrm>
          <a:prstGeom prst="rect">
            <a:avLst/>
          </a:prstGeom>
        </p:spPr>
        <p:txBody>
          <a:bodyPr lIns="0" tIns="0" rIns="0" bIns="0" rtlCol="0" anchor="t">
            <a:spAutoFit/>
          </a:bodyPr>
          <a:lstStyle/>
          <a:p>
            <a:pPr marL="0" marR="0" lvl="0" indent="0" algn="l" defTabSz="914400" rtl="0" eaLnBrk="1" fontAlgn="auto" latinLnBrk="0" hangingPunct="1">
              <a:lnSpc>
                <a:spcPts val="6723"/>
              </a:lnSpc>
              <a:spcBef>
                <a:spcPts val="0"/>
              </a:spcBef>
              <a:spcAft>
                <a:spcPts val="0"/>
              </a:spcAft>
              <a:buClrTx/>
              <a:buSzTx/>
              <a:buFontTx/>
              <a:buNone/>
              <a:tabLst/>
              <a:defRPr/>
            </a:pPr>
            <a:r>
              <a:rPr kumimoji="0" lang="en-US" sz="4802" b="1" i="0" u="none" strike="noStrike" kern="1200" cap="none" spc="0" normalizeH="0" baseline="0" noProof="0" dirty="0">
                <a:ln>
                  <a:noFill/>
                </a:ln>
                <a:solidFill>
                  <a:srgbClr val="FFFFFF"/>
                </a:solidFill>
                <a:effectLst/>
                <a:uLnTx/>
                <a:uFillTx/>
                <a:latin typeface="Aptos"/>
                <a:ea typeface="Aptos"/>
                <a:cs typeface="Aptos"/>
                <a:sym typeface="Aptos"/>
              </a:rPr>
              <a:t>The Basis of Design</a:t>
            </a:r>
          </a:p>
        </p:txBody>
      </p:sp>
    </p:spTree>
    <p:extLst>
      <p:ext uri="{BB962C8B-B14F-4D97-AF65-F5344CB8AC3E}">
        <p14:creationId xmlns:p14="http://schemas.microsoft.com/office/powerpoint/2010/main" val="3102637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p:cNvSpPr/>
          <p:nvPr/>
        </p:nvSpPr>
        <p:spPr>
          <a:xfrm>
            <a:off x="1460497" y="1536697"/>
            <a:ext cx="9276712" cy="2298192"/>
          </a:xfrm>
          <a:custGeom>
            <a:avLst/>
            <a:gdLst/>
            <a:ahLst/>
            <a:cxnLst/>
            <a:rect l="l" t="t" r="r" b="b"/>
            <a:pathLst>
              <a:path w="9276712" h="2298192">
                <a:moveTo>
                  <a:pt x="0" y="0"/>
                </a:moveTo>
                <a:lnTo>
                  <a:pt x="9276712" y="0"/>
                </a:lnTo>
                <a:lnTo>
                  <a:pt x="9276712" y="2298192"/>
                </a:lnTo>
                <a:lnTo>
                  <a:pt x="0" y="229819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p:cNvGrpSpPr/>
          <p:nvPr/>
        </p:nvGrpSpPr>
        <p:grpSpPr>
          <a:xfrm>
            <a:off x="3170558" y="3876675"/>
            <a:ext cx="2751963" cy="1703451"/>
            <a:chOff x="0" y="0"/>
            <a:chExt cx="3669284" cy="2271268"/>
          </a:xfrm>
        </p:grpSpPr>
        <p:sp>
          <p:nvSpPr>
            <p:cNvPr id="7" name="Freeform 7"/>
            <p:cNvSpPr/>
            <p:nvPr/>
          </p:nvSpPr>
          <p:spPr>
            <a:xfrm>
              <a:off x="0" y="0"/>
              <a:ext cx="3669284" cy="2271268"/>
            </a:xfrm>
            <a:custGeom>
              <a:avLst/>
              <a:gdLst/>
              <a:ahLst/>
              <a:cxnLst/>
              <a:rect l="l" t="t" r="r" b="b"/>
              <a:pathLst>
                <a:path w="3669284" h="2271268">
                  <a:moveTo>
                    <a:pt x="0" y="0"/>
                  </a:moveTo>
                  <a:lnTo>
                    <a:pt x="3669284" y="0"/>
                  </a:lnTo>
                  <a:lnTo>
                    <a:pt x="3669284" y="2271268"/>
                  </a:lnTo>
                  <a:lnTo>
                    <a:pt x="0" y="2271268"/>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8" name="Group 8"/>
          <p:cNvGrpSpPr/>
          <p:nvPr/>
        </p:nvGrpSpPr>
        <p:grpSpPr>
          <a:xfrm>
            <a:off x="5922521" y="3937892"/>
            <a:ext cx="2621785" cy="1581026"/>
            <a:chOff x="0" y="0"/>
            <a:chExt cx="3495713" cy="2108035"/>
          </a:xfrm>
        </p:grpSpPr>
        <p:sp>
          <p:nvSpPr>
            <p:cNvPr id="9" name="Freeform 9"/>
            <p:cNvSpPr/>
            <p:nvPr/>
          </p:nvSpPr>
          <p:spPr>
            <a:xfrm>
              <a:off x="0" y="0"/>
              <a:ext cx="3495675" cy="2108073"/>
            </a:xfrm>
            <a:custGeom>
              <a:avLst/>
              <a:gdLst/>
              <a:ahLst/>
              <a:cxnLst/>
              <a:rect l="l" t="t" r="r" b="b"/>
              <a:pathLst>
                <a:path w="3495675" h="2108073">
                  <a:moveTo>
                    <a:pt x="0" y="0"/>
                  </a:moveTo>
                  <a:lnTo>
                    <a:pt x="3495675" y="0"/>
                  </a:lnTo>
                  <a:lnTo>
                    <a:pt x="3495675" y="2108073"/>
                  </a:lnTo>
                  <a:lnTo>
                    <a:pt x="0" y="2108073"/>
                  </a:lnTo>
                  <a:lnTo>
                    <a:pt x="0" y="0"/>
                  </a:lnTo>
                  <a:close/>
                </a:path>
              </a:pathLst>
            </a:custGeom>
            <a:blipFill>
              <a:blip r:embed="rId6"/>
              <a:stretch>
                <a:fillRect r="-1" b="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8633460" y="3704844"/>
            <a:ext cx="2017014" cy="1916430"/>
            <a:chOff x="0" y="0"/>
            <a:chExt cx="2689352" cy="2555240"/>
          </a:xfrm>
        </p:grpSpPr>
        <p:sp>
          <p:nvSpPr>
            <p:cNvPr id="11" name="Freeform 11"/>
            <p:cNvSpPr/>
            <p:nvPr/>
          </p:nvSpPr>
          <p:spPr>
            <a:xfrm>
              <a:off x="0" y="0"/>
              <a:ext cx="2689352" cy="2555240"/>
            </a:xfrm>
            <a:custGeom>
              <a:avLst/>
              <a:gdLst/>
              <a:ahLst/>
              <a:cxnLst/>
              <a:rect l="l" t="t" r="r" b="b"/>
              <a:pathLst>
                <a:path w="2689352" h="2555240">
                  <a:moveTo>
                    <a:pt x="0" y="0"/>
                  </a:moveTo>
                  <a:lnTo>
                    <a:pt x="2689352" y="0"/>
                  </a:lnTo>
                  <a:lnTo>
                    <a:pt x="2689352" y="2555240"/>
                  </a:lnTo>
                  <a:lnTo>
                    <a:pt x="0" y="2555240"/>
                  </a:lnTo>
                  <a:lnTo>
                    <a:pt x="0" y="0"/>
                  </a:lnTo>
                  <a:close/>
                </a:path>
              </a:pathLst>
            </a:custGeom>
            <a:blipFill>
              <a:blip r:embed="rId7"/>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2" name="Group 12"/>
          <p:cNvGrpSpPr/>
          <p:nvPr/>
        </p:nvGrpSpPr>
        <p:grpSpPr>
          <a:xfrm>
            <a:off x="1493520" y="3889248"/>
            <a:ext cx="1879854" cy="1453134"/>
            <a:chOff x="0" y="0"/>
            <a:chExt cx="2506472" cy="1937512"/>
          </a:xfrm>
        </p:grpSpPr>
        <p:sp>
          <p:nvSpPr>
            <p:cNvPr id="13" name="Freeform 13"/>
            <p:cNvSpPr/>
            <p:nvPr/>
          </p:nvSpPr>
          <p:spPr>
            <a:xfrm>
              <a:off x="0" y="0"/>
              <a:ext cx="2506472" cy="1937512"/>
            </a:xfrm>
            <a:custGeom>
              <a:avLst/>
              <a:gdLst/>
              <a:ahLst/>
              <a:cxnLst/>
              <a:rect l="l" t="t" r="r" b="b"/>
              <a:pathLst>
                <a:path w="2506472" h="1937512">
                  <a:moveTo>
                    <a:pt x="0" y="0"/>
                  </a:moveTo>
                  <a:lnTo>
                    <a:pt x="2506472" y="0"/>
                  </a:lnTo>
                  <a:lnTo>
                    <a:pt x="2506472" y="1937512"/>
                  </a:lnTo>
                  <a:lnTo>
                    <a:pt x="0" y="1937512"/>
                  </a:lnTo>
                  <a:lnTo>
                    <a:pt x="0" y="0"/>
                  </a:lnTo>
                  <a:close/>
                </a:path>
              </a:pathLst>
            </a:custGeom>
            <a:blipFill>
              <a:blip r:embed="rId8"/>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4" name="TextBox 14"/>
          <p:cNvSpPr txBox="1"/>
          <p:nvPr/>
        </p:nvSpPr>
        <p:spPr>
          <a:xfrm>
            <a:off x="1694050" y="339461"/>
            <a:ext cx="7769228" cy="750627"/>
          </a:xfrm>
          <a:prstGeom prst="rect">
            <a:avLst/>
          </a:prstGeom>
        </p:spPr>
        <p:txBody>
          <a:bodyPr lIns="0" tIns="0" rIns="0" bIns="0" rtlCol="0" anchor="t">
            <a:spAutoFit/>
          </a:bodyPr>
          <a:lstStyle/>
          <a:p>
            <a:pPr marL="0" marR="0" lvl="0" indent="0" algn="l" defTabSz="914400" rtl="0" eaLnBrk="1" fontAlgn="auto" latinLnBrk="0" hangingPunct="1">
              <a:lnSpc>
                <a:spcPts val="6168"/>
              </a:lnSpc>
              <a:spcBef>
                <a:spcPts val="0"/>
              </a:spcBef>
              <a:spcAft>
                <a:spcPts val="0"/>
              </a:spcAft>
              <a:buClrTx/>
              <a:buSzTx/>
              <a:buFontTx/>
              <a:buNone/>
              <a:tabLst/>
              <a:defRPr/>
            </a:pPr>
            <a:r>
              <a:rPr kumimoji="0" lang="en-US" sz="4406" b="1" i="0" u="none" strike="noStrike" kern="1200" cap="none" spc="0" normalizeH="0" baseline="0" noProof="0" dirty="0">
                <a:ln>
                  <a:noFill/>
                </a:ln>
                <a:solidFill>
                  <a:srgbClr val="FFFFFF"/>
                </a:solidFill>
                <a:effectLst/>
                <a:uLnTx/>
                <a:uFillTx/>
                <a:latin typeface="Aptos"/>
                <a:ea typeface="Aptos"/>
                <a:cs typeface="Aptos"/>
                <a:sym typeface="Aptos"/>
              </a:rPr>
              <a:t>The Need for a Basis of Design</a:t>
            </a:r>
          </a:p>
        </p:txBody>
      </p:sp>
      <p:sp>
        <p:nvSpPr>
          <p:cNvPr id="15" name="TextBox 15"/>
          <p:cNvSpPr txBox="1"/>
          <p:nvPr/>
        </p:nvSpPr>
        <p:spPr>
          <a:xfrm>
            <a:off x="3461890" y="1614297"/>
            <a:ext cx="2347122" cy="568833"/>
          </a:xfrm>
          <a:prstGeom prst="rect">
            <a:avLst/>
          </a:prstGeom>
        </p:spPr>
        <p:txBody>
          <a:bodyPr wrap="square"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MS) Bold"/>
                <a:ea typeface="Calibri (MS) Bold"/>
                <a:cs typeface="Calibri (MS) Bold"/>
                <a:sym typeface="Calibri (MS) Bold"/>
              </a:rPr>
              <a:t>Operational Costs </a:t>
            </a:r>
          </a:p>
          <a:p>
            <a:pPr marL="0" marR="0" lvl="0" indent="0" algn="l" defTabSz="914400" rtl="0" eaLnBrk="1" fontAlgn="auto" latinLnBrk="0" hangingPunct="1">
              <a:lnSpc>
                <a:spcPts val="2100"/>
              </a:lnSpc>
              <a:spcBef>
                <a:spcPts val="0"/>
              </a:spcBef>
              <a:spcAft>
                <a:spcPts val="0"/>
              </a:spcAft>
              <a:buClrTx/>
              <a:buSzTx/>
              <a:buFontTx/>
              <a:buNone/>
              <a:tabLst/>
              <a:defRPr/>
            </a:pPr>
            <a:r>
              <a:rPr kumimoji="0" lang="en-US" sz="1500" b="0" i="1" u="none" strike="noStrike" kern="1200" cap="none" spc="0" normalizeH="0" baseline="0" noProof="0" dirty="0">
                <a:ln>
                  <a:noFill/>
                </a:ln>
                <a:solidFill>
                  <a:srgbClr val="000000"/>
                </a:solidFill>
                <a:effectLst/>
                <a:uLnTx/>
                <a:uFillTx/>
                <a:latin typeface="Calibri (MS) Italics"/>
                <a:ea typeface="Calibri (MS) Italics"/>
                <a:cs typeface="Calibri (MS) Italics"/>
                <a:sym typeface="Calibri (MS) Italics"/>
              </a:rPr>
              <a:t>(Resources &amp; Money)</a:t>
            </a:r>
          </a:p>
        </p:txBody>
      </p:sp>
      <p:sp>
        <p:nvSpPr>
          <p:cNvPr id="16" name="TextBox 16"/>
          <p:cNvSpPr txBox="1"/>
          <p:nvPr/>
        </p:nvSpPr>
        <p:spPr>
          <a:xfrm>
            <a:off x="1584536" y="1839185"/>
            <a:ext cx="1830413" cy="340221"/>
          </a:xfrm>
          <a:prstGeom prst="rect">
            <a:avLst/>
          </a:prstGeom>
        </p:spPr>
        <p:txBody>
          <a:bodyPr wrap="square" lIns="0" tIns="0" rIns="0" bIns="0" rtlCol="0" anchor="t">
            <a:spAutoFit/>
          </a:bodyPr>
          <a:lstStyle/>
          <a:p>
            <a:pPr marL="0" marR="0" lvl="0" indent="0" algn="l" defTabSz="914400" rtl="0" eaLnBrk="1" fontAlgn="auto" latinLnBrk="0" hangingPunct="1">
              <a:lnSpc>
                <a:spcPts val="2940"/>
              </a:lnSpc>
              <a:spcBef>
                <a:spcPts val="0"/>
              </a:spcBef>
              <a:spcAft>
                <a:spcPts val="0"/>
              </a:spcAft>
              <a:buClrTx/>
              <a:buSzTx/>
              <a:buFontTx/>
              <a:buNone/>
              <a:tabLst/>
              <a:defRPr/>
            </a:pPr>
            <a:r>
              <a:rPr kumimoji="0" lang="en-US" sz="2100" b="1" i="0" u="none" strike="noStrike" kern="1200" cap="none" spc="0" normalizeH="0" baseline="0" noProof="0" dirty="0">
                <a:ln>
                  <a:noFill/>
                </a:ln>
                <a:solidFill>
                  <a:srgbClr val="FFFFFF"/>
                </a:solidFill>
                <a:effectLst/>
                <a:uLnTx/>
                <a:uFillTx/>
                <a:latin typeface="Calibri (MS) Bold"/>
                <a:ea typeface="Calibri (MS) Bold"/>
                <a:cs typeface="Calibri (MS) Bold"/>
                <a:sym typeface="Calibri (MS) Bold"/>
              </a:rPr>
              <a:t>Performance</a:t>
            </a:r>
          </a:p>
        </p:txBody>
      </p:sp>
      <p:sp>
        <p:nvSpPr>
          <p:cNvPr id="18" name="TextBox 18"/>
          <p:cNvSpPr txBox="1"/>
          <p:nvPr/>
        </p:nvSpPr>
        <p:spPr>
          <a:xfrm>
            <a:off x="1805311" y="2144353"/>
            <a:ext cx="1388864" cy="340286"/>
          </a:xfrm>
          <a:prstGeom prst="rect">
            <a:avLst/>
          </a:prstGeom>
        </p:spPr>
        <p:txBody>
          <a:bodyPr wrap="square" lIns="0" tIns="0" rIns="0" bIns="0" rtlCol="0" anchor="t">
            <a:spAutoFit/>
          </a:bodyPr>
          <a:lstStyle/>
          <a:p>
            <a:pPr marL="0" marR="0" lvl="0" indent="0" algn="l" defTabSz="914400" rtl="0" eaLnBrk="1" fontAlgn="auto" latinLnBrk="0" hangingPunct="1">
              <a:lnSpc>
                <a:spcPts val="2943"/>
              </a:lnSpc>
              <a:spcBef>
                <a:spcPts val="0"/>
              </a:spcBef>
              <a:spcAft>
                <a:spcPts val="0"/>
              </a:spcAft>
              <a:buClrTx/>
              <a:buSzTx/>
              <a:buFontTx/>
              <a:buNone/>
              <a:tabLst/>
              <a:defRPr/>
            </a:pPr>
            <a:r>
              <a:rPr kumimoji="0" lang="en-US" sz="2102" b="1" i="0" u="none" strike="noStrike" kern="1200" cap="none" spc="0" normalizeH="0" baseline="0" noProof="0" dirty="0">
                <a:ln>
                  <a:noFill/>
                </a:ln>
                <a:solidFill>
                  <a:srgbClr val="FFFFFF"/>
                </a:solidFill>
                <a:effectLst/>
                <a:uLnTx/>
                <a:uFillTx/>
                <a:latin typeface="Calibri (MS) Bold"/>
                <a:ea typeface="Calibri (MS) Bold"/>
                <a:cs typeface="Calibri (MS) Bold"/>
                <a:sym typeface="Calibri (MS) Bold"/>
              </a:rPr>
              <a:t>Standards</a:t>
            </a:r>
          </a:p>
        </p:txBody>
      </p:sp>
      <p:sp>
        <p:nvSpPr>
          <p:cNvPr id="20" name="TextBox 20"/>
          <p:cNvSpPr txBox="1"/>
          <p:nvPr/>
        </p:nvSpPr>
        <p:spPr>
          <a:xfrm>
            <a:off x="2087242" y="2654741"/>
            <a:ext cx="43910" cy="285750"/>
          </a:xfrm>
          <a:prstGeom prst="rect">
            <a:avLst/>
          </a:prstGeom>
        </p:spPr>
        <p:txBody>
          <a:bodyPr lIns="0" tIns="0" rIns="0" bIns="0" rtlCol="0" anchor="t">
            <a:spAutoFit/>
          </a:bodyPr>
          <a:lstStyle/>
          <a:p>
            <a:pPr marL="0" marR="0" lvl="0" indent="0" algn="l" defTabSz="914400" rtl="0" eaLnBrk="1" fontAlgn="auto" latinLnBrk="0" hangingPunct="1">
              <a:lnSpc>
                <a:spcPts val="2100"/>
              </a:lnSpc>
              <a:spcBef>
                <a:spcPts val="0"/>
              </a:spcBef>
              <a:spcAft>
                <a:spcPts val="0"/>
              </a:spcAft>
              <a:buClrTx/>
              <a:buSzTx/>
              <a:buFontTx/>
              <a:buNone/>
              <a:tabLst/>
              <a:defRPr/>
            </a:pPr>
            <a:r>
              <a:rPr kumimoji="0" lang="en-US" sz="1500" b="0" i="0" u="none" strike="noStrike" kern="1200" cap="none" spc="0" normalizeH="0" baseline="0" noProof="0">
                <a:ln>
                  <a:noFill/>
                </a:ln>
                <a:solidFill>
                  <a:srgbClr val="FFFFFF"/>
                </a:solidFill>
                <a:effectLst/>
                <a:uLnTx/>
                <a:uFillTx/>
                <a:latin typeface="Calibri (MS)"/>
                <a:ea typeface="Calibri (MS)"/>
                <a:cs typeface="Calibri (MS)"/>
                <a:sym typeface="Calibri (MS)"/>
              </a:rPr>
              <a:t> </a:t>
            </a:r>
          </a:p>
        </p:txBody>
      </p:sp>
      <p:sp>
        <p:nvSpPr>
          <p:cNvPr id="21" name="TextBox 21"/>
          <p:cNvSpPr txBox="1"/>
          <p:nvPr/>
        </p:nvSpPr>
        <p:spPr>
          <a:xfrm>
            <a:off x="1493520" y="2924856"/>
            <a:ext cx="1830413" cy="692497"/>
          </a:xfrm>
          <a:prstGeom prst="rect">
            <a:avLst/>
          </a:prstGeom>
        </p:spPr>
        <p:txBody>
          <a:bodyPr wrap="square" lIns="0" tIns="0" rIns="0" bIns="0" rtlCol="0" anchor="t">
            <a:spAutoFit/>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FFFFFF"/>
                </a:solidFill>
                <a:effectLst/>
                <a:uLnTx/>
                <a:uFillTx/>
                <a:latin typeface="Calibri (MS)"/>
                <a:ea typeface="Calibri (MS)"/>
                <a:cs typeface="Calibri (MS)"/>
                <a:sym typeface="Calibri (MS)"/>
              </a:rPr>
              <a:t>Sets the </a:t>
            </a:r>
            <a:r>
              <a:rPr kumimoji="0" lang="en-US" sz="1500" b="0" i="0" u="none" strike="noStrike" kern="1200" cap="none" spc="0" normalizeH="0" baseline="0" noProof="0" dirty="0">
                <a:ln>
                  <a:noFill/>
                </a:ln>
                <a:solidFill>
                  <a:srgbClr val="FFFFFF"/>
                </a:solidFill>
                <a:effectLst/>
                <a:uLnTx/>
                <a:uFillTx/>
                <a:latin typeface="Calibri (MS) Bold"/>
                <a:ea typeface="Calibri (MS) Bold"/>
                <a:cs typeface="Calibri (MS) Bold"/>
                <a:sym typeface="Calibri (MS) Bold"/>
              </a:rPr>
              <a:t>efficiency standard for our products </a:t>
            </a:r>
            <a:r>
              <a:rPr kumimoji="0" lang="en-US" sz="1500" b="0" i="0" u="none" strike="noStrike" kern="1200" cap="none" spc="0" normalizeH="0" baseline="0" noProof="0" dirty="0">
                <a:ln>
                  <a:noFill/>
                </a:ln>
                <a:solidFill>
                  <a:srgbClr val="FFFFFF"/>
                </a:solidFill>
                <a:effectLst/>
                <a:uLnTx/>
                <a:uFillTx/>
                <a:latin typeface="Calibri (MS)"/>
                <a:ea typeface="Calibri (MS)"/>
                <a:cs typeface="Calibri (MS)"/>
                <a:sym typeface="Calibri (MS)"/>
              </a:rPr>
              <a:t> </a:t>
            </a:r>
          </a:p>
        </p:txBody>
      </p:sp>
      <p:sp>
        <p:nvSpPr>
          <p:cNvPr id="25" name="TextBox 25"/>
          <p:cNvSpPr txBox="1"/>
          <p:nvPr/>
        </p:nvSpPr>
        <p:spPr>
          <a:xfrm>
            <a:off x="3492841" y="2308517"/>
            <a:ext cx="772068" cy="298351"/>
          </a:xfrm>
          <a:prstGeom prst="rect">
            <a:avLst/>
          </a:prstGeom>
        </p:spPr>
        <p:txBody>
          <a:bodyPr wrap="square" lIns="0" tIns="0" rIns="0" bIns="0" rtlCol="0" anchor="t">
            <a:spAutoFit/>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kumimoji="0" lang="en-US" sz="995" b="1" i="0" u="none" strike="noStrike" kern="1200" cap="none" spc="1" normalizeH="0" baseline="0" noProof="0" dirty="0">
                <a:ln>
                  <a:noFill/>
                </a:ln>
                <a:solidFill>
                  <a:srgbClr val="0D0D0D"/>
                </a:solidFill>
                <a:effectLst/>
                <a:uLnTx/>
                <a:uFillTx/>
                <a:latin typeface="Calibri (MS) Bold"/>
                <a:ea typeface="Calibri (MS) Bold"/>
                <a:cs typeface="Calibri (MS) Bold"/>
                <a:sym typeface="Calibri (MS) Bold"/>
              </a:rPr>
              <a:t>2.5 GPM (Gallons Per </a:t>
            </a:r>
          </a:p>
        </p:txBody>
      </p:sp>
      <p:sp>
        <p:nvSpPr>
          <p:cNvPr id="26" name="TextBox 26"/>
          <p:cNvSpPr txBox="1"/>
          <p:nvPr/>
        </p:nvSpPr>
        <p:spPr>
          <a:xfrm>
            <a:off x="3599520" y="2603792"/>
            <a:ext cx="563975" cy="163699"/>
          </a:xfrm>
          <a:prstGeom prst="rect">
            <a:avLst/>
          </a:prstGeom>
        </p:spPr>
        <p:txBody>
          <a:bodyPr wrap="square" lIns="0" tIns="0" rIns="0" bIns="0" rtlCol="0" anchor="t">
            <a:spAutoFit/>
          </a:bodyPr>
          <a:lstStyle/>
          <a:p>
            <a:pPr marL="0" marR="0" lvl="0" indent="0" algn="l" defTabSz="914400" rtl="0" eaLnBrk="1" fontAlgn="auto" latinLnBrk="0" hangingPunct="1">
              <a:lnSpc>
                <a:spcPts val="1394"/>
              </a:lnSpc>
              <a:spcBef>
                <a:spcPts val="0"/>
              </a:spcBef>
              <a:spcAft>
                <a:spcPts val="0"/>
              </a:spcAft>
              <a:buClrTx/>
              <a:buSzTx/>
              <a:buFontTx/>
              <a:buNone/>
              <a:tabLst/>
              <a:defRPr/>
            </a:pPr>
            <a:r>
              <a:rPr kumimoji="0" lang="en-US" sz="995" b="1" i="0" u="none" strike="noStrike" kern="1200" cap="none" spc="1" normalizeH="0" baseline="0" noProof="0" dirty="0">
                <a:ln>
                  <a:noFill/>
                </a:ln>
                <a:solidFill>
                  <a:srgbClr val="0D0D0D"/>
                </a:solidFill>
                <a:effectLst/>
                <a:uLnTx/>
                <a:uFillTx/>
                <a:latin typeface="Calibri (MS) Bold"/>
                <a:ea typeface="Calibri (MS) Bold"/>
                <a:cs typeface="Calibri (MS) Bold"/>
                <a:sym typeface="Calibri (MS) Bold"/>
              </a:rPr>
              <a:t>Minute)</a:t>
            </a:r>
          </a:p>
        </p:txBody>
      </p:sp>
      <p:sp>
        <p:nvSpPr>
          <p:cNvPr id="27" name="TextBox 27"/>
          <p:cNvSpPr txBox="1"/>
          <p:nvPr/>
        </p:nvSpPr>
        <p:spPr>
          <a:xfrm>
            <a:off x="4646012" y="2308517"/>
            <a:ext cx="782993" cy="298351"/>
          </a:xfrm>
          <a:prstGeom prst="rect">
            <a:avLst/>
          </a:prstGeom>
        </p:spPr>
        <p:txBody>
          <a:bodyPr wrap="square" lIns="0" tIns="0" rIns="0" bIns="0" rtlCol="0" anchor="t">
            <a:spAutoFit/>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kumimoji="0" lang="en-US" sz="995" b="1" i="0" u="none" strike="noStrike" kern="1200" cap="none" spc="1" normalizeH="0" baseline="0" noProof="0" dirty="0">
                <a:ln>
                  <a:noFill/>
                </a:ln>
                <a:solidFill>
                  <a:srgbClr val="0D0D0D"/>
                </a:solidFill>
                <a:effectLst/>
                <a:uLnTx/>
                <a:uFillTx/>
                <a:latin typeface="Calibri (MS) Bold"/>
                <a:ea typeface="Calibri (MS) Bold"/>
                <a:cs typeface="Calibri (MS) Bold"/>
                <a:sym typeface="Calibri (MS) Bold"/>
              </a:rPr>
              <a:t>1.5 GPM (Gallons Per </a:t>
            </a:r>
          </a:p>
        </p:txBody>
      </p:sp>
      <p:sp>
        <p:nvSpPr>
          <p:cNvPr id="28" name="TextBox 28"/>
          <p:cNvSpPr txBox="1"/>
          <p:nvPr/>
        </p:nvSpPr>
        <p:spPr>
          <a:xfrm>
            <a:off x="4838956" y="2603792"/>
            <a:ext cx="562121" cy="163699"/>
          </a:xfrm>
          <a:prstGeom prst="rect">
            <a:avLst/>
          </a:prstGeom>
        </p:spPr>
        <p:txBody>
          <a:bodyPr wrap="square" lIns="0" tIns="0" rIns="0" bIns="0" rtlCol="0" anchor="t">
            <a:spAutoFit/>
          </a:bodyPr>
          <a:lstStyle/>
          <a:p>
            <a:pPr marL="0" marR="0" lvl="0" indent="0" algn="l" defTabSz="914400" rtl="0" eaLnBrk="1" fontAlgn="auto" latinLnBrk="0" hangingPunct="1">
              <a:lnSpc>
                <a:spcPts val="1394"/>
              </a:lnSpc>
              <a:spcBef>
                <a:spcPts val="0"/>
              </a:spcBef>
              <a:spcAft>
                <a:spcPts val="0"/>
              </a:spcAft>
              <a:buClrTx/>
              <a:buSzTx/>
              <a:buFontTx/>
              <a:buNone/>
              <a:tabLst/>
              <a:defRPr/>
            </a:pPr>
            <a:r>
              <a:rPr kumimoji="0" lang="en-US" sz="995" b="1" i="0" u="none" strike="noStrike" kern="1200" cap="none" spc="1" normalizeH="0" baseline="0" noProof="0" dirty="0">
                <a:ln>
                  <a:noFill/>
                </a:ln>
                <a:solidFill>
                  <a:srgbClr val="0D0D0D"/>
                </a:solidFill>
                <a:effectLst/>
                <a:uLnTx/>
                <a:uFillTx/>
                <a:latin typeface="Calibri (MS) Bold"/>
                <a:ea typeface="Calibri (MS) Bold"/>
                <a:cs typeface="Calibri (MS) Bold"/>
                <a:sym typeface="Calibri (MS) Bold"/>
              </a:rPr>
              <a:t>Minute)</a:t>
            </a:r>
          </a:p>
        </p:txBody>
      </p:sp>
      <p:sp>
        <p:nvSpPr>
          <p:cNvPr id="29" name="TextBox 29"/>
          <p:cNvSpPr txBox="1"/>
          <p:nvPr/>
        </p:nvSpPr>
        <p:spPr>
          <a:xfrm>
            <a:off x="6210938" y="1816789"/>
            <a:ext cx="3941493"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10𝑚𝑖𝑛</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365</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𝑑𝑎𝑦𝑠</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10</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𝑦𝑒𝑎𝑟𝑠</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2.5𝑔𝑎𝑙</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𝟗𝟏.𝟐𝟓𝒌𝑮𝒂𝒍</a:t>
            </a:r>
          </a:p>
        </p:txBody>
      </p:sp>
      <p:sp>
        <p:nvSpPr>
          <p:cNvPr id="30" name="TextBox 30"/>
          <p:cNvSpPr txBox="1"/>
          <p:nvPr/>
        </p:nvSpPr>
        <p:spPr>
          <a:xfrm>
            <a:off x="6710810" y="1932613"/>
            <a:ext cx="75086"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31" name="TextBox 31"/>
          <p:cNvSpPr txBox="1"/>
          <p:nvPr/>
        </p:nvSpPr>
        <p:spPr>
          <a:xfrm>
            <a:off x="7468486" y="1932613"/>
            <a:ext cx="75086"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32" name="TextBox 32"/>
          <p:cNvSpPr txBox="1"/>
          <p:nvPr/>
        </p:nvSpPr>
        <p:spPr>
          <a:xfrm>
            <a:off x="8445370" y="1932613"/>
            <a:ext cx="75086"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33" name="TextBox 33"/>
          <p:cNvSpPr txBox="1"/>
          <p:nvPr/>
        </p:nvSpPr>
        <p:spPr>
          <a:xfrm>
            <a:off x="9058018" y="1932613"/>
            <a:ext cx="116119"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34" name="TextBox 34"/>
          <p:cNvSpPr txBox="1"/>
          <p:nvPr/>
        </p:nvSpPr>
        <p:spPr>
          <a:xfrm>
            <a:off x="6313046" y="2034721"/>
            <a:ext cx="419557"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𝑑𝑎𝑦</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p>
        </p:txBody>
      </p:sp>
      <p:sp>
        <p:nvSpPr>
          <p:cNvPr id="35" name="TextBox 35"/>
          <p:cNvSpPr txBox="1"/>
          <p:nvPr/>
        </p:nvSpPr>
        <p:spPr>
          <a:xfrm>
            <a:off x="6963794" y="2034721"/>
            <a:ext cx="3234195"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𝑦𝑒𝑎𝑟</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𝑠ℎ𝑜𝑤𝑒𝑟ℎ𝑒𝑎𝑑</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𝑚𝑖𝑛</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𝒔𝒉𝒐𝒘𝒆𝒓𝒉𝒆𝒂𝒅</a:t>
            </a:r>
          </a:p>
        </p:txBody>
      </p:sp>
      <p:sp>
        <p:nvSpPr>
          <p:cNvPr id="36" name="TextBox 36"/>
          <p:cNvSpPr txBox="1"/>
          <p:nvPr/>
        </p:nvSpPr>
        <p:spPr>
          <a:xfrm>
            <a:off x="7024754" y="2253663"/>
            <a:ext cx="730758"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91.25 𝑘𝐺𝑎𝑙</a:t>
            </a:r>
          </a:p>
        </p:txBody>
      </p:sp>
      <p:sp>
        <p:nvSpPr>
          <p:cNvPr id="37" name="TextBox 37"/>
          <p:cNvSpPr txBox="1"/>
          <p:nvPr/>
        </p:nvSpPr>
        <p:spPr>
          <a:xfrm>
            <a:off x="7977502" y="2253663"/>
            <a:ext cx="250736"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$11</a:t>
            </a:r>
          </a:p>
        </p:txBody>
      </p:sp>
      <p:sp>
        <p:nvSpPr>
          <p:cNvPr id="38" name="TextBox 38"/>
          <p:cNvSpPr txBox="1"/>
          <p:nvPr/>
        </p:nvSpPr>
        <p:spPr>
          <a:xfrm>
            <a:off x="8669398" y="2253663"/>
            <a:ext cx="509559"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$𝟏,𝟎𝟎𝟒</a:t>
            </a:r>
          </a:p>
        </p:txBody>
      </p:sp>
      <p:sp>
        <p:nvSpPr>
          <p:cNvPr id="39" name="TextBox 39"/>
          <p:cNvSpPr txBox="1"/>
          <p:nvPr/>
        </p:nvSpPr>
        <p:spPr>
          <a:xfrm>
            <a:off x="7835770" y="2369487"/>
            <a:ext cx="75086"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40" name="TextBox 40"/>
          <p:cNvSpPr txBox="1"/>
          <p:nvPr/>
        </p:nvSpPr>
        <p:spPr>
          <a:xfrm>
            <a:off x="8300590" y="2369487"/>
            <a:ext cx="116119"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41" name="TextBox 41"/>
          <p:cNvSpPr txBox="1"/>
          <p:nvPr/>
        </p:nvSpPr>
        <p:spPr>
          <a:xfrm>
            <a:off x="6966842" y="2471595"/>
            <a:ext cx="2459603"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𝑠ℎ𝑜𝑤𝑒𝑟ℎ𝑒𝑎𝑑</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𝑘𝐺𝑎𝑙</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𝒔𝒉𝒐𝒘𝒆𝒓𝒉𝒆𝒂𝒅</a:t>
            </a:r>
          </a:p>
        </p:txBody>
      </p:sp>
      <p:sp>
        <p:nvSpPr>
          <p:cNvPr id="42" name="TextBox 42"/>
          <p:cNvSpPr txBox="1"/>
          <p:nvPr/>
        </p:nvSpPr>
        <p:spPr>
          <a:xfrm>
            <a:off x="6172200" y="2828468"/>
            <a:ext cx="474583"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10 𝑚𝑖𝑛</a:t>
            </a:r>
          </a:p>
        </p:txBody>
      </p:sp>
      <p:sp>
        <p:nvSpPr>
          <p:cNvPr id="43" name="TextBox 43"/>
          <p:cNvSpPr txBox="1"/>
          <p:nvPr/>
        </p:nvSpPr>
        <p:spPr>
          <a:xfrm>
            <a:off x="6778752" y="2828468"/>
            <a:ext cx="628164"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365 𝑑𝑎𝑦𝑠</a:t>
            </a:r>
          </a:p>
        </p:txBody>
      </p:sp>
      <p:sp>
        <p:nvSpPr>
          <p:cNvPr id="44" name="TextBox 44"/>
          <p:cNvSpPr txBox="1"/>
          <p:nvPr/>
        </p:nvSpPr>
        <p:spPr>
          <a:xfrm>
            <a:off x="7656576" y="2828468"/>
            <a:ext cx="604542"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10 𝑦𝑒𝑎𝑟𝑠</a:t>
            </a:r>
          </a:p>
        </p:txBody>
      </p:sp>
      <p:sp>
        <p:nvSpPr>
          <p:cNvPr id="45" name="TextBox 45"/>
          <p:cNvSpPr txBox="1"/>
          <p:nvPr/>
        </p:nvSpPr>
        <p:spPr>
          <a:xfrm>
            <a:off x="8513321" y="2828468"/>
            <a:ext cx="468678"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1.5 𝑔𝑎𝑙</a:t>
            </a:r>
          </a:p>
        </p:txBody>
      </p:sp>
      <p:sp>
        <p:nvSpPr>
          <p:cNvPr id="46" name="TextBox 46"/>
          <p:cNvSpPr txBox="1"/>
          <p:nvPr/>
        </p:nvSpPr>
        <p:spPr>
          <a:xfrm>
            <a:off x="9237221" y="2828468"/>
            <a:ext cx="814702"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𝟓𝟒.𝟕𝟓 𝒌𝑮𝒂𝒍</a:t>
            </a:r>
          </a:p>
        </p:txBody>
      </p:sp>
      <p:sp>
        <p:nvSpPr>
          <p:cNvPr id="47" name="TextBox 47"/>
          <p:cNvSpPr txBox="1"/>
          <p:nvPr/>
        </p:nvSpPr>
        <p:spPr>
          <a:xfrm>
            <a:off x="6672072" y="2944292"/>
            <a:ext cx="75086"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48" name="TextBox 48"/>
          <p:cNvSpPr txBox="1"/>
          <p:nvPr/>
        </p:nvSpPr>
        <p:spPr>
          <a:xfrm>
            <a:off x="7429500" y="2944292"/>
            <a:ext cx="75086"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49" name="TextBox 49"/>
          <p:cNvSpPr txBox="1"/>
          <p:nvPr/>
        </p:nvSpPr>
        <p:spPr>
          <a:xfrm>
            <a:off x="8406641" y="2944292"/>
            <a:ext cx="75086"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50" name="TextBox 50"/>
          <p:cNvSpPr txBox="1"/>
          <p:nvPr/>
        </p:nvSpPr>
        <p:spPr>
          <a:xfrm>
            <a:off x="9019289" y="2944292"/>
            <a:ext cx="116119"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51" name="TextBox 51"/>
          <p:cNvSpPr txBox="1"/>
          <p:nvPr/>
        </p:nvSpPr>
        <p:spPr>
          <a:xfrm>
            <a:off x="6274308" y="3046400"/>
            <a:ext cx="419557"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𝑑𝑎𝑦</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p>
        </p:txBody>
      </p:sp>
      <p:sp>
        <p:nvSpPr>
          <p:cNvPr id="52" name="TextBox 52"/>
          <p:cNvSpPr txBox="1"/>
          <p:nvPr/>
        </p:nvSpPr>
        <p:spPr>
          <a:xfrm>
            <a:off x="6925056" y="3046400"/>
            <a:ext cx="3234195"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𝑦𝑒𝑎𝑟</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𝑠ℎ𝑜𝑤𝑒𝑟ℎ𝑒𝑎𝑑</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𝑚𝑖𝑛</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𝒔𝒉𝒐𝒘𝒆𝒓𝒉𝒆𝒂𝒅</a:t>
            </a:r>
          </a:p>
        </p:txBody>
      </p:sp>
      <p:sp>
        <p:nvSpPr>
          <p:cNvPr id="53" name="TextBox 53"/>
          <p:cNvSpPr txBox="1"/>
          <p:nvPr/>
        </p:nvSpPr>
        <p:spPr>
          <a:xfrm>
            <a:off x="7029574" y="3267123"/>
            <a:ext cx="729825"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54.75 𝑘𝐺𝑎𝑙</a:t>
            </a:r>
          </a:p>
        </p:txBody>
      </p:sp>
      <p:sp>
        <p:nvSpPr>
          <p:cNvPr id="54" name="TextBox 54"/>
          <p:cNvSpPr txBox="1"/>
          <p:nvPr/>
        </p:nvSpPr>
        <p:spPr>
          <a:xfrm>
            <a:off x="8018650" y="3267123"/>
            <a:ext cx="250736"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$11</a:t>
            </a:r>
          </a:p>
        </p:txBody>
      </p:sp>
      <p:sp>
        <p:nvSpPr>
          <p:cNvPr id="55" name="TextBox 55"/>
          <p:cNvSpPr txBox="1"/>
          <p:nvPr/>
        </p:nvSpPr>
        <p:spPr>
          <a:xfrm>
            <a:off x="8785222" y="3267123"/>
            <a:ext cx="358464"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$𝟔𝟎𝟐</a:t>
            </a:r>
          </a:p>
        </p:txBody>
      </p:sp>
      <p:sp>
        <p:nvSpPr>
          <p:cNvPr id="56" name="TextBox 56"/>
          <p:cNvSpPr txBox="1"/>
          <p:nvPr/>
        </p:nvSpPr>
        <p:spPr>
          <a:xfrm>
            <a:off x="7876918" y="3382947"/>
            <a:ext cx="75086"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57" name="TextBox 57"/>
          <p:cNvSpPr txBox="1"/>
          <p:nvPr/>
        </p:nvSpPr>
        <p:spPr>
          <a:xfrm>
            <a:off x="8341738" y="3382947"/>
            <a:ext cx="116119"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960" normalizeH="0" baseline="0" noProof="0">
                <a:ln>
                  <a:noFill/>
                </a:ln>
                <a:solidFill>
                  <a:srgbClr val="000000"/>
                </a:solidFill>
                <a:effectLst/>
                <a:uLnTx/>
                <a:uFillTx/>
                <a:latin typeface="Cambria"/>
                <a:ea typeface="Cambria"/>
                <a:cs typeface="Cambria"/>
                <a:sym typeface="Cambria"/>
              </a:rPr>
              <a:t>=</a:t>
            </a:r>
          </a:p>
        </p:txBody>
      </p:sp>
      <p:sp>
        <p:nvSpPr>
          <p:cNvPr id="58" name="TextBox 58"/>
          <p:cNvSpPr txBox="1"/>
          <p:nvPr/>
        </p:nvSpPr>
        <p:spPr>
          <a:xfrm>
            <a:off x="6935086" y="3485055"/>
            <a:ext cx="2533955" cy="203835"/>
          </a:xfrm>
          <a:prstGeom prst="rect">
            <a:avLst/>
          </a:prstGeom>
        </p:spPr>
        <p:txBody>
          <a:bodyPr lIns="0" tIns="0" rIns="0" bIns="0" rtlCol="0" anchor="t">
            <a:spAutoFit/>
          </a:bodyPr>
          <a:lstStyle/>
          <a:p>
            <a:pPr marL="0" marR="0" lvl="0" indent="0" algn="l" defTabSz="914400" rtl="0" eaLnBrk="1" fontAlgn="auto" latinLnBrk="0" hangingPunct="1">
              <a:lnSpc>
                <a:spcPts val="1679"/>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𝑠ℎ𝑜𝑤𝑒𝑟ℎ𝑒𝑎𝑟𝑑</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𝑘𝐺𝑎𝑙</a:t>
            </a:r>
            <a:r>
              <a:rPr kumimoji="0" lang="en-US" sz="1200" b="0" i="0" u="none" strike="noStrike" kern="1200" cap="none" spc="0" normalizeH="0" baseline="0" noProof="0">
                <a:ln>
                  <a:noFill/>
                </a:ln>
                <a:solidFill>
                  <a:srgbClr val="FFFFFF"/>
                </a:solidFill>
                <a:effectLst/>
                <a:uLnTx/>
                <a:uFillTx/>
                <a:latin typeface="Cambria"/>
                <a:ea typeface="Cambria"/>
                <a:cs typeface="Cambria"/>
                <a:sym typeface="Cambria"/>
              </a:rPr>
              <a:t> </a:t>
            </a:r>
            <a:r>
              <a:rPr kumimoji="0" lang="en-US" sz="1200" b="0" i="0" u="none" strike="noStrike" kern="1200" cap="none" spc="0" normalizeH="0" baseline="0" noProof="0">
                <a:ln>
                  <a:noFill/>
                </a:ln>
                <a:solidFill>
                  <a:srgbClr val="000000"/>
                </a:solidFill>
                <a:effectLst/>
                <a:uLnTx/>
                <a:uFillTx/>
                <a:latin typeface="Cambria"/>
                <a:ea typeface="Cambria"/>
                <a:cs typeface="Cambria"/>
                <a:sym typeface="Cambria"/>
              </a:rPr>
              <a:t>𝒔𝒉𝒐𝒘𝒆𝒓𝒉𝒆𝒂𝒅</a:t>
            </a:r>
          </a:p>
        </p:txBody>
      </p:sp>
    </p:spTree>
    <p:extLst>
      <p:ext uri="{BB962C8B-B14F-4D97-AF65-F5344CB8AC3E}">
        <p14:creationId xmlns:p14="http://schemas.microsoft.com/office/powerpoint/2010/main" val="3012231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1447800" y="1524000"/>
            <a:ext cx="9144000" cy="3656714"/>
            <a:chOff x="0" y="0"/>
            <a:chExt cx="12192000" cy="4875619"/>
          </a:xfrm>
        </p:grpSpPr>
        <p:sp>
          <p:nvSpPr>
            <p:cNvPr id="6" name="Freeform 6"/>
            <p:cNvSpPr/>
            <p:nvPr/>
          </p:nvSpPr>
          <p:spPr>
            <a:xfrm>
              <a:off x="0" y="0"/>
              <a:ext cx="12192000" cy="4875657"/>
            </a:xfrm>
            <a:custGeom>
              <a:avLst/>
              <a:gdLst/>
              <a:ahLst/>
              <a:cxnLst/>
              <a:rect l="l" t="t" r="r" b="b"/>
              <a:pathLst>
                <a:path w="12192000" h="4875657">
                  <a:moveTo>
                    <a:pt x="0" y="0"/>
                  </a:moveTo>
                  <a:lnTo>
                    <a:pt x="12192000" y="0"/>
                  </a:lnTo>
                  <a:lnTo>
                    <a:pt x="12192000" y="4875657"/>
                  </a:lnTo>
                  <a:lnTo>
                    <a:pt x="0" y="4875657"/>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7" name="TextBox 7"/>
          <p:cNvSpPr txBox="1"/>
          <p:nvPr/>
        </p:nvSpPr>
        <p:spPr>
          <a:xfrm>
            <a:off x="1691897" y="232781"/>
            <a:ext cx="7725842" cy="750627"/>
          </a:xfrm>
          <a:prstGeom prst="rect">
            <a:avLst/>
          </a:prstGeom>
        </p:spPr>
        <p:txBody>
          <a:bodyPr lIns="0" tIns="0" rIns="0" bIns="0" rtlCol="0" anchor="t">
            <a:spAutoFit/>
          </a:bodyPr>
          <a:lstStyle/>
          <a:p>
            <a:pPr marL="0" marR="0" lvl="0" indent="0" algn="l" defTabSz="914400" rtl="0" eaLnBrk="1" fontAlgn="auto" latinLnBrk="0" hangingPunct="1">
              <a:lnSpc>
                <a:spcPts val="6168"/>
              </a:lnSpc>
              <a:spcBef>
                <a:spcPts val="0"/>
              </a:spcBef>
              <a:spcAft>
                <a:spcPts val="0"/>
              </a:spcAft>
              <a:buClrTx/>
              <a:buSzTx/>
              <a:buFontTx/>
              <a:buNone/>
              <a:tabLst/>
              <a:defRPr/>
            </a:pPr>
            <a:r>
              <a:rPr kumimoji="0" lang="en-US" sz="4406" b="1" i="0" u="none" strike="noStrike" kern="1200" cap="none" spc="0" normalizeH="0" baseline="0" noProof="0" dirty="0">
                <a:ln>
                  <a:noFill/>
                </a:ln>
                <a:solidFill>
                  <a:srgbClr val="FFFFFF"/>
                </a:solidFill>
                <a:effectLst/>
                <a:uLnTx/>
                <a:uFillTx/>
                <a:latin typeface="Aptos"/>
                <a:ea typeface="Aptos"/>
                <a:cs typeface="Aptos"/>
                <a:sym typeface="Aptos"/>
              </a:rPr>
              <a:t>Ohio Low Flow Water Projects</a:t>
            </a:r>
          </a:p>
        </p:txBody>
      </p:sp>
    </p:spTree>
    <p:extLst>
      <p:ext uri="{BB962C8B-B14F-4D97-AF65-F5344CB8AC3E}">
        <p14:creationId xmlns:p14="http://schemas.microsoft.com/office/powerpoint/2010/main" val="3255408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1737236" y="2157984"/>
            <a:ext cx="2851280" cy="1957835"/>
            <a:chOff x="0" y="0"/>
            <a:chExt cx="3801707" cy="2610447"/>
          </a:xfrm>
        </p:grpSpPr>
        <p:sp>
          <p:nvSpPr>
            <p:cNvPr id="6" name="Freeform 6"/>
            <p:cNvSpPr/>
            <p:nvPr/>
          </p:nvSpPr>
          <p:spPr>
            <a:xfrm>
              <a:off x="0" y="0"/>
              <a:ext cx="3801745" cy="2610485"/>
            </a:xfrm>
            <a:custGeom>
              <a:avLst/>
              <a:gdLst/>
              <a:ahLst/>
              <a:cxnLst/>
              <a:rect l="l" t="t" r="r" b="b"/>
              <a:pathLst>
                <a:path w="3801745" h="2610485">
                  <a:moveTo>
                    <a:pt x="0" y="0"/>
                  </a:moveTo>
                  <a:lnTo>
                    <a:pt x="3801745" y="0"/>
                  </a:lnTo>
                  <a:lnTo>
                    <a:pt x="3801745" y="2610485"/>
                  </a:lnTo>
                  <a:lnTo>
                    <a:pt x="0" y="2610485"/>
                  </a:lnTo>
                  <a:lnTo>
                    <a:pt x="0" y="0"/>
                  </a:lnTo>
                  <a:close/>
                </a:path>
              </a:pathLst>
            </a:custGeom>
            <a:blipFill>
              <a:blip r:embed="rId4"/>
              <a:stretch>
                <a:fillRect r="1" b="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7"/>
          <p:cNvGrpSpPr/>
          <p:nvPr/>
        </p:nvGrpSpPr>
        <p:grpSpPr>
          <a:xfrm>
            <a:off x="1852679" y="4060660"/>
            <a:ext cx="2620394" cy="984799"/>
            <a:chOff x="0" y="0"/>
            <a:chExt cx="3493859" cy="1313066"/>
          </a:xfrm>
        </p:grpSpPr>
        <p:sp>
          <p:nvSpPr>
            <p:cNvPr id="8" name="Freeform 8"/>
            <p:cNvSpPr/>
            <p:nvPr/>
          </p:nvSpPr>
          <p:spPr>
            <a:xfrm>
              <a:off x="0" y="0"/>
              <a:ext cx="3493897" cy="1313053"/>
            </a:xfrm>
            <a:custGeom>
              <a:avLst/>
              <a:gdLst/>
              <a:ahLst/>
              <a:cxnLst/>
              <a:rect l="l" t="t" r="r" b="b"/>
              <a:pathLst>
                <a:path w="3493897" h="1313053">
                  <a:moveTo>
                    <a:pt x="0" y="0"/>
                  </a:moveTo>
                  <a:lnTo>
                    <a:pt x="3493897" y="0"/>
                  </a:lnTo>
                  <a:lnTo>
                    <a:pt x="3493897" y="1313053"/>
                  </a:lnTo>
                  <a:lnTo>
                    <a:pt x="0" y="1313053"/>
                  </a:lnTo>
                  <a:lnTo>
                    <a:pt x="0" y="0"/>
                  </a:lnTo>
                  <a:close/>
                </a:path>
              </a:pathLst>
            </a:custGeom>
            <a:blipFill>
              <a:blip r:embed="rId5"/>
              <a:stretch>
                <a:fillRect r="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9" name="Group 9"/>
          <p:cNvGrpSpPr/>
          <p:nvPr/>
        </p:nvGrpSpPr>
        <p:grpSpPr>
          <a:xfrm>
            <a:off x="4670803" y="2140334"/>
            <a:ext cx="2850261" cy="2964685"/>
            <a:chOff x="0" y="0"/>
            <a:chExt cx="3800348" cy="3952913"/>
          </a:xfrm>
        </p:grpSpPr>
        <p:sp>
          <p:nvSpPr>
            <p:cNvPr id="10" name="Freeform 10"/>
            <p:cNvSpPr/>
            <p:nvPr/>
          </p:nvSpPr>
          <p:spPr>
            <a:xfrm>
              <a:off x="0" y="0"/>
              <a:ext cx="3800348" cy="3952875"/>
            </a:xfrm>
            <a:custGeom>
              <a:avLst/>
              <a:gdLst/>
              <a:ahLst/>
              <a:cxnLst/>
              <a:rect l="l" t="t" r="r" b="b"/>
              <a:pathLst>
                <a:path w="3800348" h="3952875">
                  <a:moveTo>
                    <a:pt x="0" y="0"/>
                  </a:moveTo>
                  <a:lnTo>
                    <a:pt x="3800348" y="0"/>
                  </a:lnTo>
                  <a:lnTo>
                    <a:pt x="3800348" y="3952875"/>
                  </a:lnTo>
                  <a:lnTo>
                    <a:pt x="0" y="3952875"/>
                  </a:lnTo>
                  <a:lnTo>
                    <a:pt x="0" y="0"/>
                  </a:lnTo>
                  <a:close/>
                </a:path>
              </a:pathLst>
            </a:custGeom>
            <a:blipFill>
              <a:blip r:embed="rId6"/>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1" name="Group 11"/>
          <p:cNvGrpSpPr/>
          <p:nvPr/>
        </p:nvGrpSpPr>
        <p:grpSpPr>
          <a:xfrm>
            <a:off x="7562212" y="2177672"/>
            <a:ext cx="2608069" cy="2959989"/>
            <a:chOff x="0" y="0"/>
            <a:chExt cx="3477425" cy="3946652"/>
          </a:xfrm>
        </p:grpSpPr>
        <p:sp>
          <p:nvSpPr>
            <p:cNvPr id="12" name="Freeform 12"/>
            <p:cNvSpPr/>
            <p:nvPr/>
          </p:nvSpPr>
          <p:spPr>
            <a:xfrm>
              <a:off x="0" y="0"/>
              <a:ext cx="3477387" cy="3946652"/>
            </a:xfrm>
            <a:custGeom>
              <a:avLst/>
              <a:gdLst/>
              <a:ahLst/>
              <a:cxnLst/>
              <a:rect l="l" t="t" r="r" b="b"/>
              <a:pathLst>
                <a:path w="3477387" h="3946652">
                  <a:moveTo>
                    <a:pt x="0" y="0"/>
                  </a:moveTo>
                  <a:lnTo>
                    <a:pt x="3477387" y="0"/>
                  </a:lnTo>
                  <a:lnTo>
                    <a:pt x="3477387" y="3946652"/>
                  </a:lnTo>
                  <a:lnTo>
                    <a:pt x="0" y="3946652"/>
                  </a:lnTo>
                  <a:lnTo>
                    <a:pt x="0" y="0"/>
                  </a:lnTo>
                  <a:close/>
                </a:path>
              </a:pathLst>
            </a:custGeom>
            <a:blipFill>
              <a:blip r:embed="rId7"/>
              <a:stretch>
                <a:fillRect r="-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3" name="Freeform 13"/>
          <p:cNvSpPr/>
          <p:nvPr/>
        </p:nvSpPr>
        <p:spPr>
          <a:xfrm>
            <a:off x="1591180" y="1327109"/>
            <a:ext cx="8922258" cy="830999"/>
          </a:xfrm>
          <a:custGeom>
            <a:avLst/>
            <a:gdLst/>
            <a:ahLst/>
            <a:cxnLst/>
            <a:rect l="l" t="t" r="r" b="b"/>
            <a:pathLst>
              <a:path w="8922258" h="830999">
                <a:moveTo>
                  <a:pt x="0" y="0"/>
                </a:moveTo>
                <a:lnTo>
                  <a:pt x="8922258" y="0"/>
                </a:lnTo>
                <a:lnTo>
                  <a:pt x="8922258" y="830999"/>
                </a:lnTo>
                <a:lnTo>
                  <a:pt x="0" y="830999"/>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4" name="Group 14"/>
          <p:cNvGrpSpPr/>
          <p:nvPr/>
        </p:nvGrpSpPr>
        <p:grpSpPr>
          <a:xfrm>
            <a:off x="6096000" y="5333838"/>
            <a:ext cx="2267207" cy="1256348"/>
            <a:chOff x="0" y="0"/>
            <a:chExt cx="3022943" cy="1675130"/>
          </a:xfrm>
        </p:grpSpPr>
        <p:sp>
          <p:nvSpPr>
            <p:cNvPr id="15" name="Freeform 15"/>
            <p:cNvSpPr/>
            <p:nvPr/>
          </p:nvSpPr>
          <p:spPr>
            <a:xfrm>
              <a:off x="0" y="0"/>
              <a:ext cx="3022981" cy="1675130"/>
            </a:xfrm>
            <a:custGeom>
              <a:avLst/>
              <a:gdLst/>
              <a:ahLst/>
              <a:cxnLst/>
              <a:rect l="l" t="t" r="r" b="b"/>
              <a:pathLst>
                <a:path w="3022981" h="1675130">
                  <a:moveTo>
                    <a:pt x="0" y="0"/>
                  </a:moveTo>
                  <a:lnTo>
                    <a:pt x="3022981" y="0"/>
                  </a:lnTo>
                  <a:lnTo>
                    <a:pt x="3022981" y="1675130"/>
                  </a:lnTo>
                  <a:lnTo>
                    <a:pt x="0" y="1675130"/>
                  </a:lnTo>
                  <a:lnTo>
                    <a:pt x="0" y="0"/>
                  </a:lnTo>
                  <a:close/>
                </a:path>
              </a:pathLst>
            </a:custGeom>
            <a:blipFill>
              <a:blip r:embed="rId9"/>
              <a:stretch>
                <a:fillRect r="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6" name="Group 16"/>
          <p:cNvGrpSpPr/>
          <p:nvPr/>
        </p:nvGrpSpPr>
        <p:grpSpPr>
          <a:xfrm>
            <a:off x="3718817" y="5333838"/>
            <a:ext cx="2267207" cy="1256357"/>
            <a:chOff x="0" y="0"/>
            <a:chExt cx="3022943" cy="1675143"/>
          </a:xfrm>
        </p:grpSpPr>
        <p:sp>
          <p:nvSpPr>
            <p:cNvPr id="17" name="Freeform 17"/>
            <p:cNvSpPr/>
            <p:nvPr/>
          </p:nvSpPr>
          <p:spPr>
            <a:xfrm>
              <a:off x="0" y="0"/>
              <a:ext cx="3022981" cy="1675130"/>
            </a:xfrm>
            <a:custGeom>
              <a:avLst/>
              <a:gdLst/>
              <a:ahLst/>
              <a:cxnLst/>
              <a:rect l="l" t="t" r="r" b="b"/>
              <a:pathLst>
                <a:path w="3022981" h="1675130">
                  <a:moveTo>
                    <a:pt x="0" y="0"/>
                  </a:moveTo>
                  <a:lnTo>
                    <a:pt x="3022981" y="0"/>
                  </a:lnTo>
                  <a:lnTo>
                    <a:pt x="3022981" y="1675130"/>
                  </a:lnTo>
                  <a:lnTo>
                    <a:pt x="0" y="1675130"/>
                  </a:lnTo>
                  <a:lnTo>
                    <a:pt x="0" y="0"/>
                  </a:lnTo>
                  <a:close/>
                </a:path>
              </a:pathLst>
            </a:custGeom>
            <a:blipFill>
              <a:blip r:embed="rId10"/>
              <a:stretch>
                <a:fillRect r="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TextBox 18"/>
          <p:cNvSpPr txBox="1"/>
          <p:nvPr/>
        </p:nvSpPr>
        <p:spPr>
          <a:xfrm>
            <a:off x="1793491" y="263052"/>
            <a:ext cx="6180592" cy="820769"/>
          </a:xfrm>
          <a:prstGeom prst="rect">
            <a:avLst/>
          </a:prstGeom>
        </p:spPr>
        <p:txBody>
          <a:bodyPr lIns="0" tIns="0" rIns="0" bIns="0" rtlCol="0" anchor="t">
            <a:spAutoFit/>
          </a:bodyPr>
          <a:lstStyle/>
          <a:p>
            <a:pPr marL="0" marR="0" lvl="0" indent="0" algn="l" defTabSz="914400" rtl="0" eaLnBrk="1" fontAlgn="auto" latinLnBrk="0" hangingPunct="1">
              <a:lnSpc>
                <a:spcPts val="6723"/>
              </a:lnSpc>
              <a:spcBef>
                <a:spcPts val="0"/>
              </a:spcBef>
              <a:spcAft>
                <a:spcPts val="0"/>
              </a:spcAft>
              <a:buClrTx/>
              <a:buSzTx/>
              <a:buFontTx/>
              <a:buNone/>
              <a:tabLst/>
              <a:defRPr/>
            </a:pPr>
            <a:r>
              <a:rPr kumimoji="0" lang="en-US" sz="4802" b="1" i="0" u="none" strike="noStrike" kern="1200" cap="none" spc="0" normalizeH="0" baseline="0" noProof="0" dirty="0">
                <a:ln>
                  <a:noFill/>
                </a:ln>
                <a:solidFill>
                  <a:srgbClr val="FFFFFF"/>
                </a:solidFill>
                <a:effectLst/>
                <a:uLnTx/>
                <a:uFillTx/>
                <a:latin typeface="Aptos"/>
                <a:ea typeface="Aptos"/>
                <a:cs typeface="Aptos"/>
                <a:sym typeface="Aptos"/>
              </a:rPr>
              <a:t>Post Rehab Highlights</a:t>
            </a:r>
          </a:p>
        </p:txBody>
      </p:sp>
      <p:sp>
        <p:nvSpPr>
          <p:cNvPr id="19" name="TextBox 19"/>
          <p:cNvSpPr txBox="1"/>
          <p:nvPr/>
        </p:nvSpPr>
        <p:spPr>
          <a:xfrm>
            <a:off x="2683850" y="1337720"/>
            <a:ext cx="41967" cy="282378"/>
          </a:xfrm>
          <a:prstGeom prst="rect">
            <a:avLst/>
          </a:prstGeom>
        </p:spPr>
        <p:txBody>
          <a:bodyPr lIns="0" tIns="0" rIns="0" bIns="0" rtlCol="0" anchor="t">
            <a:spAutoFit/>
          </a:bodyPr>
          <a:lstStyle/>
          <a:p>
            <a:pPr marL="0" marR="0" lvl="0" indent="0" algn="l" defTabSz="914400" rtl="0" eaLnBrk="1" fontAlgn="auto" latinLnBrk="0" hangingPunct="1">
              <a:lnSpc>
                <a:spcPts val="2234"/>
              </a:lnSpc>
              <a:spcBef>
                <a:spcPts val="0"/>
              </a:spcBef>
              <a:spcAft>
                <a:spcPts val="0"/>
              </a:spcAft>
              <a:buClrTx/>
              <a:buSzTx/>
              <a:buFontTx/>
              <a:buNone/>
              <a:tabLst/>
              <a:defRPr/>
            </a:pPr>
            <a:r>
              <a:rPr kumimoji="0" lang="en-US" sz="1596" b="0" i="0" u="none" strike="noStrike" kern="1200" cap="none" spc="0" normalizeH="0" baseline="0" noProof="0">
                <a:ln>
                  <a:noFill/>
                </a:ln>
                <a:solidFill>
                  <a:srgbClr val="000000"/>
                </a:solidFill>
                <a:effectLst/>
                <a:uLnTx/>
                <a:uFillTx/>
                <a:latin typeface="Aptos"/>
                <a:ea typeface="Aptos"/>
                <a:cs typeface="Aptos"/>
                <a:sym typeface="Aptos"/>
              </a:rPr>
              <a:t> </a:t>
            </a:r>
          </a:p>
        </p:txBody>
      </p:sp>
      <p:sp>
        <p:nvSpPr>
          <p:cNvPr id="20" name="TextBox 20"/>
          <p:cNvSpPr txBox="1"/>
          <p:nvPr/>
        </p:nvSpPr>
        <p:spPr>
          <a:xfrm>
            <a:off x="1682753" y="1825114"/>
            <a:ext cx="4524404" cy="282750"/>
          </a:xfrm>
          <a:prstGeom prst="rect">
            <a:avLst/>
          </a:prstGeom>
        </p:spPr>
        <p:txBody>
          <a:bodyPr lIns="0" tIns="0" rIns="0" bIns="0" rtlCol="0" anchor="t">
            <a:spAutoFit/>
          </a:bodyPr>
          <a:lstStyle/>
          <a:p>
            <a:pPr marL="0" marR="0" lvl="0" indent="0" algn="l" defTabSz="914400" rtl="0" eaLnBrk="1" fontAlgn="auto" latinLnBrk="0" hangingPunct="1">
              <a:lnSpc>
                <a:spcPts val="2237"/>
              </a:lnSpc>
              <a:spcBef>
                <a:spcPts val="0"/>
              </a:spcBef>
              <a:spcAft>
                <a:spcPts val="0"/>
              </a:spcAft>
              <a:buClrTx/>
              <a:buSzTx/>
              <a:buFontTx/>
              <a:buNone/>
              <a:tabLst/>
              <a:defRPr/>
            </a:pPr>
            <a:r>
              <a:rPr kumimoji="0" lang="en-US" sz="1598" b="0" i="0" u="none" strike="noStrike" kern="1200" cap="none" spc="0" normalizeH="0" baseline="0" noProof="0">
                <a:ln>
                  <a:noFill/>
                </a:ln>
                <a:solidFill>
                  <a:srgbClr val="000000"/>
                </a:solidFill>
                <a:effectLst/>
                <a:uLnTx/>
                <a:uFillTx/>
                <a:latin typeface="Aptos"/>
                <a:ea typeface="Aptos"/>
                <a:cs typeface="Aptos"/>
                <a:sym typeface="Aptos"/>
              </a:rPr>
              <a:t>utility use and carbon emissions to historical data. </a:t>
            </a:r>
          </a:p>
        </p:txBody>
      </p:sp>
      <p:sp>
        <p:nvSpPr>
          <p:cNvPr id="21" name="TextBox 21"/>
          <p:cNvSpPr txBox="1"/>
          <p:nvPr/>
        </p:nvSpPr>
        <p:spPr>
          <a:xfrm>
            <a:off x="1682753" y="1337720"/>
            <a:ext cx="8579739" cy="268279"/>
          </a:xfrm>
          <a:prstGeom prst="rect">
            <a:avLst/>
          </a:prstGeom>
        </p:spPr>
        <p:txBody>
          <a:bodyPr lIns="0" tIns="0" rIns="0" bIns="0" rtlCol="0" anchor="t">
            <a:spAutoFit/>
          </a:bodyPr>
          <a:lstStyle/>
          <a:p>
            <a:pPr marL="0" marR="0" lvl="0" indent="0" algn="l" defTabSz="914400" rtl="0" eaLnBrk="1" fontAlgn="auto" latinLnBrk="0" hangingPunct="1">
              <a:lnSpc>
                <a:spcPts val="2234"/>
              </a:lnSpc>
              <a:spcBef>
                <a:spcPts val="0"/>
              </a:spcBef>
              <a:spcAft>
                <a:spcPts val="0"/>
              </a:spcAft>
              <a:buClrTx/>
              <a:buSzTx/>
              <a:buFontTx/>
              <a:buNone/>
              <a:tabLst/>
              <a:defRPr/>
            </a:pPr>
            <a:r>
              <a:rPr kumimoji="0" lang="en-US" sz="1596" b="0" i="0" u="none" strike="noStrike" kern="1200" cap="none" spc="0" normalizeH="0" baseline="0" noProof="0" dirty="0">
                <a:ln>
                  <a:noFill/>
                </a:ln>
                <a:solidFill>
                  <a:srgbClr val="000000"/>
                </a:solidFill>
                <a:effectLst/>
                <a:uLnTx/>
                <a:uFillTx/>
                <a:latin typeface="Aptos"/>
                <a:ea typeface="Aptos"/>
                <a:cs typeface="Aptos"/>
                <a:sym typeface="Aptos"/>
              </a:rPr>
              <a:t>Summaries of key outcomes and benefits from recent rehabs and discreet energy &amp; water saving </a:t>
            </a:r>
          </a:p>
        </p:txBody>
      </p:sp>
      <p:sp>
        <p:nvSpPr>
          <p:cNvPr id="22" name="TextBox 22"/>
          <p:cNvSpPr txBox="1"/>
          <p:nvPr/>
        </p:nvSpPr>
        <p:spPr>
          <a:xfrm>
            <a:off x="1682753" y="1581560"/>
            <a:ext cx="8472030" cy="268279"/>
          </a:xfrm>
          <a:prstGeom prst="rect">
            <a:avLst/>
          </a:prstGeom>
        </p:spPr>
        <p:txBody>
          <a:bodyPr lIns="0" tIns="0" rIns="0" bIns="0" rtlCol="0" anchor="t">
            <a:spAutoFit/>
          </a:bodyPr>
          <a:lstStyle/>
          <a:p>
            <a:pPr marL="0" marR="0" lvl="0" indent="0" algn="l" defTabSz="914400" rtl="0" eaLnBrk="1" fontAlgn="auto" latinLnBrk="0" hangingPunct="1">
              <a:lnSpc>
                <a:spcPts val="2234"/>
              </a:lnSpc>
              <a:spcBef>
                <a:spcPts val="0"/>
              </a:spcBef>
              <a:spcAft>
                <a:spcPts val="0"/>
              </a:spcAft>
              <a:buClrTx/>
              <a:buSzTx/>
              <a:buFontTx/>
              <a:buNone/>
              <a:tabLst/>
              <a:defRPr/>
            </a:pPr>
            <a:r>
              <a:rPr kumimoji="0" lang="en-US" sz="1596" b="0" i="0" u="none" strike="noStrike" kern="1200" cap="none" spc="0" normalizeH="0" baseline="0" noProof="0" dirty="0">
                <a:ln>
                  <a:noFill/>
                </a:ln>
                <a:solidFill>
                  <a:srgbClr val="000000"/>
                </a:solidFill>
                <a:effectLst/>
                <a:uLnTx/>
                <a:uFillTx/>
                <a:latin typeface="Aptos"/>
                <a:ea typeface="Aptos"/>
                <a:cs typeface="Aptos"/>
                <a:sym typeface="Aptos"/>
              </a:rPr>
              <a:t>projects. The Highlights are produced 9 to12 months after completion and evaluate the current </a:t>
            </a:r>
          </a:p>
        </p:txBody>
      </p:sp>
    </p:spTree>
    <p:extLst>
      <p:ext uri="{BB962C8B-B14F-4D97-AF65-F5344CB8AC3E}">
        <p14:creationId xmlns:p14="http://schemas.microsoft.com/office/powerpoint/2010/main" val="2633982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1804159" y="2247014"/>
            <a:ext cx="8662292" cy="2826134"/>
            <a:chOff x="0" y="0"/>
            <a:chExt cx="11549723" cy="3768179"/>
          </a:xfrm>
        </p:grpSpPr>
        <p:sp>
          <p:nvSpPr>
            <p:cNvPr id="6" name="Freeform 6"/>
            <p:cNvSpPr/>
            <p:nvPr/>
          </p:nvSpPr>
          <p:spPr>
            <a:xfrm>
              <a:off x="0" y="0"/>
              <a:ext cx="11549761" cy="3768217"/>
            </a:xfrm>
            <a:custGeom>
              <a:avLst/>
              <a:gdLst/>
              <a:ahLst/>
              <a:cxnLst/>
              <a:rect l="l" t="t" r="r" b="b"/>
              <a:pathLst>
                <a:path w="11549761" h="3768217">
                  <a:moveTo>
                    <a:pt x="0" y="0"/>
                  </a:moveTo>
                  <a:lnTo>
                    <a:pt x="11549761" y="0"/>
                  </a:lnTo>
                  <a:lnTo>
                    <a:pt x="11549761" y="3768217"/>
                  </a:lnTo>
                  <a:lnTo>
                    <a:pt x="0" y="3768217"/>
                  </a:lnTo>
                  <a:lnTo>
                    <a:pt x="0" y="0"/>
                  </a:lnTo>
                  <a:close/>
                </a:path>
              </a:pathLst>
            </a:custGeom>
            <a:blipFill>
              <a:blip r:embed="rId4"/>
              <a:stretch>
                <a:fillRect b="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7"/>
          <p:cNvGrpSpPr/>
          <p:nvPr/>
        </p:nvGrpSpPr>
        <p:grpSpPr>
          <a:xfrm>
            <a:off x="1981200" y="5257838"/>
            <a:ext cx="3925443" cy="1408547"/>
            <a:chOff x="0" y="0"/>
            <a:chExt cx="5233924" cy="1878063"/>
          </a:xfrm>
        </p:grpSpPr>
        <p:sp>
          <p:nvSpPr>
            <p:cNvPr id="8" name="Freeform 8"/>
            <p:cNvSpPr/>
            <p:nvPr/>
          </p:nvSpPr>
          <p:spPr>
            <a:xfrm>
              <a:off x="0" y="0"/>
              <a:ext cx="5233924" cy="1878076"/>
            </a:xfrm>
            <a:custGeom>
              <a:avLst/>
              <a:gdLst/>
              <a:ahLst/>
              <a:cxnLst/>
              <a:rect l="l" t="t" r="r" b="b"/>
              <a:pathLst>
                <a:path w="5233924" h="1878076">
                  <a:moveTo>
                    <a:pt x="0" y="0"/>
                  </a:moveTo>
                  <a:lnTo>
                    <a:pt x="5233924" y="0"/>
                  </a:lnTo>
                  <a:lnTo>
                    <a:pt x="5233924" y="1878076"/>
                  </a:lnTo>
                  <a:lnTo>
                    <a:pt x="0" y="1878076"/>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p:cNvSpPr/>
          <p:nvPr/>
        </p:nvSpPr>
        <p:spPr>
          <a:xfrm>
            <a:off x="1630937" y="1320384"/>
            <a:ext cx="8922258" cy="830999"/>
          </a:xfrm>
          <a:custGeom>
            <a:avLst/>
            <a:gdLst/>
            <a:ahLst/>
            <a:cxnLst/>
            <a:rect l="l" t="t" r="r" b="b"/>
            <a:pathLst>
              <a:path w="8922258" h="830999">
                <a:moveTo>
                  <a:pt x="0" y="0"/>
                </a:moveTo>
                <a:lnTo>
                  <a:pt x="8922258" y="0"/>
                </a:lnTo>
                <a:lnTo>
                  <a:pt x="8922258" y="830999"/>
                </a:lnTo>
                <a:lnTo>
                  <a:pt x="0" y="830999"/>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0" name="Group 10"/>
          <p:cNvGrpSpPr/>
          <p:nvPr/>
        </p:nvGrpSpPr>
        <p:grpSpPr>
          <a:xfrm>
            <a:off x="6092066" y="5338886"/>
            <a:ext cx="4204716" cy="1295400"/>
            <a:chOff x="0" y="0"/>
            <a:chExt cx="5606288" cy="1727200"/>
          </a:xfrm>
        </p:grpSpPr>
        <p:sp>
          <p:nvSpPr>
            <p:cNvPr id="11" name="Freeform 11"/>
            <p:cNvSpPr/>
            <p:nvPr/>
          </p:nvSpPr>
          <p:spPr>
            <a:xfrm>
              <a:off x="0" y="0"/>
              <a:ext cx="5606288" cy="1727200"/>
            </a:xfrm>
            <a:custGeom>
              <a:avLst/>
              <a:gdLst/>
              <a:ahLst/>
              <a:cxnLst/>
              <a:rect l="l" t="t" r="r" b="b"/>
              <a:pathLst>
                <a:path w="5606288" h="1727200">
                  <a:moveTo>
                    <a:pt x="0" y="0"/>
                  </a:moveTo>
                  <a:lnTo>
                    <a:pt x="5606288" y="0"/>
                  </a:lnTo>
                  <a:lnTo>
                    <a:pt x="5606288" y="1727200"/>
                  </a:lnTo>
                  <a:lnTo>
                    <a:pt x="0" y="1727200"/>
                  </a:lnTo>
                  <a:lnTo>
                    <a:pt x="0" y="0"/>
                  </a:lnTo>
                  <a:close/>
                </a:path>
              </a:pathLst>
            </a:custGeom>
            <a:blipFill>
              <a:blip r:embed="rId7"/>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TextBox 12"/>
          <p:cNvSpPr txBox="1"/>
          <p:nvPr/>
        </p:nvSpPr>
        <p:spPr>
          <a:xfrm>
            <a:off x="1895856" y="-433845"/>
            <a:ext cx="4768520" cy="2030282"/>
          </a:xfrm>
          <a:prstGeom prst="rect">
            <a:avLst/>
          </a:prstGeom>
        </p:spPr>
        <p:txBody>
          <a:bodyPr lIns="0" tIns="0" rIns="0" bIns="0" rtlCol="0" anchor="t">
            <a:spAutoFit/>
          </a:bodyPr>
          <a:lstStyle/>
          <a:p>
            <a:pPr marL="0" marR="0" lvl="0" indent="0" algn="ctr" defTabSz="914400" rtl="0" eaLnBrk="1" fontAlgn="auto" latinLnBrk="0" hangingPunct="1">
              <a:lnSpc>
                <a:spcPts val="12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FFFFFF"/>
                </a:solidFill>
                <a:effectLst/>
                <a:uLnTx/>
                <a:uFillTx/>
                <a:latin typeface="Avenir Medium"/>
                <a:ea typeface="Avenir Medium"/>
                <a:cs typeface="Avenir Medium"/>
                <a:sym typeface="Avenir Medium"/>
              </a:rPr>
              <a:t>Setting priorities</a:t>
            </a:r>
          </a:p>
          <a:p>
            <a:pPr marL="0" marR="0" lvl="0" indent="0" algn="ctr" defTabSz="914400" rtl="0" eaLnBrk="1" fontAlgn="auto" latinLnBrk="0" hangingPunct="1">
              <a:lnSpc>
                <a:spcPts val="45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23130"/>
                </a:solidFill>
                <a:effectLst/>
                <a:uLnTx/>
                <a:uFillTx/>
                <a:latin typeface="Aptos"/>
                <a:ea typeface="Aptos"/>
                <a:cs typeface="Aptos"/>
                <a:sym typeface="Aptos"/>
              </a:rPr>
              <a:t> </a:t>
            </a:r>
          </a:p>
        </p:txBody>
      </p:sp>
      <p:sp>
        <p:nvSpPr>
          <p:cNvPr id="13" name="TextBox 13"/>
          <p:cNvSpPr txBox="1"/>
          <p:nvPr/>
        </p:nvSpPr>
        <p:spPr>
          <a:xfrm>
            <a:off x="1722758" y="1284008"/>
            <a:ext cx="8162420" cy="313601"/>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23130"/>
                </a:solidFill>
                <a:effectLst/>
                <a:uLnTx/>
                <a:uFillTx/>
                <a:latin typeface="Aptos"/>
                <a:ea typeface="Aptos"/>
                <a:cs typeface="Aptos"/>
                <a:sym typeface="Aptos"/>
              </a:rPr>
              <a:t>POAH does not pay for all the utilities at a given property. We cannot compare any </a:t>
            </a:r>
          </a:p>
        </p:txBody>
      </p:sp>
      <p:sp>
        <p:nvSpPr>
          <p:cNvPr id="14" name="TextBox 14"/>
          <p:cNvSpPr txBox="1"/>
          <p:nvPr/>
        </p:nvSpPr>
        <p:spPr>
          <a:xfrm>
            <a:off x="1722758" y="1596809"/>
            <a:ext cx="8776364" cy="557653"/>
          </a:xfrm>
          <a:prstGeom prst="rect">
            <a:avLst/>
          </a:prstGeom>
        </p:spPr>
        <p:txBody>
          <a:bodyPr lIns="0" tIns="0" rIns="0" bIns="0" rtlCol="0" anchor="t">
            <a:spAutoFit/>
          </a:bodyPr>
          <a:lstStyle/>
          <a:p>
            <a:pPr marL="0" marR="0" lvl="0" indent="0" algn="l" defTabSz="914400" rtl="0" eaLnBrk="1" fontAlgn="auto" latinLnBrk="0" hangingPunct="1">
              <a:lnSpc>
                <a:spcPts val="216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23130"/>
                </a:solidFill>
                <a:effectLst/>
                <a:uLnTx/>
                <a:uFillTx/>
                <a:latin typeface="Aptos"/>
                <a:ea typeface="Aptos"/>
                <a:cs typeface="Aptos"/>
                <a:sym typeface="Aptos"/>
              </a:rPr>
              <a:t>Property to another. To understand a property's utility usage, we need to know the utility being used and what it's being used for.</a:t>
            </a:r>
          </a:p>
        </p:txBody>
      </p:sp>
    </p:spTree>
    <p:extLst>
      <p:ext uri="{BB962C8B-B14F-4D97-AF65-F5344CB8AC3E}">
        <p14:creationId xmlns:p14="http://schemas.microsoft.com/office/powerpoint/2010/main" val="2643827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p:cNvSpPr/>
          <p:nvPr/>
        </p:nvSpPr>
        <p:spPr>
          <a:xfrm>
            <a:off x="1646682" y="1313688"/>
            <a:ext cx="4144518" cy="5239512"/>
          </a:xfrm>
          <a:custGeom>
            <a:avLst/>
            <a:gdLst/>
            <a:ahLst/>
            <a:cxnLst/>
            <a:rect l="l" t="t" r="r" b="b"/>
            <a:pathLst>
              <a:path w="4144518" h="5239512">
                <a:moveTo>
                  <a:pt x="0" y="0"/>
                </a:moveTo>
                <a:lnTo>
                  <a:pt x="4144518" y="0"/>
                </a:lnTo>
                <a:lnTo>
                  <a:pt x="4144518" y="5239512"/>
                </a:lnTo>
                <a:lnTo>
                  <a:pt x="0" y="523951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p:cNvGrpSpPr/>
          <p:nvPr/>
        </p:nvGrpSpPr>
        <p:grpSpPr>
          <a:xfrm>
            <a:off x="5963412" y="1426769"/>
            <a:ext cx="4684395" cy="4639313"/>
            <a:chOff x="0" y="0"/>
            <a:chExt cx="6245860" cy="6185751"/>
          </a:xfrm>
        </p:grpSpPr>
        <p:sp>
          <p:nvSpPr>
            <p:cNvPr id="7" name="Freeform 7"/>
            <p:cNvSpPr/>
            <p:nvPr/>
          </p:nvSpPr>
          <p:spPr>
            <a:xfrm>
              <a:off x="0" y="0"/>
              <a:ext cx="6245860" cy="6185789"/>
            </a:xfrm>
            <a:custGeom>
              <a:avLst/>
              <a:gdLst/>
              <a:ahLst/>
              <a:cxnLst/>
              <a:rect l="l" t="t" r="r" b="b"/>
              <a:pathLst>
                <a:path w="6245860" h="6185789">
                  <a:moveTo>
                    <a:pt x="0" y="0"/>
                  </a:moveTo>
                  <a:lnTo>
                    <a:pt x="6245860" y="0"/>
                  </a:lnTo>
                  <a:lnTo>
                    <a:pt x="6245860" y="6185789"/>
                  </a:lnTo>
                  <a:lnTo>
                    <a:pt x="0" y="6185789"/>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8" name="TextBox 8"/>
          <p:cNvSpPr txBox="1"/>
          <p:nvPr/>
        </p:nvSpPr>
        <p:spPr>
          <a:xfrm>
            <a:off x="1920497" y="1459259"/>
            <a:ext cx="3731552" cy="1046750"/>
          </a:xfrm>
          <a:prstGeom prst="rect">
            <a:avLst/>
          </a:prstGeom>
        </p:spPr>
        <p:txBody>
          <a:bodyPr lIns="0" tIns="0" rIns="0" bIns="0" rtlCol="0" anchor="t">
            <a:spAutoFit/>
          </a:bodyPr>
          <a:lstStyle/>
          <a:p>
            <a:pPr marL="0" marR="0" lvl="0" indent="0" algn="l" defTabSz="914400" rtl="0" eaLnBrk="1" fontAlgn="auto" latinLnBrk="0" hangingPunct="1">
              <a:lnSpc>
                <a:spcPts val="2054"/>
              </a:lnSpc>
              <a:spcBef>
                <a:spcPts val="0"/>
              </a:spcBef>
              <a:spcAft>
                <a:spcPts val="0"/>
              </a:spcAft>
              <a:buClrTx/>
              <a:buSzTx/>
              <a:buFontTx/>
              <a:buNone/>
              <a:tabLst/>
              <a:defRPr/>
            </a:pPr>
            <a:r>
              <a:rPr kumimoji="0" lang="en-US" sz="1596" b="0" i="0" u="none" strike="noStrike" kern="1200" cap="none" spc="0" normalizeH="0" baseline="0" noProof="0">
                <a:ln>
                  <a:noFill/>
                </a:ln>
                <a:solidFill>
                  <a:srgbClr val="000000"/>
                </a:solidFill>
                <a:effectLst/>
                <a:uLnTx/>
                <a:uFillTx/>
                <a:latin typeface="Aptos"/>
                <a:ea typeface="Aptos"/>
                <a:cs typeface="Aptos"/>
                <a:sym typeface="Aptos"/>
              </a:rPr>
              <a:t>The Utility Use Dashboard allows us to reliably analyze and compare a property’s energy usage to itself/prior years, the portfolio, and the nation. We do this with:</a:t>
            </a:r>
          </a:p>
        </p:txBody>
      </p:sp>
      <p:sp>
        <p:nvSpPr>
          <p:cNvPr id="9" name="TextBox 9"/>
          <p:cNvSpPr txBox="1"/>
          <p:nvPr/>
        </p:nvSpPr>
        <p:spPr>
          <a:xfrm>
            <a:off x="1920497" y="2651417"/>
            <a:ext cx="59350" cy="162106"/>
          </a:xfrm>
          <a:prstGeom prst="rect">
            <a:avLst/>
          </a:prstGeom>
        </p:spPr>
        <p:txBody>
          <a:bodyPr lIns="0" tIns="0" rIns="0" bIns="0" rtlCol="0" anchor="t">
            <a:spAutoFit/>
          </a:bodyPr>
          <a:lstStyle/>
          <a:p>
            <a:pPr marL="0" marR="0" lvl="0" indent="0" algn="l" defTabSz="914400" rtl="0" eaLnBrk="1" fontAlgn="auto" latinLnBrk="0" hangingPunct="1">
              <a:lnSpc>
                <a:spcPts val="1394"/>
              </a:lnSpc>
              <a:spcBef>
                <a:spcPts val="0"/>
              </a:spcBef>
              <a:spcAft>
                <a:spcPts val="0"/>
              </a:spcAft>
              <a:buClrTx/>
              <a:buSzTx/>
              <a:buFontTx/>
              <a:buNone/>
              <a:tabLst/>
              <a:defRPr/>
            </a:pPr>
            <a:r>
              <a:rPr kumimoji="0" lang="en-US" sz="995" b="0" i="0" u="none" strike="noStrike" kern="1200" cap="none" spc="63" normalizeH="0" baseline="0" noProof="0">
                <a:ln>
                  <a:noFill/>
                </a:ln>
                <a:solidFill>
                  <a:srgbClr val="000000"/>
                </a:solidFill>
                <a:effectLst/>
                <a:uLnTx/>
                <a:uFillTx/>
                <a:latin typeface="IBM Plex Sans"/>
                <a:ea typeface="IBM Plex Sans"/>
                <a:cs typeface="IBM Plex Sans"/>
                <a:sym typeface="IBM Plex Sans"/>
              </a:rPr>
              <a:t>•</a:t>
            </a:r>
          </a:p>
        </p:txBody>
      </p:sp>
      <p:sp>
        <p:nvSpPr>
          <p:cNvPr id="10" name="TextBox 10"/>
          <p:cNvSpPr txBox="1"/>
          <p:nvPr/>
        </p:nvSpPr>
        <p:spPr>
          <a:xfrm>
            <a:off x="2178053" y="2579656"/>
            <a:ext cx="3628320" cy="3395758"/>
          </a:xfrm>
          <a:prstGeom prst="rect">
            <a:avLst/>
          </a:prstGeom>
        </p:spPr>
        <p:txBody>
          <a:bodyPr lIns="0" tIns="0" rIns="0" bIns="0" rtlCol="0" anchor="t">
            <a:spAutoFit/>
          </a:bodyPr>
          <a:lstStyle/>
          <a:p>
            <a:pPr marL="0" marR="0" lvl="0" indent="0" algn="l" defTabSz="914400" rtl="0" eaLnBrk="1" fontAlgn="auto" latinLnBrk="0" hangingPunct="1">
              <a:lnSpc>
                <a:spcPts val="2055"/>
              </a:lnSpc>
              <a:spcBef>
                <a:spcPts val="0"/>
              </a:spcBef>
              <a:spcAft>
                <a:spcPts val="0"/>
              </a:spcAft>
              <a:buClrTx/>
              <a:buSzTx/>
              <a:buFontTx/>
              <a:buNone/>
              <a:tabLst/>
              <a:defRPr/>
            </a:pPr>
            <a:r>
              <a:rPr kumimoji="0" lang="en-US" sz="1596" b="0" i="0" u="none" strike="noStrike" kern="1200" cap="none" spc="0" normalizeH="0" baseline="0" noProof="0">
                <a:ln>
                  <a:noFill/>
                </a:ln>
                <a:solidFill>
                  <a:srgbClr val="000000"/>
                </a:solidFill>
                <a:effectLst/>
                <a:uLnTx/>
                <a:uFillTx/>
                <a:latin typeface="Aptos"/>
                <a:ea typeface="Aptos"/>
                <a:cs typeface="Aptos"/>
                <a:sym typeface="Aptos"/>
              </a:rPr>
              <a:t>Weather Normalization: Adjusts energy consumption to account for variations in weather, allowing for a year-to-year comparison for a property</a:t>
            </a:r>
          </a:p>
          <a:p>
            <a:pPr marL="0" marR="0" lvl="0" indent="0" algn="l" defTabSz="914400" rtl="0" eaLnBrk="1" fontAlgn="auto" latinLnBrk="0" hangingPunct="1">
              <a:lnSpc>
                <a:spcPts val="2055"/>
              </a:lnSpc>
              <a:spcBef>
                <a:spcPts val="2054"/>
              </a:spcBef>
              <a:spcAft>
                <a:spcPts val="0"/>
              </a:spcAft>
              <a:buClrTx/>
              <a:buSzTx/>
              <a:buFontTx/>
              <a:buNone/>
              <a:tabLst/>
              <a:defRPr/>
            </a:pPr>
            <a:r>
              <a:rPr kumimoji="0" lang="en-US" sz="1596" b="0" i="0" u="none" strike="noStrike" kern="1200" cap="none" spc="1" normalizeH="0" baseline="0" noProof="0">
                <a:ln>
                  <a:noFill/>
                </a:ln>
                <a:solidFill>
                  <a:srgbClr val="000000"/>
                </a:solidFill>
                <a:effectLst/>
                <a:uLnTx/>
                <a:uFillTx/>
                <a:latin typeface="Aptos"/>
                <a:ea typeface="Aptos"/>
                <a:cs typeface="Aptos"/>
                <a:sym typeface="Aptos"/>
              </a:rPr>
              <a:t>Load Groups: Identifies the specific utility end-uses POAH pays for, allowing a Property-to-Property comparison, &amp;</a:t>
            </a:r>
          </a:p>
          <a:p>
            <a:pPr marL="0" marR="0" lvl="0" indent="0" algn="l" defTabSz="914400" rtl="0" eaLnBrk="1" fontAlgn="auto" latinLnBrk="0" hangingPunct="1">
              <a:lnSpc>
                <a:spcPts val="2055"/>
              </a:lnSpc>
              <a:spcBef>
                <a:spcPts val="2046"/>
              </a:spcBef>
              <a:spcAft>
                <a:spcPts val="0"/>
              </a:spcAft>
              <a:buClrTx/>
              <a:buSzTx/>
              <a:buFontTx/>
              <a:buNone/>
              <a:tabLst/>
              <a:defRPr/>
            </a:pPr>
            <a:r>
              <a:rPr kumimoji="0" lang="en-US" sz="1596" b="0" i="0" u="none" strike="noStrike" kern="1200" cap="none" spc="0" normalizeH="0" baseline="0" noProof="0">
                <a:ln>
                  <a:noFill/>
                </a:ln>
                <a:solidFill>
                  <a:srgbClr val="000000"/>
                </a:solidFill>
                <a:effectLst/>
                <a:uLnTx/>
                <a:uFillTx/>
                <a:latin typeface="Aptos"/>
                <a:ea typeface="Aptos"/>
                <a:cs typeface="Aptos"/>
                <a:sym typeface="Aptos"/>
              </a:rPr>
              <a:t>Utility-Use Benchmarks: Factors in physical characteristics &amp; load groups </a:t>
            </a:r>
          </a:p>
          <a:p>
            <a:pPr marL="0" marR="0" lvl="0" indent="0" algn="l" defTabSz="914400" rtl="0" eaLnBrk="1" fontAlgn="auto" latinLnBrk="0" hangingPunct="1">
              <a:lnSpc>
                <a:spcPts val="2055"/>
              </a:lnSpc>
              <a:spcBef>
                <a:spcPts val="0"/>
              </a:spcBef>
              <a:spcAft>
                <a:spcPts val="0"/>
              </a:spcAft>
              <a:buClrTx/>
              <a:buSzTx/>
              <a:buFontTx/>
              <a:buNone/>
              <a:tabLst/>
              <a:defRPr/>
            </a:pPr>
            <a:r>
              <a:rPr kumimoji="0" lang="en-US" sz="1596" b="0" i="0" u="none" strike="noStrike" kern="1200" cap="none" spc="0" normalizeH="0" baseline="0" noProof="0">
                <a:ln>
                  <a:noFill/>
                </a:ln>
                <a:solidFill>
                  <a:srgbClr val="000000"/>
                </a:solidFill>
                <a:effectLst/>
                <a:uLnTx/>
                <a:uFillTx/>
                <a:latin typeface="Aptos"/>
                <a:ea typeface="Aptos"/>
                <a:cs typeface="Aptos"/>
                <a:sym typeface="Aptos"/>
              </a:rPr>
              <a:t>of the property, allowing a Property-to- National Average comparison </a:t>
            </a:r>
          </a:p>
        </p:txBody>
      </p:sp>
      <p:sp>
        <p:nvSpPr>
          <p:cNvPr id="11" name="TextBox 11"/>
          <p:cNvSpPr txBox="1"/>
          <p:nvPr/>
        </p:nvSpPr>
        <p:spPr>
          <a:xfrm>
            <a:off x="1920497" y="3956218"/>
            <a:ext cx="59350" cy="162106"/>
          </a:xfrm>
          <a:prstGeom prst="rect">
            <a:avLst/>
          </a:prstGeom>
        </p:spPr>
        <p:txBody>
          <a:bodyPr lIns="0" tIns="0" rIns="0" bIns="0" rtlCol="0" anchor="t">
            <a:spAutoFit/>
          </a:bodyPr>
          <a:lstStyle/>
          <a:p>
            <a:pPr marL="0" marR="0" lvl="0" indent="0" algn="l" defTabSz="914400" rtl="0" eaLnBrk="1" fontAlgn="auto" latinLnBrk="0" hangingPunct="1">
              <a:lnSpc>
                <a:spcPts val="1394"/>
              </a:lnSpc>
              <a:spcBef>
                <a:spcPts val="0"/>
              </a:spcBef>
              <a:spcAft>
                <a:spcPts val="0"/>
              </a:spcAft>
              <a:buClrTx/>
              <a:buSzTx/>
              <a:buFontTx/>
              <a:buNone/>
              <a:tabLst/>
              <a:defRPr/>
            </a:pPr>
            <a:r>
              <a:rPr kumimoji="0" lang="en-US" sz="995" b="0" i="0" u="none" strike="noStrike" kern="1200" cap="none" spc="64" normalizeH="0" baseline="0" noProof="0">
                <a:ln>
                  <a:noFill/>
                </a:ln>
                <a:solidFill>
                  <a:srgbClr val="000000"/>
                </a:solidFill>
                <a:effectLst/>
                <a:uLnTx/>
                <a:uFillTx/>
                <a:latin typeface="IBM Plex Sans"/>
                <a:ea typeface="IBM Plex Sans"/>
                <a:cs typeface="IBM Plex Sans"/>
                <a:sym typeface="IBM Plex Sans"/>
              </a:rPr>
              <a:t>•</a:t>
            </a:r>
          </a:p>
        </p:txBody>
      </p:sp>
      <p:sp>
        <p:nvSpPr>
          <p:cNvPr id="12" name="TextBox 12"/>
          <p:cNvSpPr txBox="1"/>
          <p:nvPr/>
        </p:nvSpPr>
        <p:spPr>
          <a:xfrm>
            <a:off x="1920497" y="5000158"/>
            <a:ext cx="59350" cy="162106"/>
          </a:xfrm>
          <a:prstGeom prst="rect">
            <a:avLst/>
          </a:prstGeom>
        </p:spPr>
        <p:txBody>
          <a:bodyPr lIns="0" tIns="0" rIns="0" bIns="0" rtlCol="0" anchor="t">
            <a:spAutoFit/>
          </a:bodyPr>
          <a:lstStyle/>
          <a:p>
            <a:pPr marL="0" marR="0" lvl="0" indent="0" algn="l" defTabSz="914400" rtl="0" eaLnBrk="1" fontAlgn="auto" latinLnBrk="0" hangingPunct="1">
              <a:lnSpc>
                <a:spcPts val="1394"/>
              </a:lnSpc>
              <a:spcBef>
                <a:spcPts val="0"/>
              </a:spcBef>
              <a:spcAft>
                <a:spcPts val="0"/>
              </a:spcAft>
              <a:buClrTx/>
              <a:buSzTx/>
              <a:buFontTx/>
              <a:buNone/>
              <a:tabLst/>
              <a:defRPr/>
            </a:pPr>
            <a:r>
              <a:rPr kumimoji="0" lang="en-US" sz="995" b="0" i="0" u="none" strike="noStrike" kern="1200" cap="none" spc="63" normalizeH="0" baseline="0" noProof="0">
                <a:ln>
                  <a:noFill/>
                </a:ln>
                <a:solidFill>
                  <a:srgbClr val="000000"/>
                </a:solidFill>
                <a:effectLst/>
                <a:uLnTx/>
                <a:uFillTx/>
                <a:latin typeface="IBM Plex Sans"/>
                <a:ea typeface="IBM Plex Sans"/>
                <a:cs typeface="IBM Plex Sans"/>
                <a:sym typeface="IBM Plex Sans"/>
              </a:rPr>
              <a:t>•</a:t>
            </a:r>
          </a:p>
        </p:txBody>
      </p:sp>
      <p:sp>
        <p:nvSpPr>
          <p:cNvPr id="13" name="TextBox 13"/>
          <p:cNvSpPr txBox="1"/>
          <p:nvPr/>
        </p:nvSpPr>
        <p:spPr>
          <a:xfrm>
            <a:off x="1758953" y="107509"/>
            <a:ext cx="4944494" cy="820398"/>
          </a:xfrm>
          <a:prstGeom prst="rect">
            <a:avLst/>
          </a:prstGeom>
        </p:spPr>
        <p:txBody>
          <a:bodyPr lIns="0" tIns="0" rIns="0" bIns="0" rtlCol="0" anchor="t">
            <a:spAutoFit/>
          </a:bodyPr>
          <a:lstStyle/>
          <a:p>
            <a:pPr marL="0" marR="0" lvl="0" indent="0" algn="l" defTabSz="914400" rtl="0" eaLnBrk="1" fontAlgn="auto" latinLnBrk="0" hangingPunct="1">
              <a:lnSpc>
                <a:spcPts val="6719"/>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FFFFFF"/>
                </a:solidFill>
                <a:effectLst/>
                <a:uLnTx/>
                <a:uFillTx/>
                <a:latin typeface="Aptos"/>
                <a:ea typeface="Aptos"/>
                <a:cs typeface="Aptos"/>
                <a:sym typeface="Aptos"/>
              </a:rPr>
              <a:t>Utility Dashboard</a:t>
            </a:r>
          </a:p>
        </p:txBody>
      </p:sp>
    </p:spTree>
    <p:extLst>
      <p:ext uri="{BB962C8B-B14F-4D97-AF65-F5344CB8AC3E}">
        <p14:creationId xmlns:p14="http://schemas.microsoft.com/office/powerpoint/2010/main" val="3419593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7696200" y="2753106"/>
            <a:ext cx="2589781" cy="1351912"/>
            <a:chOff x="0" y="0"/>
            <a:chExt cx="3453041" cy="1802549"/>
          </a:xfrm>
        </p:grpSpPr>
        <p:sp>
          <p:nvSpPr>
            <p:cNvPr id="6" name="Freeform 6"/>
            <p:cNvSpPr/>
            <p:nvPr/>
          </p:nvSpPr>
          <p:spPr>
            <a:xfrm>
              <a:off x="0" y="0"/>
              <a:ext cx="3453003" cy="1802511"/>
            </a:xfrm>
            <a:custGeom>
              <a:avLst/>
              <a:gdLst/>
              <a:ahLst/>
              <a:cxnLst/>
              <a:rect l="l" t="t" r="r" b="b"/>
              <a:pathLst>
                <a:path w="3453003" h="1802511">
                  <a:moveTo>
                    <a:pt x="0" y="0"/>
                  </a:moveTo>
                  <a:lnTo>
                    <a:pt x="3453003" y="0"/>
                  </a:lnTo>
                  <a:lnTo>
                    <a:pt x="3453003" y="1802511"/>
                  </a:lnTo>
                  <a:lnTo>
                    <a:pt x="0" y="1802511"/>
                  </a:lnTo>
                  <a:lnTo>
                    <a:pt x="0" y="0"/>
                  </a:lnTo>
                  <a:close/>
                </a:path>
              </a:pathLst>
            </a:custGeom>
            <a:blipFill>
              <a:blip r:embed="rId4"/>
              <a:stretch>
                <a:fillRect r="-1" b="-2"/>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7"/>
          <p:cNvGrpSpPr/>
          <p:nvPr/>
        </p:nvGrpSpPr>
        <p:grpSpPr>
          <a:xfrm>
            <a:off x="7966329" y="4652782"/>
            <a:ext cx="2209800" cy="1798701"/>
            <a:chOff x="0" y="0"/>
            <a:chExt cx="2946400" cy="2398268"/>
          </a:xfrm>
        </p:grpSpPr>
        <p:sp>
          <p:nvSpPr>
            <p:cNvPr id="8" name="Freeform 8"/>
            <p:cNvSpPr/>
            <p:nvPr/>
          </p:nvSpPr>
          <p:spPr>
            <a:xfrm>
              <a:off x="0" y="0"/>
              <a:ext cx="2946400" cy="2398268"/>
            </a:xfrm>
            <a:custGeom>
              <a:avLst/>
              <a:gdLst/>
              <a:ahLst/>
              <a:cxnLst/>
              <a:rect l="l" t="t" r="r" b="b"/>
              <a:pathLst>
                <a:path w="2946400" h="2398268">
                  <a:moveTo>
                    <a:pt x="0" y="0"/>
                  </a:moveTo>
                  <a:lnTo>
                    <a:pt x="2946400" y="0"/>
                  </a:lnTo>
                  <a:lnTo>
                    <a:pt x="2946400" y="2398268"/>
                  </a:lnTo>
                  <a:lnTo>
                    <a:pt x="0" y="2398268"/>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9" name="Group 9"/>
          <p:cNvGrpSpPr/>
          <p:nvPr/>
        </p:nvGrpSpPr>
        <p:grpSpPr>
          <a:xfrm>
            <a:off x="1792224" y="2631453"/>
            <a:ext cx="5600195" cy="4042667"/>
            <a:chOff x="0" y="0"/>
            <a:chExt cx="7466927" cy="5390223"/>
          </a:xfrm>
        </p:grpSpPr>
        <p:sp>
          <p:nvSpPr>
            <p:cNvPr id="10" name="Freeform 10"/>
            <p:cNvSpPr/>
            <p:nvPr/>
          </p:nvSpPr>
          <p:spPr>
            <a:xfrm>
              <a:off x="0" y="0"/>
              <a:ext cx="7466965" cy="5390261"/>
            </a:xfrm>
            <a:custGeom>
              <a:avLst/>
              <a:gdLst/>
              <a:ahLst/>
              <a:cxnLst/>
              <a:rect l="l" t="t" r="r" b="b"/>
              <a:pathLst>
                <a:path w="7466965" h="5390261">
                  <a:moveTo>
                    <a:pt x="0" y="0"/>
                  </a:moveTo>
                  <a:lnTo>
                    <a:pt x="7466965" y="0"/>
                  </a:lnTo>
                  <a:lnTo>
                    <a:pt x="7466965" y="5390261"/>
                  </a:lnTo>
                  <a:lnTo>
                    <a:pt x="0" y="5390261"/>
                  </a:lnTo>
                  <a:lnTo>
                    <a:pt x="0" y="0"/>
                  </a:lnTo>
                  <a:close/>
                </a:path>
              </a:pathLst>
            </a:custGeom>
            <a:blipFill>
              <a:blip r:embed="rId6"/>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1" name="Freeform 11"/>
          <p:cNvSpPr/>
          <p:nvPr/>
        </p:nvSpPr>
        <p:spPr>
          <a:xfrm>
            <a:off x="1591180" y="1327023"/>
            <a:ext cx="8922258" cy="974598"/>
          </a:xfrm>
          <a:custGeom>
            <a:avLst/>
            <a:gdLst/>
            <a:ahLst/>
            <a:cxnLst/>
            <a:rect l="l" t="t" r="r" b="b"/>
            <a:pathLst>
              <a:path w="8922258" h="974598">
                <a:moveTo>
                  <a:pt x="0" y="0"/>
                </a:moveTo>
                <a:lnTo>
                  <a:pt x="8922258" y="0"/>
                </a:lnTo>
                <a:lnTo>
                  <a:pt x="8922258" y="974598"/>
                </a:lnTo>
                <a:lnTo>
                  <a:pt x="0" y="974598"/>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2"/>
          <p:cNvSpPr txBox="1"/>
          <p:nvPr/>
        </p:nvSpPr>
        <p:spPr>
          <a:xfrm>
            <a:off x="1758953" y="-397316"/>
            <a:ext cx="4096369" cy="1964350"/>
          </a:xfrm>
          <a:prstGeom prst="rect">
            <a:avLst/>
          </a:prstGeom>
        </p:spPr>
        <p:txBody>
          <a:bodyPr lIns="0" tIns="0" rIns="0" bIns="0" rtlCol="0" anchor="t">
            <a:spAutoFit/>
          </a:bodyPr>
          <a:lstStyle/>
          <a:p>
            <a:pPr marL="0" marR="0" lvl="0" indent="0" algn="ctr" defTabSz="914400" rtl="0" eaLnBrk="1" fontAlgn="auto" latinLnBrk="0" hangingPunct="1">
              <a:lnSpc>
                <a:spcPts val="12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FFFFFF"/>
                </a:solidFill>
                <a:effectLst/>
                <a:uLnTx/>
                <a:uFillTx/>
                <a:latin typeface="Aptos"/>
                <a:ea typeface="Aptos"/>
                <a:cs typeface="Aptos"/>
                <a:sym typeface="Aptos"/>
              </a:rPr>
              <a:t>Benchmarking</a:t>
            </a:r>
          </a:p>
          <a:p>
            <a:pPr marL="0" marR="0" lvl="0" indent="0" algn="ctr" defTabSz="914400" rtl="0" eaLnBrk="1" fontAlgn="auto" latinLnBrk="0" hangingPunct="1">
              <a:lnSpc>
                <a:spcPts val="3990"/>
              </a:lnSpc>
              <a:spcBef>
                <a:spcPts val="0"/>
              </a:spcBef>
              <a:spcAft>
                <a:spcPts val="0"/>
              </a:spcAft>
              <a:buClrTx/>
              <a:buSzTx/>
              <a:buFontTx/>
              <a:buNone/>
              <a:tabLst/>
              <a:defRPr/>
            </a:pPr>
            <a:r>
              <a:rPr kumimoji="0" lang="en-US" sz="1596" b="0" i="0" u="none" strike="noStrike" kern="1200" cap="none" spc="0" normalizeH="0" baseline="0" noProof="0" dirty="0">
                <a:ln>
                  <a:noFill/>
                </a:ln>
                <a:solidFill>
                  <a:srgbClr val="000000"/>
                </a:solidFill>
                <a:effectLst/>
                <a:uLnTx/>
                <a:uFillTx/>
                <a:latin typeface="Aptos"/>
                <a:ea typeface="Aptos"/>
                <a:cs typeface="Aptos"/>
                <a:sym typeface="Aptos"/>
              </a:rPr>
              <a:t> </a:t>
            </a:r>
          </a:p>
        </p:txBody>
      </p:sp>
      <p:sp>
        <p:nvSpPr>
          <p:cNvPr id="13" name="TextBox 13"/>
          <p:cNvSpPr txBox="1"/>
          <p:nvPr/>
        </p:nvSpPr>
        <p:spPr>
          <a:xfrm>
            <a:off x="1682753" y="1287809"/>
            <a:ext cx="8415176" cy="268279"/>
          </a:xfrm>
          <a:prstGeom prst="rect">
            <a:avLst/>
          </a:prstGeom>
        </p:spPr>
        <p:txBody>
          <a:bodyPr lIns="0" tIns="0" rIns="0" bIns="0" rtlCol="0" anchor="t">
            <a:spAutoFit/>
          </a:bodyPr>
          <a:lstStyle/>
          <a:p>
            <a:pPr marL="0" marR="0" lvl="0" indent="0" algn="l" defTabSz="914400" rtl="0" eaLnBrk="1" fontAlgn="auto" latinLnBrk="0" hangingPunct="1">
              <a:lnSpc>
                <a:spcPts val="2234"/>
              </a:lnSpc>
              <a:spcBef>
                <a:spcPts val="0"/>
              </a:spcBef>
              <a:spcAft>
                <a:spcPts val="0"/>
              </a:spcAft>
              <a:buClrTx/>
              <a:buSzTx/>
              <a:buFontTx/>
              <a:buNone/>
              <a:tabLst/>
              <a:defRPr/>
            </a:pPr>
            <a:r>
              <a:rPr kumimoji="0" lang="en-US" sz="1596" b="0" i="0" u="none" strike="noStrike" kern="1200" cap="none" spc="0" normalizeH="0" baseline="0" noProof="0" dirty="0">
                <a:ln>
                  <a:noFill/>
                </a:ln>
                <a:solidFill>
                  <a:srgbClr val="000000"/>
                </a:solidFill>
                <a:effectLst/>
                <a:uLnTx/>
                <a:uFillTx/>
                <a:latin typeface="Aptos"/>
                <a:ea typeface="Aptos"/>
                <a:cs typeface="Aptos"/>
                <a:sym typeface="Aptos"/>
              </a:rPr>
              <a:t>POAH currently reports energy use for nine (9) other city and state ordinances. Only the Boston </a:t>
            </a:r>
          </a:p>
        </p:txBody>
      </p:sp>
      <p:sp>
        <p:nvSpPr>
          <p:cNvPr id="14" name="TextBox 14"/>
          <p:cNvSpPr txBox="1"/>
          <p:nvPr/>
        </p:nvSpPr>
        <p:spPr>
          <a:xfrm>
            <a:off x="1682753" y="1560224"/>
            <a:ext cx="8870223" cy="741483"/>
          </a:xfrm>
          <a:prstGeom prst="rect">
            <a:avLst/>
          </a:prstGeom>
        </p:spPr>
        <p:txBody>
          <a:bodyPr lIns="0" tIns="0" rIns="0" bIns="0" rtlCol="0" anchor="t">
            <a:spAutoFit/>
          </a:bodyPr>
          <a:lstStyle/>
          <a:p>
            <a:pPr marL="0" marR="0" lvl="0" indent="0" algn="l" defTabSz="914400" rtl="0" eaLnBrk="1" fontAlgn="auto" latinLnBrk="0" hangingPunct="1">
              <a:lnSpc>
                <a:spcPts val="1919"/>
              </a:lnSpc>
              <a:spcBef>
                <a:spcPts val="0"/>
              </a:spcBef>
              <a:spcAft>
                <a:spcPts val="0"/>
              </a:spcAft>
              <a:buClrTx/>
              <a:buSzTx/>
              <a:buFontTx/>
              <a:buNone/>
              <a:tabLst/>
              <a:defRPr/>
            </a:pPr>
            <a:r>
              <a:rPr kumimoji="0" lang="en-US" sz="1596" b="0" i="0" u="none" strike="noStrike" kern="1200" cap="none" spc="0" normalizeH="0" baseline="0" noProof="0" dirty="0">
                <a:ln>
                  <a:noFill/>
                </a:ln>
                <a:solidFill>
                  <a:srgbClr val="000000"/>
                </a:solidFill>
                <a:effectLst/>
                <a:uLnTx/>
                <a:uFillTx/>
                <a:latin typeface="Aptos"/>
                <a:ea typeface="Aptos"/>
                <a:cs typeface="Aptos"/>
                <a:sym typeface="Aptos"/>
              </a:rPr>
              <a:t>Ordinance is the only one so far to set fines for exceeding emissions limits, others still issue fines for failing to report, and more cities are expected to begin setting limits on emissions as more data is collected.</a:t>
            </a:r>
          </a:p>
        </p:txBody>
      </p:sp>
    </p:spTree>
    <p:extLst>
      <p:ext uri="{BB962C8B-B14F-4D97-AF65-F5344CB8AC3E}">
        <p14:creationId xmlns:p14="http://schemas.microsoft.com/office/powerpoint/2010/main" val="3660153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p:cNvSpPr/>
          <p:nvPr/>
        </p:nvSpPr>
        <p:spPr>
          <a:xfrm>
            <a:off x="1525267" y="1322194"/>
            <a:ext cx="3633092" cy="4303900"/>
          </a:xfrm>
          <a:custGeom>
            <a:avLst/>
            <a:gdLst/>
            <a:ahLst/>
            <a:cxnLst/>
            <a:rect l="l" t="t" r="r" b="b"/>
            <a:pathLst>
              <a:path w="3633092" h="4303900">
                <a:moveTo>
                  <a:pt x="0" y="0"/>
                </a:moveTo>
                <a:lnTo>
                  <a:pt x="3633092" y="0"/>
                </a:lnTo>
                <a:lnTo>
                  <a:pt x="3633092" y="4303900"/>
                </a:lnTo>
                <a:lnTo>
                  <a:pt x="0" y="43039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p:cNvGrpSpPr/>
          <p:nvPr/>
        </p:nvGrpSpPr>
        <p:grpSpPr>
          <a:xfrm>
            <a:off x="5198364" y="1536887"/>
            <a:ext cx="5307330" cy="4104894"/>
            <a:chOff x="0" y="0"/>
            <a:chExt cx="7076440" cy="5473192"/>
          </a:xfrm>
        </p:grpSpPr>
        <p:sp>
          <p:nvSpPr>
            <p:cNvPr id="7" name="Freeform 7"/>
            <p:cNvSpPr/>
            <p:nvPr/>
          </p:nvSpPr>
          <p:spPr>
            <a:xfrm>
              <a:off x="0" y="0"/>
              <a:ext cx="7076440" cy="5473192"/>
            </a:xfrm>
            <a:custGeom>
              <a:avLst/>
              <a:gdLst/>
              <a:ahLst/>
              <a:cxnLst/>
              <a:rect l="l" t="t" r="r" b="b"/>
              <a:pathLst>
                <a:path w="7076440" h="5473192">
                  <a:moveTo>
                    <a:pt x="0" y="0"/>
                  </a:moveTo>
                  <a:lnTo>
                    <a:pt x="0" y="5473192"/>
                  </a:lnTo>
                  <a:lnTo>
                    <a:pt x="7076440" y="5473192"/>
                  </a:lnTo>
                  <a:lnTo>
                    <a:pt x="707644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8" name="Group 8"/>
          <p:cNvGrpSpPr/>
          <p:nvPr/>
        </p:nvGrpSpPr>
        <p:grpSpPr>
          <a:xfrm>
            <a:off x="5957821" y="212588"/>
            <a:ext cx="2212086" cy="931688"/>
            <a:chOff x="0" y="0"/>
            <a:chExt cx="2949448" cy="1242250"/>
          </a:xfrm>
        </p:grpSpPr>
        <p:sp>
          <p:nvSpPr>
            <p:cNvPr id="9" name="Freeform 9"/>
            <p:cNvSpPr/>
            <p:nvPr/>
          </p:nvSpPr>
          <p:spPr>
            <a:xfrm>
              <a:off x="0" y="0"/>
              <a:ext cx="2949448" cy="1242187"/>
            </a:xfrm>
            <a:custGeom>
              <a:avLst/>
              <a:gdLst/>
              <a:ahLst/>
              <a:cxnLst/>
              <a:rect l="l" t="t" r="r" b="b"/>
              <a:pathLst>
                <a:path w="2949448" h="1242187">
                  <a:moveTo>
                    <a:pt x="0" y="0"/>
                  </a:moveTo>
                  <a:lnTo>
                    <a:pt x="2949448" y="0"/>
                  </a:lnTo>
                  <a:lnTo>
                    <a:pt x="2949448" y="1242187"/>
                  </a:lnTo>
                  <a:lnTo>
                    <a:pt x="0" y="1242187"/>
                  </a:lnTo>
                  <a:lnTo>
                    <a:pt x="0" y="0"/>
                  </a:lnTo>
                  <a:close/>
                </a:path>
              </a:pathLst>
            </a:custGeom>
            <a:blipFill>
              <a:blip r:embed="rId6"/>
              <a:stretch>
                <a:fillRect b="-5"/>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0" name="TextBox 10"/>
          <p:cNvSpPr txBox="1"/>
          <p:nvPr/>
        </p:nvSpPr>
        <p:spPr>
          <a:xfrm>
            <a:off x="1817660" y="1993468"/>
            <a:ext cx="3076757" cy="255263"/>
          </a:xfrm>
          <a:prstGeom prst="rect">
            <a:avLst/>
          </a:prstGeom>
        </p:spPr>
        <p:txBody>
          <a:bodyPr wrap="square" lIns="0" tIns="0" rIns="0" bIns="0" rtlCol="0" anchor="t">
            <a:spAutoFit/>
          </a:bodyPr>
          <a:lstStyle/>
          <a:p>
            <a:pPr marL="0" marR="0" lvl="0" indent="0" algn="l" defTabSz="914400" rtl="0" eaLnBrk="1" fontAlgn="auto" latinLnBrk="0" hangingPunct="1">
              <a:lnSpc>
                <a:spcPts val="21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0070C0"/>
                </a:solidFill>
                <a:effectLst/>
                <a:uLnTx/>
                <a:uFillTx/>
                <a:latin typeface="Aptos"/>
                <a:ea typeface="Aptos"/>
                <a:cs typeface="Aptos"/>
                <a:sym typeface="Aptos"/>
              </a:rPr>
              <a:t>Cost Optimization Between Savings </a:t>
            </a:r>
          </a:p>
        </p:txBody>
      </p:sp>
      <p:sp>
        <p:nvSpPr>
          <p:cNvPr id="11" name="TextBox 11"/>
          <p:cNvSpPr txBox="1"/>
          <p:nvPr/>
        </p:nvSpPr>
        <p:spPr>
          <a:xfrm>
            <a:off x="2525525" y="2199208"/>
            <a:ext cx="1899826" cy="258166"/>
          </a:xfrm>
          <a:prstGeom prst="rect">
            <a:avLst/>
          </a:prstGeom>
        </p:spPr>
        <p:txBody>
          <a:bodyPr wrap="square" lIns="0" tIns="0" rIns="0" bIns="0" rtlCol="0" anchor="t">
            <a:spAutoFit/>
          </a:bodyPr>
          <a:lstStyle/>
          <a:p>
            <a:pPr marL="0" marR="0" lvl="0" indent="0" algn="l" defTabSz="914400" rtl="0" eaLnBrk="1" fontAlgn="auto" latinLnBrk="0" hangingPunct="1">
              <a:lnSpc>
                <a:spcPts val="21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0070C0"/>
                </a:solidFill>
                <a:effectLst/>
                <a:uLnTx/>
                <a:uFillTx/>
                <a:latin typeface="Aptos"/>
                <a:ea typeface="Aptos"/>
                <a:cs typeface="Aptos"/>
                <a:sym typeface="Aptos"/>
              </a:rPr>
              <a:t>and Implementation</a:t>
            </a:r>
          </a:p>
        </p:txBody>
      </p:sp>
      <p:sp>
        <p:nvSpPr>
          <p:cNvPr id="12" name="TextBox 12"/>
          <p:cNvSpPr txBox="1"/>
          <p:nvPr/>
        </p:nvSpPr>
        <p:spPr>
          <a:xfrm>
            <a:off x="1977031" y="2710739"/>
            <a:ext cx="2832702" cy="255263"/>
          </a:xfrm>
          <a:prstGeom prst="rect">
            <a:avLst/>
          </a:prstGeom>
        </p:spPr>
        <p:txBody>
          <a:bodyPr wrap="square" lIns="0" tIns="0" rIns="0" bIns="0" rtlCol="0" anchor="t">
            <a:spAutoFit/>
          </a:bodyPr>
          <a:lstStyle/>
          <a:p>
            <a:pPr marL="0" marR="0" lvl="0" indent="0" algn="l" defTabSz="914400" rtl="0" eaLnBrk="1" fontAlgn="auto" latinLnBrk="0" hangingPunct="1">
              <a:lnSpc>
                <a:spcPts val="21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0070C0"/>
                </a:solidFill>
                <a:effectLst/>
                <a:uLnTx/>
                <a:uFillTx/>
                <a:latin typeface="Aptos"/>
                <a:ea typeface="Aptos"/>
                <a:cs typeface="Aptos"/>
                <a:sym typeface="Aptos"/>
              </a:rPr>
              <a:t>Guaranteed Indoor Air Quality &amp; </a:t>
            </a:r>
          </a:p>
        </p:txBody>
      </p:sp>
      <p:sp>
        <p:nvSpPr>
          <p:cNvPr id="13" name="TextBox 13"/>
          <p:cNvSpPr txBox="1"/>
          <p:nvPr/>
        </p:nvSpPr>
        <p:spPr>
          <a:xfrm>
            <a:off x="2479548" y="2913459"/>
            <a:ext cx="1885418" cy="255263"/>
          </a:xfrm>
          <a:prstGeom prst="rect">
            <a:avLst/>
          </a:prstGeom>
        </p:spPr>
        <p:txBody>
          <a:bodyPr wrap="square" lIns="0" tIns="0" rIns="0" bIns="0" rtlCol="0" anchor="t">
            <a:spAutoFit/>
          </a:bodyPr>
          <a:lstStyle/>
          <a:p>
            <a:pPr marL="0" marR="0" lvl="0" indent="0" algn="l" defTabSz="914400" rtl="0" eaLnBrk="1" fontAlgn="auto" latinLnBrk="0" hangingPunct="1">
              <a:lnSpc>
                <a:spcPts val="21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0070C0"/>
                </a:solidFill>
                <a:effectLst/>
                <a:uLnTx/>
                <a:uFillTx/>
                <a:latin typeface="Aptos"/>
                <a:ea typeface="Aptos"/>
                <a:cs typeface="Aptos"/>
                <a:sym typeface="Aptos"/>
              </a:rPr>
              <a:t>Long-Term Resiliency</a:t>
            </a:r>
          </a:p>
        </p:txBody>
      </p:sp>
      <p:sp>
        <p:nvSpPr>
          <p:cNvPr id="14" name="TextBox 14"/>
          <p:cNvSpPr txBox="1"/>
          <p:nvPr/>
        </p:nvSpPr>
        <p:spPr>
          <a:xfrm>
            <a:off x="1996697" y="3506796"/>
            <a:ext cx="2623381" cy="255263"/>
          </a:xfrm>
          <a:prstGeom prst="rect">
            <a:avLst/>
          </a:prstGeom>
        </p:spPr>
        <p:txBody>
          <a:bodyPr wrap="square" lIns="0" tIns="0" rIns="0" bIns="0" rtlCol="0" anchor="t">
            <a:spAutoFit/>
          </a:bodyPr>
          <a:lstStyle/>
          <a:p>
            <a:pPr marL="0" marR="0" lvl="0" indent="0" algn="l" defTabSz="914400" rtl="0" eaLnBrk="1" fontAlgn="auto" latinLnBrk="0" hangingPunct="1">
              <a:lnSpc>
                <a:spcPts val="21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0070C0"/>
                </a:solidFill>
                <a:effectLst/>
                <a:uLnTx/>
                <a:uFillTx/>
                <a:latin typeface="Aptos"/>
                <a:ea typeface="Aptos"/>
                <a:cs typeface="Aptos"/>
                <a:sym typeface="Aptos"/>
              </a:rPr>
              <a:t>Climate Specific Design Goals</a:t>
            </a:r>
          </a:p>
        </p:txBody>
      </p:sp>
      <p:sp>
        <p:nvSpPr>
          <p:cNvPr id="15" name="TextBox 15"/>
          <p:cNvSpPr txBox="1"/>
          <p:nvPr/>
        </p:nvSpPr>
        <p:spPr>
          <a:xfrm>
            <a:off x="1977031" y="4131154"/>
            <a:ext cx="2832702" cy="258166"/>
          </a:xfrm>
          <a:prstGeom prst="rect">
            <a:avLst/>
          </a:prstGeom>
        </p:spPr>
        <p:txBody>
          <a:bodyPr wrap="square" lIns="0" tIns="0" rIns="0" bIns="0" rtlCol="0" anchor="t">
            <a:spAutoFit/>
          </a:bodyPr>
          <a:lstStyle/>
          <a:p>
            <a:pPr marL="0" marR="0" lvl="0" indent="0" algn="l" defTabSz="914400" rtl="0" eaLnBrk="1" fontAlgn="auto" latinLnBrk="0" hangingPunct="1">
              <a:lnSpc>
                <a:spcPts val="21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0070C0"/>
                </a:solidFill>
                <a:effectLst/>
                <a:uLnTx/>
                <a:uFillTx/>
                <a:latin typeface="Aptos"/>
                <a:ea typeface="Aptos"/>
                <a:cs typeface="Aptos"/>
                <a:sym typeface="Aptos"/>
              </a:rPr>
              <a:t>Accountability through Stringent </a:t>
            </a:r>
          </a:p>
        </p:txBody>
      </p:sp>
      <p:sp>
        <p:nvSpPr>
          <p:cNvPr id="16" name="TextBox 16"/>
          <p:cNvSpPr txBox="1"/>
          <p:nvPr/>
        </p:nvSpPr>
        <p:spPr>
          <a:xfrm>
            <a:off x="2049681" y="4389320"/>
            <a:ext cx="2612713" cy="906370"/>
          </a:xfrm>
          <a:prstGeom prst="rect">
            <a:avLst/>
          </a:prstGeom>
        </p:spPr>
        <p:txBody>
          <a:bodyPr wrap="square" lIns="0" tIns="0" rIns="0" bIns="0" rtlCol="0" anchor="t">
            <a:spAutoFit/>
          </a:bodyPr>
          <a:lstStyle/>
          <a:p>
            <a:pPr marL="0" marR="0" lvl="0" indent="0" algn="l" defTabSz="914400" rtl="0" eaLnBrk="1" fontAlgn="auto" latinLnBrk="0" hangingPunct="1">
              <a:lnSpc>
                <a:spcPts val="162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0070C0"/>
                </a:solidFill>
                <a:effectLst/>
                <a:uLnTx/>
                <a:uFillTx/>
                <a:latin typeface="Aptos"/>
                <a:ea typeface="Aptos"/>
                <a:cs typeface="Aptos"/>
                <a:sym typeface="Aptos"/>
              </a:rPr>
              <a:t>Review &amp; Verification Process</a:t>
            </a:r>
          </a:p>
          <a:p>
            <a:pPr marL="0" marR="0" lvl="0" indent="0" algn="l" defTabSz="914400" rtl="0" eaLnBrk="1" fontAlgn="auto" latinLnBrk="0" hangingPunct="1">
              <a:lnSpc>
                <a:spcPts val="1620"/>
              </a:lnSpc>
              <a:spcBef>
                <a:spcPts val="2239"/>
              </a:spcBef>
              <a:spcAft>
                <a:spcPts val="0"/>
              </a:spcAft>
              <a:buClrTx/>
              <a:buSzTx/>
              <a:buFontTx/>
              <a:buNone/>
              <a:tabLst/>
              <a:defRPr/>
            </a:pPr>
            <a:r>
              <a:rPr kumimoji="0" lang="en-US" sz="1500" b="1" i="0" u="none" strike="noStrike" kern="1200" cap="none" spc="0" normalizeH="0" baseline="0" noProof="0" dirty="0">
                <a:ln>
                  <a:noFill/>
                </a:ln>
                <a:solidFill>
                  <a:srgbClr val="0070C0"/>
                </a:solidFill>
                <a:effectLst/>
                <a:uLnTx/>
                <a:uFillTx/>
                <a:latin typeface="Aptos"/>
                <a:ea typeface="Aptos"/>
                <a:cs typeface="Aptos"/>
                <a:sym typeface="Aptos"/>
              </a:rPr>
              <a:t>Future Proof – Anticipates and Exceeds Local Building Codes</a:t>
            </a:r>
          </a:p>
        </p:txBody>
      </p:sp>
      <p:sp>
        <p:nvSpPr>
          <p:cNvPr id="17" name="TextBox 17"/>
          <p:cNvSpPr txBox="1"/>
          <p:nvPr/>
        </p:nvSpPr>
        <p:spPr>
          <a:xfrm>
            <a:off x="1996697" y="246288"/>
            <a:ext cx="3518611" cy="820769"/>
          </a:xfrm>
          <a:prstGeom prst="rect">
            <a:avLst/>
          </a:prstGeom>
        </p:spPr>
        <p:txBody>
          <a:bodyPr lIns="0" tIns="0" rIns="0" bIns="0" rtlCol="0" anchor="t">
            <a:spAutoFit/>
          </a:bodyPr>
          <a:lstStyle/>
          <a:p>
            <a:pPr marL="0" marR="0" lvl="0" indent="0" algn="l" defTabSz="914400" rtl="0" eaLnBrk="1" fontAlgn="auto" latinLnBrk="0" hangingPunct="1">
              <a:lnSpc>
                <a:spcPts val="6723"/>
              </a:lnSpc>
              <a:spcBef>
                <a:spcPts val="0"/>
              </a:spcBef>
              <a:spcAft>
                <a:spcPts val="0"/>
              </a:spcAft>
              <a:buClrTx/>
              <a:buSzTx/>
              <a:buFontTx/>
              <a:buNone/>
              <a:tabLst/>
              <a:defRPr/>
            </a:pPr>
            <a:r>
              <a:rPr kumimoji="0" lang="en-US" sz="4802" b="1" i="0" u="none" strike="noStrike" kern="1200" cap="none" spc="0" normalizeH="0" baseline="0" noProof="0" dirty="0">
                <a:ln>
                  <a:noFill/>
                </a:ln>
                <a:solidFill>
                  <a:srgbClr val="F2F2F2"/>
                </a:solidFill>
                <a:effectLst/>
                <a:uLnTx/>
                <a:uFillTx/>
                <a:latin typeface="Aptos"/>
                <a:ea typeface="Aptos"/>
                <a:cs typeface="Aptos"/>
                <a:sym typeface="Aptos"/>
              </a:rPr>
              <a:t>Why PHIUS?</a:t>
            </a:r>
          </a:p>
        </p:txBody>
      </p:sp>
      <p:sp>
        <p:nvSpPr>
          <p:cNvPr id="18" name="TextBox 18"/>
          <p:cNvSpPr txBox="1"/>
          <p:nvPr/>
        </p:nvSpPr>
        <p:spPr>
          <a:xfrm>
            <a:off x="1967547" y="1415158"/>
            <a:ext cx="2776985" cy="408253"/>
          </a:xfrm>
          <a:prstGeom prst="rect">
            <a:avLst/>
          </a:prstGeom>
        </p:spPr>
        <p:txBody>
          <a:bodyPr wrap="square" lIns="0" tIns="0" rIns="0" bIns="0" rtlCol="0" anchor="t">
            <a:spAutoFit/>
          </a:bodyPr>
          <a:lstStyle/>
          <a:p>
            <a:pPr marL="0" marR="0" lvl="0" indent="0" algn="l" defTabSz="914400" rtl="0" eaLnBrk="1" fontAlgn="auto" latinLnBrk="0" hangingPunct="1">
              <a:lnSpc>
                <a:spcPts val="3359"/>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9AE"/>
                </a:solidFill>
                <a:effectLst/>
                <a:uLnTx/>
                <a:uFillTx/>
                <a:latin typeface="Calibri (MS) Bold"/>
                <a:ea typeface="Calibri (MS) Bold"/>
                <a:cs typeface="Calibri (MS) Bold"/>
                <a:sym typeface="Calibri (MS) Bold"/>
              </a:rPr>
              <a:t>    </a:t>
            </a:r>
            <a:r>
              <a:rPr kumimoji="0" lang="en-US" sz="2400" b="1" i="0" u="none" strike="noStrike" kern="1200" cap="none" spc="0" normalizeH="0" baseline="0" noProof="0" dirty="0" err="1">
                <a:ln>
                  <a:noFill/>
                </a:ln>
                <a:solidFill>
                  <a:srgbClr val="00A9AE"/>
                </a:solidFill>
                <a:effectLst/>
                <a:uLnTx/>
                <a:uFillTx/>
                <a:latin typeface="Calibri (MS) Bold"/>
                <a:ea typeface="Calibri (MS) Bold"/>
                <a:cs typeface="Calibri (MS) Bold"/>
                <a:sym typeface="Calibri (MS) Bold"/>
              </a:rPr>
              <a:t>Phius</a:t>
            </a:r>
            <a:r>
              <a:rPr kumimoji="0" lang="en-US" sz="2400" b="1" i="0" u="none" strike="noStrike" kern="1200" cap="none" spc="0" normalizeH="0" baseline="0" noProof="0" dirty="0">
                <a:ln>
                  <a:noFill/>
                </a:ln>
                <a:solidFill>
                  <a:srgbClr val="00A9AE"/>
                </a:solidFill>
                <a:effectLst/>
                <a:uLnTx/>
                <a:uFillTx/>
                <a:latin typeface="Calibri (MS) Bold"/>
                <a:ea typeface="Calibri (MS) Bold"/>
                <a:cs typeface="Calibri (MS) Bold"/>
                <a:sym typeface="Calibri (MS) Bold"/>
              </a:rPr>
              <a:t> focuses on:</a:t>
            </a:r>
          </a:p>
        </p:txBody>
      </p:sp>
    </p:spTree>
    <p:extLst>
      <p:ext uri="{BB962C8B-B14F-4D97-AF65-F5344CB8AC3E}">
        <p14:creationId xmlns:p14="http://schemas.microsoft.com/office/powerpoint/2010/main" val="4922952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1591180" y="2238670"/>
            <a:ext cx="8772048" cy="4175474"/>
            <a:chOff x="0" y="0"/>
            <a:chExt cx="11696064" cy="5567298"/>
          </a:xfrm>
        </p:grpSpPr>
        <p:sp>
          <p:nvSpPr>
            <p:cNvPr id="6" name="Freeform 6"/>
            <p:cNvSpPr/>
            <p:nvPr/>
          </p:nvSpPr>
          <p:spPr>
            <a:xfrm>
              <a:off x="0" y="0"/>
              <a:ext cx="11696064" cy="5567298"/>
            </a:xfrm>
            <a:custGeom>
              <a:avLst/>
              <a:gdLst/>
              <a:ahLst/>
              <a:cxnLst/>
              <a:rect l="l" t="t" r="r" b="b"/>
              <a:pathLst>
                <a:path w="11696065" h="5567299">
                  <a:moveTo>
                    <a:pt x="0" y="0"/>
                  </a:moveTo>
                  <a:lnTo>
                    <a:pt x="11696065" y="0"/>
                  </a:lnTo>
                  <a:lnTo>
                    <a:pt x="11696065" y="5567299"/>
                  </a:lnTo>
                  <a:lnTo>
                    <a:pt x="0" y="5567299"/>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7" name="Freeform 7"/>
          <p:cNvSpPr/>
          <p:nvPr/>
        </p:nvSpPr>
        <p:spPr>
          <a:xfrm>
            <a:off x="1591180" y="1327071"/>
            <a:ext cx="8922258" cy="654129"/>
          </a:xfrm>
          <a:custGeom>
            <a:avLst/>
            <a:gdLst/>
            <a:ahLst/>
            <a:cxnLst/>
            <a:rect l="l" t="t" r="r" b="b"/>
            <a:pathLst>
              <a:path w="8922258" h="654129">
                <a:moveTo>
                  <a:pt x="0" y="0"/>
                </a:moveTo>
                <a:lnTo>
                  <a:pt x="8922258" y="0"/>
                </a:lnTo>
                <a:lnTo>
                  <a:pt x="8922258" y="654129"/>
                </a:lnTo>
                <a:lnTo>
                  <a:pt x="0" y="654129"/>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p:cNvSpPr txBox="1"/>
          <p:nvPr/>
        </p:nvSpPr>
        <p:spPr>
          <a:xfrm>
            <a:off x="1691897" y="193196"/>
            <a:ext cx="7699772" cy="820769"/>
          </a:xfrm>
          <a:prstGeom prst="rect">
            <a:avLst/>
          </a:prstGeom>
        </p:spPr>
        <p:txBody>
          <a:bodyPr lIns="0" tIns="0" rIns="0" bIns="0" rtlCol="0" anchor="t">
            <a:spAutoFit/>
          </a:bodyPr>
          <a:lstStyle/>
          <a:p>
            <a:pPr marL="0" marR="0" lvl="0" indent="0" algn="l" defTabSz="914400" rtl="0" eaLnBrk="1" fontAlgn="auto" latinLnBrk="0" hangingPunct="1">
              <a:lnSpc>
                <a:spcPts val="6723"/>
              </a:lnSpc>
              <a:spcBef>
                <a:spcPts val="0"/>
              </a:spcBef>
              <a:spcAft>
                <a:spcPts val="0"/>
              </a:spcAft>
              <a:buClrTx/>
              <a:buSzTx/>
              <a:buFontTx/>
              <a:buNone/>
              <a:tabLst/>
              <a:defRPr/>
            </a:pPr>
            <a:r>
              <a:rPr kumimoji="0" lang="en-US" sz="4802" b="1" i="0" u="none" strike="noStrike" kern="1200" cap="none" spc="0" normalizeH="0" baseline="0" noProof="0" dirty="0">
                <a:ln>
                  <a:noFill/>
                </a:ln>
                <a:solidFill>
                  <a:srgbClr val="FFFFFF"/>
                </a:solidFill>
                <a:effectLst/>
                <a:uLnTx/>
                <a:uFillTx/>
                <a:latin typeface="Aptos"/>
                <a:ea typeface="Aptos"/>
                <a:cs typeface="Aptos"/>
                <a:sym typeface="Aptos"/>
              </a:rPr>
              <a:t>PHIUS Energy Use Intensity</a:t>
            </a:r>
          </a:p>
        </p:txBody>
      </p:sp>
      <p:sp>
        <p:nvSpPr>
          <p:cNvPr id="9" name="TextBox 9"/>
          <p:cNvSpPr txBox="1"/>
          <p:nvPr/>
        </p:nvSpPr>
        <p:spPr>
          <a:xfrm>
            <a:off x="2345550" y="1371248"/>
            <a:ext cx="41967" cy="282378"/>
          </a:xfrm>
          <a:prstGeom prst="rect">
            <a:avLst/>
          </a:prstGeom>
        </p:spPr>
        <p:txBody>
          <a:bodyPr lIns="0" tIns="0" rIns="0" bIns="0" rtlCol="0" anchor="t">
            <a:spAutoFit/>
          </a:bodyPr>
          <a:lstStyle/>
          <a:p>
            <a:pPr marL="0" marR="0" lvl="0" indent="0" algn="l" defTabSz="914400" rtl="0" eaLnBrk="1" fontAlgn="auto" latinLnBrk="0" hangingPunct="1">
              <a:lnSpc>
                <a:spcPts val="2234"/>
              </a:lnSpc>
              <a:spcBef>
                <a:spcPts val="0"/>
              </a:spcBef>
              <a:spcAft>
                <a:spcPts val="0"/>
              </a:spcAft>
              <a:buClrTx/>
              <a:buSzTx/>
              <a:buFontTx/>
              <a:buNone/>
              <a:tabLst/>
              <a:defRPr/>
            </a:pPr>
            <a:r>
              <a:rPr kumimoji="0" lang="en-US" sz="1596" b="0" i="0" u="none" strike="noStrike" kern="1200" cap="none" spc="0" normalizeH="0" baseline="0" noProof="0">
                <a:ln>
                  <a:noFill/>
                </a:ln>
                <a:solidFill>
                  <a:srgbClr val="000000"/>
                </a:solidFill>
                <a:effectLst/>
                <a:uLnTx/>
                <a:uFillTx/>
                <a:latin typeface="Aptos"/>
                <a:ea typeface="Aptos"/>
                <a:cs typeface="Aptos"/>
                <a:sym typeface="Aptos"/>
              </a:rPr>
              <a:t> </a:t>
            </a:r>
          </a:p>
        </p:txBody>
      </p:sp>
      <p:sp>
        <p:nvSpPr>
          <p:cNvPr id="10" name="TextBox 10"/>
          <p:cNvSpPr txBox="1"/>
          <p:nvPr/>
        </p:nvSpPr>
        <p:spPr>
          <a:xfrm>
            <a:off x="1682753" y="1399823"/>
            <a:ext cx="8701726" cy="487313"/>
          </a:xfrm>
          <a:prstGeom prst="rect">
            <a:avLst/>
          </a:prstGeom>
        </p:spPr>
        <p:txBody>
          <a:bodyPr lIns="0" tIns="0" rIns="0" bIns="0" rtlCol="0" anchor="t">
            <a:spAutoFit/>
          </a:bodyPr>
          <a:lstStyle/>
          <a:p>
            <a:pPr marL="0" marR="0" lvl="0" indent="0" algn="l" defTabSz="914400" rtl="0" eaLnBrk="1" fontAlgn="auto" latinLnBrk="0" hangingPunct="1">
              <a:lnSpc>
                <a:spcPts val="1919"/>
              </a:lnSpc>
              <a:spcBef>
                <a:spcPts val="0"/>
              </a:spcBef>
              <a:spcAft>
                <a:spcPts val="0"/>
              </a:spcAft>
              <a:buClrTx/>
              <a:buSzTx/>
              <a:buFontTx/>
              <a:buNone/>
              <a:tabLst/>
              <a:defRPr/>
            </a:pPr>
            <a:r>
              <a:rPr kumimoji="0" lang="en-US" sz="1596" b="0" i="0" u="none" strike="noStrike" kern="1200" cap="none" spc="0" normalizeH="0" baseline="0" noProof="0" dirty="0">
                <a:ln>
                  <a:noFill/>
                </a:ln>
                <a:solidFill>
                  <a:srgbClr val="000000"/>
                </a:solidFill>
                <a:effectLst/>
                <a:uLnTx/>
                <a:uFillTx/>
                <a:latin typeface="Aptos"/>
                <a:ea typeface="Aptos"/>
                <a:cs typeface="Aptos"/>
                <a:sym typeface="Aptos"/>
              </a:rPr>
              <a:t>Passive House buildings use 63% less energy per square foot than median new multifamily (LEED, Code)</a:t>
            </a:r>
          </a:p>
        </p:txBody>
      </p:sp>
    </p:spTree>
    <p:extLst>
      <p:ext uri="{BB962C8B-B14F-4D97-AF65-F5344CB8AC3E}">
        <p14:creationId xmlns:p14="http://schemas.microsoft.com/office/powerpoint/2010/main" val="691411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3657600" y="1447800"/>
            <a:ext cx="5105400" cy="4118105"/>
            <a:chOff x="0" y="0"/>
            <a:chExt cx="6807200" cy="5490807"/>
          </a:xfrm>
        </p:grpSpPr>
        <p:sp>
          <p:nvSpPr>
            <p:cNvPr id="6" name="Freeform 6"/>
            <p:cNvSpPr/>
            <p:nvPr/>
          </p:nvSpPr>
          <p:spPr>
            <a:xfrm>
              <a:off x="0" y="0"/>
              <a:ext cx="6807200" cy="5490845"/>
            </a:xfrm>
            <a:custGeom>
              <a:avLst/>
              <a:gdLst/>
              <a:ahLst/>
              <a:cxnLst/>
              <a:rect l="l" t="t" r="r" b="b"/>
              <a:pathLst>
                <a:path w="6807200" h="5490845">
                  <a:moveTo>
                    <a:pt x="0" y="0"/>
                  </a:moveTo>
                  <a:lnTo>
                    <a:pt x="6807200" y="0"/>
                  </a:lnTo>
                  <a:lnTo>
                    <a:pt x="6807200" y="5490845"/>
                  </a:lnTo>
                  <a:lnTo>
                    <a:pt x="0" y="5490845"/>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7" name="TextBox 7"/>
          <p:cNvSpPr txBox="1"/>
          <p:nvPr/>
        </p:nvSpPr>
        <p:spPr>
          <a:xfrm>
            <a:off x="1691897" y="193196"/>
            <a:ext cx="6064263" cy="820769"/>
          </a:xfrm>
          <a:prstGeom prst="rect">
            <a:avLst/>
          </a:prstGeom>
        </p:spPr>
        <p:txBody>
          <a:bodyPr lIns="0" tIns="0" rIns="0" bIns="0" rtlCol="0" anchor="t">
            <a:spAutoFit/>
          </a:bodyPr>
          <a:lstStyle/>
          <a:p>
            <a:pPr marL="0" marR="0" lvl="0" indent="0" algn="l" defTabSz="914400" rtl="0" eaLnBrk="1" fontAlgn="auto" latinLnBrk="0" hangingPunct="1">
              <a:lnSpc>
                <a:spcPts val="6723"/>
              </a:lnSpc>
              <a:spcBef>
                <a:spcPts val="0"/>
              </a:spcBef>
              <a:spcAft>
                <a:spcPts val="0"/>
              </a:spcAft>
              <a:buClrTx/>
              <a:buSzTx/>
              <a:buFontTx/>
              <a:buNone/>
              <a:tabLst/>
              <a:defRPr/>
            </a:pPr>
            <a:r>
              <a:rPr kumimoji="0" lang="en-US" sz="4802" b="1" i="0" u="none" strike="noStrike" kern="1200" cap="none" spc="0" normalizeH="0" baseline="0" noProof="0" dirty="0">
                <a:ln>
                  <a:noFill/>
                </a:ln>
                <a:solidFill>
                  <a:srgbClr val="FFFFFF"/>
                </a:solidFill>
                <a:effectLst/>
                <a:uLnTx/>
                <a:uFillTx/>
                <a:latin typeface="Aptos"/>
                <a:ea typeface="Aptos"/>
                <a:cs typeface="Aptos"/>
                <a:sym typeface="Aptos"/>
              </a:rPr>
              <a:t>PHIUS Cost Relativity</a:t>
            </a:r>
          </a:p>
        </p:txBody>
      </p:sp>
    </p:spTree>
    <p:extLst>
      <p:ext uri="{BB962C8B-B14F-4D97-AF65-F5344CB8AC3E}">
        <p14:creationId xmlns:p14="http://schemas.microsoft.com/office/powerpoint/2010/main" val="1512125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rot="5400000">
            <a:off x="8114157" y="2023872"/>
            <a:ext cx="2786634" cy="1752095"/>
            <a:chOff x="0" y="0"/>
            <a:chExt cx="3715512" cy="2336127"/>
          </a:xfrm>
        </p:grpSpPr>
        <p:sp>
          <p:nvSpPr>
            <p:cNvPr id="6" name="Freeform 6"/>
            <p:cNvSpPr/>
            <p:nvPr/>
          </p:nvSpPr>
          <p:spPr>
            <a:xfrm>
              <a:off x="0" y="0"/>
              <a:ext cx="3715512" cy="2336165"/>
            </a:xfrm>
            <a:custGeom>
              <a:avLst/>
              <a:gdLst/>
              <a:ahLst/>
              <a:cxnLst/>
              <a:rect l="l" t="t" r="r" b="b"/>
              <a:pathLst>
                <a:path w="3715512" h="2336165">
                  <a:moveTo>
                    <a:pt x="0" y="0"/>
                  </a:moveTo>
                  <a:lnTo>
                    <a:pt x="3715512" y="0"/>
                  </a:lnTo>
                  <a:lnTo>
                    <a:pt x="3715512" y="2336165"/>
                  </a:lnTo>
                  <a:lnTo>
                    <a:pt x="0" y="2336165"/>
                  </a:lnTo>
                  <a:lnTo>
                    <a:pt x="0" y="0"/>
                  </a:lnTo>
                  <a:close/>
                </a:path>
              </a:pathLst>
            </a:custGeom>
            <a:blipFill>
              <a:blip r:embed="rId4"/>
              <a:stretch>
                <a:fillRect b="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7" name="Freeform 7"/>
          <p:cNvSpPr/>
          <p:nvPr/>
        </p:nvSpPr>
        <p:spPr>
          <a:xfrm>
            <a:off x="8574281" y="1449448"/>
            <a:ext cx="1866395" cy="2900934"/>
          </a:xfrm>
          <a:custGeom>
            <a:avLst/>
            <a:gdLst/>
            <a:ahLst/>
            <a:cxnLst/>
            <a:rect l="l" t="t" r="r" b="b"/>
            <a:pathLst>
              <a:path w="1866395" h="2900934">
                <a:moveTo>
                  <a:pt x="0" y="0"/>
                </a:moveTo>
                <a:lnTo>
                  <a:pt x="1866395" y="0"/>
                </a:lnTo>
                <a:lnTo>
                  <a:pt x="1866395" y="2900934"/>
                </a:lnTo>
                <a:lnTo>
                  <a:pt x="0" y="2900934"/>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Freeform 8"/>
          <p:cNvSpPr/>
          <p:nvPr/>
        </p:nvSpPr>
        <p:spPr>
          <a:xfrm>
            <a:off x="1628518" y="2581275"/>
            <a:ext cx="1920364" cy="1548384"/>
          </a:xfrm>
          <a:custGeom>
            <a:avLst/>
            <a:gdLst/>
            <a:ahLst/>
            <a:cxnLst/>
            <a:rect l="l" t="t" r="r" b="b"/>
            <a:pathLst>
              <a:path w="1920364" h="1548384">
                <a:moveTo>
                  <a:pt x="0" y="0"/>
                </a:moveTo>
                <a:lnTo>
                  <a:pt x="1920364" y="0"/>
                </a:lnTo>
                <a:lnTo>
                  <a:pt x="1920364" y="1548384"/>
                </a:lnTo>
                <a:lnTo>
                  <a:pt x="0" y="1548384"/>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9" name="Group 9"/>
          <p:cNvGrpSpPr/>
          <p:nvPr/>
        </p:nvGrpSpPr>
        <p:grpSpPr>
          <a:xfrm>
            <a:off x="1685668" y="2638425"/>
            <a:ext cx="1806064" cy="1434084"/>
            <a:chOff x="0" y="0"/>
            <a:chExt cx="2408085" cy="1912112"/>
          </a:xfrm>
        </p:grpSpPr>
        <p:sp>
          <p:nvSpPr>
            <p:cNvPr id="10" name="Freeform 10"/>
            <p:cNvSpPr/>
            <p:nvPr/>
          </p:nvSpPr>
          <p:spPr>
            <a:xfrm>
              <a:off x="0" y="0"/>
              <a:ext cx="2408047" cy="1912112"/>
            </a:xfrm>
            <a:custGeom>
              <a:avLst/>
              <a:gdLst/>
              <a:ahLst/>
              <a:cxnLst/>
              <a:rect l="l" t="t" r="r" b="b"/>
              <a:pathLst>
                <a:path w="2408047" h="1912112">
                  <a:moveTo>
                    <a:pt x="0" y="0"/>
                  </a:moveTo>
                  <a:lnTo>
                    <a:pt x="2408047" y="0"/>
                  </a:lnTo>
                  <a:lnTo>
                    <a:pt x="2408047" y="1912112"/>
                  </a:lnTo>
                  <a:lnTo>
                    <a:pt x="0" y="1912112"/>
                  </a:lnTo>
                  <a:lnTo>
                    <a:pt x="0" y="0"/>
                  </a:lnTo>
                  <a:close/>
                </a:path>
              </a:pathLst>
            </a:custGeom>
            <a:blipFill>
              <a:blip r:embed="rId7"/>
              <a:stretch>
                <a:fillRect r="-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1" name="Group 11"/>
          <p:cNvGrpSpPr/>
          <p:nvPr/>
        </p:nvGrpSpPr>
        <p:grpSpPr>
          <a:xfrm>
            <a:off x="1674876" y="1465898"/>
            <a:ext cx="1937004" cy="990790"/>
            <a:chOff x="0" y="0"/>
            <a:chExt cx="2582672" cy="1321054"/>
          </a:xfrm>
        </p:grpSpPr>
        <p:sp>
          <p:nvSpPr>
            <p:cNvPr id="12" name="Freeform 12"/>
            <p:cNvSpPr/>
            <p:nvPr/>
          </p:nvSpPr>
          <p:spPr>
            <a:xfrm>
              <a:off x="0" y="0"/>
              <a:ext cx="2582672" cy="1321054"/>
            </a:xfrm>
            <a:custGeom>
              <a:avLst/>
              <a:gdLst/>
              <a:ahLst/>
              <a:cxnLst/>
              <a:rect l="l" t="t" r="r" b="b"/>
              <a:pathLst>
                <a:path w="2582672" h="1321054">
                  <a:moveTo>
                    <a:pt x="0" y="0"/>
                  </a:moveTo>
                  <a:lnTo>
                    <a:pt x="2582672" y="0"/>
                  </a:lnTo>
                  <a:lnTo>
                    <a:pt x="2582672" y="1321054"/>
                  </a:lnTo>
                  <a:lnTo>
                    <a:pt x="0" y="1321054"/>
                  </a:lnTo>
                  <a:lnTo>
                    <a:pt x="0" y="0"/>
                  </a:lnTo>
                  <a:close/>
                </a:path>
              </a:pathLst>
            </a:custGeom>
            <a:blipFill>
              <a:blip r:embed="rId8"/>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3" name="Freeform 13"/>
          <p:cNvSpPr/>
          <p:nvPr/>
        </p:nvSpPr>
        <p:spPr>
          <a:xfrm>
            <a:off x="1617726" y="1408748"/>
            <a:ext cx="2051304" cy="1105090"/>
          </a:xfrm>
          <a:custGeom>
            <a:avLst/>
            <a:gdLst/>
            <a:ahLst/>
            <a:cxnLst/>
            <a:rect l="l" t="t" r="r" b="b"/>
            <a:pathLst>
              <a:path w="2051304" h="1105090">
                <a:moveTo>
                  <a:pt x="0" y="0"/>
                </a:moveTo>
                <a:lnTo>
                  <a:pt x="2051304" y="0"/>
                </a:lnTo>
                <a:lnTo>
                  <a:pt x="2051304" y="1105090"/>
                </a:lnTo>
                <a:lnTo>
                  <a:pt x="0" y="1105090"/>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4" name="Group 14"/>
          <p:cNvGrpSpPr/>
          <p:nvPr/>
        </p:nvGrpSpPr>
        <p:grpSpPr>
          <a:xfrm>
            <a:off x="6434585" y="2965752"/>
            <a:ext cx="1853822" cy="1158573"/>
            <a:chOff x="0" y="0"/>
            <a:chExt cx="2471763" cy="1544764"/>
          </a:xfrm>
        </p:grpSpPr>
        <p:sp>
          <p:nvSpPr>
            <p:cNvPr id="15" name="Freeform 15"/>
            <p:cNvSpPr/>
            <p:nvPr/>
          </p:nvSpPr>
          <p:spPr>
            <a:xfrm>
              <a:off x="0" y="0"/>
              <a:ext cx="2471801" cy="1544701"/>
            </a:xfrm>
            <a:custGeom>
              <a:avLst/>
              <a:gdLst/>
              <a:ahLst/>
              <a:cxnLst/>
              <a:rect l="l" t="t" r="r" b="b"/>
              <a:pathLst>
                <a:path w="2471801" h="1544701">
                  <a:moveTo>
                    <a:pt x="0" y="0"/>
                  </a:moveTo>
                  <a:lnTo>
                    <a:pt x="2471801" y="0"/>
                  </a:lnTo>
                  <a:lnTo>
                    <a:pt x="2471801" y="1544701"/>
                  </a:lnTo>
                  <a:lnTo>
                    <a:pt x="0" y="1544701"/>
                  </a:lnTo>
                  <a:lnTo>
                    <a:pt x="0" y="0"/>
                  </a:lnTo>
                  <a:close/>
                </a:path>
              </a:pathLst>
            </a:custGeom>
            <a:blipFill>
              <a:blip r:embed="rId10"/>
              <a:stretch>
                <a:fillRect r="1" b="-4"/>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6" name="Freeform 16"/>
          <p:cNvSpPr/>
          <p:nvPr/>
        </p:nvSpPr>
        <p:spPr>
          <a:xfrm>
            <a:off x="6377435" y="2908602"/>
            <a:ext cx="1968122" cy="1272873"/>
          </a:xfrm>
          <a:custGeom>
            <a:avLst/>
            <a:gdLst/>
            <a:ahLst/>
            <a:cxnLst/>
            <a:rect l="l" t="t" r="r" b="b"/>
            <a:pathLst>
              <a:path w="1968122" h="1272873">
                <a:moveTo>
                  <a:pt x="0" y="0"/>
                </a:moveTo>
                <a:lnTo>
                  <a:pt x="1968122" y="0"/>
                </a:lnTo>
                <a:lnTo>
                  <a:pt x="1968122" y="1272873"/>
                </a:lnTo>
                <a:lnTo>
                  <a:pt x="0" y="1272873"/>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7" name="Group 17"/>
          <p:cNvGrpSpPr/>
          <p:nvPr/>
        </p:nvGrpSpPr>
        <p:grpSpPr>
          <a:xfrm>
            <a:off x="6290815" y="4346448"/>
            <a:ext cx="1935356" cy="924563"/>
            <a:chOff x="0" y="0"/>
            <a:chExt cx="2580475" cy="1232751"/>
          </a:xfrm>
        </p:grpSpPr>
        <p:sp>
          <p:nvSpPr>
            <p:cNvPr id="18" name="Freeform 18"/>
            <p:cNvSpPr/>
            <p:nvPr/>
          </p:nvSpPr>
          <p:spPr>
            <a:xfrm>
              <a:off x="0" y="0"/>
              <a:ext cx="2580513" cy="1232789"/>
            </a:xfrm>
            <a:custGeom>
              <a:avLst/>
              <a:gdLst/>
              <a:ahLst/>
              <a:cxnLst/>
              <a:rect l="l" t="t" r="r" b="b"/>
              <a:pathLst>
                <a:path w="2580513" h="1232789">
                  <a:moveTo>
                    <a:pt x="0" y="0"/>
                  </a:moveTo>
                  <a:lnTo>
                    <a:pt x="2580513" y="0"/>
                  </a:lnTo>
                  <a:lnTo>
                    <a:pt x="2580513" y="1232789"/>
                  </a:lnTo>
                  <a:lnTo>
                    <a:pt x="0" y="1232789"/>
                  </a:lnTo>
                  <a:lnTo>
                    <a:pt x="0" y="0"/>
                  </a:lnTo>
                  <a:close/>
                </a:path>
              </a:pathLst>
            </a:custGeom>
            <a:blipFill>
              <a:blip r:embed="rId12"/>
              <a:stretch>
                <a:fillRect r="1" b="3"/>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9" name="Freeform 19"/>
          <p:cNvSpPr/>
          <p:nvPr/>
        </p:nvSpPr>
        <p:spPr>
          <a:xfrm>
            <a:off x="6233665" y="4289298"/>
            <a:ext cx="2049656" cy="1038863"/>
          </a:xfrm>
          <a:custGeom>
            <a:avLst/>
            <a:gdLst/>
            <a:ahLst/>
            <a:cxnLst/>
            <a:rect l="l" t="t" r="r" b="b"/>
            <a:pathLst>
              <a:path w="2049656" h="1038863">
                <a:moveTo>
                  <a:pt x="0" y="0"/>
                </a:moveTo>
                <a:lnTo>
                  <a:pt x="2049656" y="0"/>
                </a:lnTo>
                <a:lnTo>
                  <a:pt x="2049656" y="1038863"/>
                </a:lnTo>
                <a:lnTo>
                  <a:pt x="0" y="1038863"/>
                </a:lnTo>
                <a:lnTo>
                  <a:pt x="0" y="0"/>
                </a:lnTo>
                <a:close/>
              </a:path>
            </a:pathLst>
          </a:custGeom>
          <a:blipFill>
            <a:blip>
              <a:extLst>
                <a:ext uri="{96DAC541-7B7A-43D3-8B79-37D633B846F1}">
                  <asvg:svgBlip xmlns:asvg="http://schemas.microsoft.com/office/drawing/2016/SVG/main" r:embed="rId1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0" name="Group 20"/>
          <p:cNvGrpSpPr/>
          <p:nvPr/>
        </p:nvGrpSpPr>
        <p:grpSpPr>
          <a:xfrm>
            <a:off x="3915537" y="3012138"/>
            <a:ext cx="1979295" cy="1084631"/>
            <a:chOff x="0" y="0"/>
            <a:chExt cx="2639060" cy="1446174"/>
          </a:xfrm>
        </p:grpSpPr>
        <p:sp>
          <p:nvSpPr>
            <p:cNvPr id="21" name="Freeform 21"/>
            <p:cNvSpPr/>
            <p:nvPr/>
          </p:nvSpPr>
          <p:spPr>
            <a:xfrm>
              <a:off x="0" y="0"/>
              <a:ext cx="2639060" cy="1446149"/>
            </a:xfrm>
            <a:custGeom>
              <a:avLst/>
              <a:gdLst/>
              <a:ahLst/>
              <a:cxnLst/>
              <a:rect l="l" t="t" r="r" b="b"/>
              <a:pathLst>
                <a:path w="2639060" h="1446149">
                  <a:moveTo>
                    <a:pt x="0" y="0"/>
                  </a:moveTo>
                  <a:lnTo>
                    <a:pt x="2639060" y="0"/>
                  </a:lnTo>
                  <a:lnTo>
                    <a:pt x="2639060" y="1446149"/>
                  </a:lnTo>
                  <a:lnTo>
                    <a:pt x="0" y="1446149"/>
                  </a:lnTo>
                  <a:lnTo>
                    <a:pt x="0" y="0"/>
                  </a:lnTo>
                  <a:close/>
                </a:path>
              </a:pathLst>
            </a:custGeom>
            <a:blipFill>
              <a:blip r:embed="rId14"/>
              <a:stretch>
                <a:fillRect r="-6" b="-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2" name="Freeform 22"/>
          <p:cNvSpPr/>
          <p:nvPr/>
        </p:nvSpPr>
        <p:spPr>
          <a:xfrm>
            <a:off x="3856358" y="2954988"/>
            <a:ext cx="2095624" cy="1198931"/>
          </a:xfrm>
          <a:custGeom>
            <a:avLst/>
            <a:gdLst/>
            <a:ahLst/>
            <a:cxnLst/>
            <a:rect l="l" t="t" r="r" b="b"/>
            <a:pathLst>
              <a:path w="2095624" h="1198931">
                <a:moveTo>
                  <a:pt x="0" y="0"/>
                </a:moveTo>
                <a:lnTo>
                  <a:pt x="2095624" y="0"/>
                </a:lnTo>
                <a:lnTo>
                  <a:pt x="2095624" y="1198931"/>
                </a:lnTo>
                <a:lnTo>
                  <a:pt x="0" y="1198931"/>
                </a:lnTo>
                <a:lnTo>
                  <a:pt x="0" y="0"/>
                </a:lnTo>
                <a:close/>
              </a:path>
            </a:pathLst>
          </a:custGeom>
          <a:blipFill>
            <a:blip>
              <a:extLst>
                <a:ext uri="{96DAC541-7B7A-43D3-8B79-37D633B846F1}">
                  <asvg:svgBlip xmlns:asvg="http://schemas.microsoft.com/office/drawing/2016/SVG/main" r:embed="rId1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3" name="Group 23"/>
          <p:cNvGrpSpPr/>
          <p:nvPr/>
        </p:nvGrpSpPr>
        <p:grpSpPr>
          <a:xfrm>
            <a:off x="6393818" y="1506636"/>
            <a:ext cx="1935356" cy="1085688"/>
            <a:chOff x="0" y="0"/>
            <a:chExt cx="2580475" cy="1447584"/>
          </a:xfrm>
        </p:grpSpPr>
        <p:sp>
          <p:nvSpPr>
            <p:cNvPr id="24" name="Freeform 24"/>
            <p:cNvSpPr/>
            <p:nvPr/>
          </p:nvSpPr>
          <p:spPr>
            <a:xfrm>
              <a:off x="0" y="0"/>
              <a:ext cx="2580513" cy="1447546"/>
            </a:xfrm>
            <a:custGeom>
              <a:avLst/>
              <a:gdLst/>
              <a:ahLst/>
              <a:cxnLst/>
              <a:rect l="l" t="t" r="r" b="b"/>
              <a:pathLst>
                <a:path w="2580513" h="1447546">
                  <a:moveTo>
                    <a:pt x="0" y="0"/>
                  </a:moveTo>
                  <a:lnTo>
                    <a:pt x="2580513" y="0"/>
                  </a:lnTo>
                  <a:lnTo>
                    <a:pt x="2580513" y="1447546"/>
                  </a:lnTo>
                  <a:lnTo>
                    <a:pt x="0" y="1447546"/>
                  </a:lnTo>
                  <a:lnTo>
                    <a:pt x="0" y="0"/>
                  </a:lnTo>
                  <a:close/>
                </a:path>
              </a:pathLst>
            </a:custGeom>
            <a:blipFill>
              <a:blip r:embed="rId16"/>
              <a:stretch>
                <a:fillRect r="1" b="-2"/>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5" name="Freeform 25"/>
          <p:cNvSpPr/>
          <p:nvPr/>
        </p:nvSpPr>
        <p:spPr>
          <a:xfrm>
            <a:off x="6336668" y="1449486"/>
            <a:ext cx="2049656" cy="1199988"/>
          </a:xfrm>
          <a:custGeom>
            <a:avLst/>
            <a:gdLst/>
            <a:ahLst/>
            <a:cxnLst/>
            <a:rect l="l" t="t" r="r" b="b"/>
            <a:pathLst>
              <a:path w="2049656" h="1199988">
                <a:moveTo>
                  <a:pt x="0" y="0"/>
                </a:moveTo>
                <a:lnTo>
                  <a:pt x="2049656" y="0"/>
                </a:lnTo>
                <a:lnTo>
                  <a:pt x="2049656" y="1199988"/>
                </a:lnTo>
                <a:lnTo>
                  <a:pt x="0" y="1199988"/>
                </a:lnTo>
                <a:lnTo>
                  <a:pt x="0" y="0"/>
                </a:lnTo>
                <a:close/>
              </a:path>
            </a:pathLst>
          </a:custGeom>
          <a:blipFill>
            <a:blip>
              <a:extLst>
                <a:ext uri="{96DAC541-7B7A-43D3-8B79-37D633B846F1}">
                  <asvg:svgBlip xmlns:asvg="http://schemas.microsoft.com/office/drawing/2016/SVG/main" r:embed="rId1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6" name="Group 26"/>
          <p:cNvGrpSpPr/>
          <p:nvPr/>
        </p:nvGrpSpPr>
        <p:grpSpPr>
          <a:xfrm>
            <a:off x="3684013" y="4247626"/>
            <a:ext cx="2397890" cy="2404491"/>
            <a:chOff x="0" y="0"/>
            <a:chExt cx="3197187" cy="3205988"/>
          </a:xfrm>
        </p:grpSpPr>
        <p:sp>
          <p:nvSpPr>
            <p:cNvPr id="27" name="Freeform 27"/>
            <p:cNvSpPr/>
            <p:nvPr/>
          </p:nvSpPr>
          <p:spPr>
            <a:xfrm>
              <a:off x="0" y="0"/>
              <a:ext cx="3197225" cy="3205988"/>
            </a:xfrm>
            <a:custGeom>
              <a:avLst/>
              <a:gdLst/>
              <a:ahLst/>
              <a:cxnLst/>
              <a:rect l="l" t="t" r="r" b="b"/>
              <a:pathLst>
                <a:path w="3197225" h="3205988">
                  <a:moveTo>
                    <a:pt x="0" y="0"/>
                  </a:moveTo>
                  <a:lnTo>
                    <a:pt x="3197225" y="0"/>
                  </a:lnTo>
                  <a:lnTo>
                    <a:pt x="3197225" y="3205988"/>
                  </a:lnTo>
                  <a:lnTo>
                    <a:pt x="0" y="3205988"/>
                  </a:lnTo>
                  <a:lnTo>
                    <a:pt x="0" y="0"/>
                  </a:lnTo>
                  <a:close/>
                </a:path>
              </a:pathLst>
            </a:custGeom>
            <a:blipFill>
              <a:blip r:embed="rId18"/>
              <a:stretch>
                <a:fillRect r="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8" name="Freeform 28"/>
          <p:cNvSpPr/>
          <p:nvPr/>
        </p:nvSpPr>
        <p:spPr>
          <a:xfrm>
            <a:off x="3645913" y="4209526"/>
            <a:ext cx="2474090" cy="2480691"/>
          </a:xfrm>
          <a:custGeom>
            <a:avLst/>
            <a:gdLst/>
            <a:ahLst/>
            <a:cxnLst/>
            <a:rect l="l" t="t" r="r" b="b"/>
            <a:pathLst>
              <a:path w="2474090" h="2480691">
                <a:moveTo>
                  <a:pt x="0" y="0"/>
                </a:moveTo>
                <a:lnTo>
                  <a:pt x="2474090" y="0"/>
                </a:lnTo>
                <a:lnTo>
                  <a:pt x="2474090" y="2480691"/>
                </a:lnTo>
                <a:lnTo>
                  <a:pt x="0" y="2480691"/>
                </a:lnTo>
                <a:lnTo>
                  <a:pt x="0" y="0"/>
                </a:lnTo>
                <a:close/>
              </a:path>
            </a:pathLst>
          </a:custGeom>
          <a:blipFill>
            <a:blip>
              <a:extLst>
                <a:ext uri="{96DAC541-7B7A-43D3-8B79-37D633B846F1}">
                  <asvg:svgBlip xmlns:asvg="http://schemas.microsoft.com/office/drawing/2016/SVG/main" r:embed="rId19"/>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9" name="Group 29"/>
          <p:cNvGrpSpPr/>
          <p:nvPr/>
        </p:nvGrpSpPr>
        <p:grpSpPr>
          <a:xfrm>
            <a:off x="1691897" y="4235425"/>
            <a:ext cx="1806064" cy="1111025"/>
            <a:chOff x="0" y="0"/>
            <a:chExt cx="2408085" cy="1481366"/>
          </a:xfrm>
        </p:grpSpPr>
        <p:sp>
          <p:nvSpPr>
            <p:cNvPr id="30" name="Freeform 30"/>
            <p:cNvSpPr/>
            <p:nvPr/>
          </p:nvSpPr>
          <p:spPr>
            <a:xfrm>
              <a:off x="0" y="0"/>
              <a:ext cx="2408047" cy="1481328"/>
            </a:xfrm>
            <a:custGeom>
              <a:avLst/>
              <a:gdLst/>
              <a:ahLst/>
              <a:cxnLst/>
              <a:rect l="l" t="t" r="r" b="b"/>
              <a:pathLst>
                <a:path w="2408047" h="1481328">
                  <a:moveTo>
                    <a:pt x="0" y="0"/>
                  </a:moveTo>
                  <a:lnTo>
                    <a:pt x="2408047" y="0"/>
                  </a:lnTo>
                  <a:lnTo>
                    <a:pt x="2408047" y="1481328"/>
                  </a:lnTo>
                  <a:lnTo>
                    <a:pt x="0" y="1481328"/>
                  </a:lnTo>
                  <a:lnTo>
                    <a:pt x="0" y="0"/>
                  </a:lnTo>
                  <a:close/>
                </a:path>
              </a:pathLst>
            </a:custGeom>
            <a:blipFill>
              <a:blip r:embed="rId20"/>
              <a:stretch>
                <a:fillRect r="-1" b="-2"/>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1" name="Freeform 31"/>
          <p:cNvSpPr/>
          <p:nvPr/>
        </p:nvSpPr>
        <p:spPr>
          <a:xfrm>
            <a:off x="1634747" y="4178265"/>
            <a:ext cx="1920364" cy="1225334"/>
          </a:xfrm>
          <a:custGeom>
            <a:avLst/>
            <a:gdLst/>
            <a:ahLst/>
            <a:cxnLst/>
            <a:rect l="l" t="t" r="r" b="b"/>
            <a:pathLst>
              <a:path w="1920364" h="1225334">
                <a:moveTo>
                  <a:pt x="0" y="0"/>
                </a:moveTo>
                <a:lnTo>
                  <a:pt x="1920364" y="0"/>
                </a:lnTo>
                <a:lnTo>
                  <a:pt x="1920364" y="1225334"/>
                </a:lnTo>
                <a:lnTo>
                  <a:pt x="0" y="1225334"/>
                </a:lnTo>
                <a:lnTo>
                  <a:pt x="0" y="0"/>
                </a:lnTo>
                <a:close/>
              </a:path>
            </a:pathLst>
          </a:custGeom>
          <a:blipFill>
            <a:blip>
              <a:extLst>
                <a:ext uri="{96DAC541-7B7A-43D3-8B79-37D633B846F1}">
                  <asvg:svgBlip xmlns:asvg="http://schemas.microsoft.com/office/drawing/2016/SVG/main" r:embed="rId21"/>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2" name="Group 32"/>
          <p:cNvGrpSpPr/>
          <p:nvPr/>
        </p:nvGrpSpPr>
        <p:grpSpPr>
          <a:xfrm>
            <a:off x="8539610" y="4479427"/>
            <a:ext cx="1935985" cy="1262910"/>
            <a:chOff x="0" y="0"/>
            <a:chExt cx="2581313" cy="1683880"/>
          </a:xfrm>
        </p:grpSpPr>
        <p:sp>
          <p:nvSpPr>
            <p:cNvPr id="33" name="Freeform 33"/>
            <p:cNvSpPr/>
            <p:nvPr/>
          </p:nvSpPr>
          <p:spPr>
            <a:xfrm>
              <a:off x="0" y="0"/>
              <a:ext cx="2581275" cy="1683893"/>
            </a:xfrm>
            <a:custGeom>
              <a:avLst/>
              <a:gdLst/>
              <a:ahLst/>
              <a:cxnLst/>
              <a:rect l="l" t="t" r="r" b="b"/>
              <a:pathLst>
                <a:path w="2581275" h="1683893">
                  <a:moveTo>
                    <a:pt x="0" y="0"/>
                  </a:moveTo>
                  <a:lnTo>
                    <a:pt x="2581275" y="0"/>
                  </a:lnTo>
                  <a:lnTo>
                    <a:pt x="2581275" y="1683893"/>
                  </a:lnTo>
                  <a:lnTo>
                    <a:pt x="0" y="1683893"/>
                  </a:lnTo>
                  <a:lnTo>
                    <a:pt x="0" y="0"/>
                  </a:lnTo>
                  <a:close/>
                </a:path>
              </a:pathLst>
            </a:custGeom>
            <a:blipFill>
              <a:blip r:embed="rId22"/>
              <a:stretch>
                <a:fillRect r="-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4" name="Freeform 34"/>
          <p:cNvSpPr/>
          <p:nvPr/>
        </p:nvSpPr>
        <p:spPr>
          <a:xfrm>
            <a:off x="8482460" y="4422305"/>
            <a:ext cx="2050285" cy="1377191"/>
          </a:xfrm>
          <a:custGeom>
            <a:avLst/>
            <a:gdLst/>
            <a:ahLst/>
            <a:cxnLst/>
            <a:rect l="l" t="t" r="r" b="b"/>
            <a:pathLst>
              <a:path w="2050285" h="1377191">
                <a:moveTo>
                  <a:pt x="0" y="0"/>
                </a:moveTo>
                <a:lnTo>
                  <a:pt x="2050285" y="0"/>
                </a:lnTo>
                <a:lnTo>
                  <a:pt x="2050285" y="1377191"/>
                </a:lnTo>
                <a:lnTo>
                  <a:pt x="0" y="1377191"/>
                </a:lnTo>
                <a:lnTo>
                  <a:pt x="0" y="0"/>
                </a:lnTo>
                <a:close/>
              </a:path>
            </a:pathLst>
          </a:custGeom>
          <a:blipFill>
            <a:blip>
              <a:extLst>
                <a:ext uri="{96DAC541-7B7A-43D3-8B79-37D633B846F1}">
                  <asvg:svgBlip xmlns:asvg="http://schemas.microsoft.com/office/drawing/2016/SVG/main" r:embed="rId2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5" name="Group 35"/>
          <p:cNvGrpSpPr/>
          <p:nvPr/>
        </p:nvGrpSpPr>
        <p:grpSpPr>
          <a:xfrm>
            <a:off x="1704470" y="5574363"/>
            <a:ext cx="1808350" cy="1077763"/>
            <a:chOff x="0" y="0"/>
            <a:chExt cx="2411133" cy="1437018"/>
          </a:xfrm>
        </p:grpSpPr>
        <p:sp>
          <p:nvSpPr>
            <p:cNvPr id="36" name="Freeform 36"/>
            <p:cNvSpPr/>
            <p:nvPr/>
          </p:nvSpPr>
          <p:spPr>
            <a:xfrm>
              <a:off x="0" y="0"/>
              <a:ext cx="2411095" cy="1437005"/>
            </a:xfrm>
            <a:custGeom>
              <a:avLst/>
              <a:gdLst/>
              <a:ahLst/>
              <a:cxnLst/>
              <a:rect l="l" t="t" r="r" b="b"/>
              <a:pathLst>
                <a:path w="2411095" h="1437005">
                  <a:moveTo>
                    <a:pt x="0" y="0"/>
                  </a:moveTo>
                  <a:lnTo>
                    <a:pt x="2411095" y="0"/>
                  </a:lnTo>
                  <a:lnTo>
                    <a:pt x="2411095" y="1437005"/>
                  </a:lnTo>
                  <a:lnTo>
                    <a:pt x="0" y="1437005"/>
                  </a:lnTo>
                  <a:lnTo>
                    <a:pt x="0" y="0"/>
                  </a:lnTo>
                  <a:close/>
                </a:path>
              </a:pathLst>
            </a:custGeom>
            <a:blipFill>
              <a:blip r:embed="rId24"/>
              <a:stretch>
                <a:fillRect r="-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Freeform 37"/>
          <p:cNvSpPr/>
          <p:nvPr/>
        </p:nvSpPr>
        <p:spPr>
          <a:xfrm>
            <a:off x="1647320" y="5517213"/>
            <a:ext cx="1922650" cy="1192063"/>
          </a:xfrm>
          <a:custGeom>
            <a:avLst/>
            <a:gdLst/>
            <a:ahLst/>
            <a:cxnLst/>
            <a:rect l="l" t="t" r="r" b="b"/>
            <a:pathLst>
              <a:path w="1922650" h="1192063">
                <a:moveTo>
                  <a:pt x="0" y="0"/>
                </a:moveTo>
                <a:lnTo>
                  <a:pt x="1922650" y="0"/>
                </a:lnTo>
                <a:lnTo>
                  <a:pt x="1922650" y="1192064"/>
                </a:lnTo>
                <a:lnTo>
                  <a:pt x="0" y="1192064"/>
                </a:lnTo>
                <a:lnTo>
                  <a:pt x="0" y="0"/>
                </a:lnTo>
                <a:close/>
              </a:path>
            </a:pathLst>
          </a:custGeom>
          <a:blipFill>
            <a:blip>
              <a:extLst>
                <a:ext uri="{96DAC541-7B7A-43D3-8B79-37D633B846F1}">
                  <asvg:svgBlip xmlns:asvg="http://schemas.microsoft.com/office/drawing/2016/SVG/main" r:embed="rId2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8" name="Group 38"/>
          <p:cNvGrpSpPr/>
          <p:nvPr/>
        </p:nvGrpSpPr>
        <p:grpSpPr>
          <a:xfrm>
            <a:off x="3713731" y="1514599"/>
            <a:ext cx="2377440" cy="1326899"/>
            <a:chOff x="0" y="0"/>
            <a:chExt cx="3169920" cy="1769199"/>
          </a:xfrm>
        </p:grpSpPr>
        <p:sp>
          <p:nvSpPr>
            <p:cNvPr id="39" name="Freeform 39"/>
            <p:cNvSpPr/>
            <p:nvPr/>
          </p:nvSpPr>
          <p:spPr>
            <a:xfrm>
              <a:off x="0" y="0"/>
              <a:ext cx="3169920" cy="1769237"/>
            </a:xfrm>
            <a:custGeom>
              <a:avLst/>
              <a:gdLst/>
              <a:ahLst/>
              <a:cxnLst/>
              <a:rect l="l" t="t" r="r" b="b"/>
              <a:pathLst>
                <a:path w="3169920" h="1769237">
                  <a:moveTo>
                    <a:pt x="0" y="0"/>
                  </a:moveTo>
                  <a:lnTo>
                    <a:pt x="3169920" y="0"/>
                  </a:lnTo>
                  <a:lnTo>
                    <a:pt x="3169920" y="1769237"/>
                  </a:lnTo>
                  <a:lnTo>
                    <a:pt x="0" y="1769237"/>
                  </a:lnTo>
                  <a:lnTo>
                    <a:pt x="0" y="0"/>
                  </a:lnTo>
                  <a:close/>
                </a:path>
              </a:pathLst>
            </a:custGeom>
            <a:blipFill>
              <a:blip r:embed="rId26"/>
              <a:stretch>
                <a:fillRect b="2"/>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0" name="Freeform 40"/>
          <p:cNvSpPr/>
          <p:nvPr/>
        </p:nvSpPr>
        <p:spPr>
          <a:xfrm>
            <a:off x="3656581" y="1457449"/>
            <a:ext cx="2491740" cy="1441199"/>
          </a:xfrm>
          <a:custGeom>
            <a:avLst/>
            <a:gdLst/>
            <a:ahLst/>
            <a:cxnLst/>
            <a:rect l="l" t="t" r="r" b="b"/>
            <a:pathLst>
              <a:path w="2491740" h="1441199">
                <a:moveTo>
                  <a:pt x="0" y="0"/>
                </a:moveTo>
                <a:lnTo>
                  <a:pt x="2491740" y="0"/>
                </a:lnTo>
                <a:lnTo>
                  <a:pt x="2491740" y="1441199"/>
                </a:lnTo>
                <a:lnTo>
                  <a:pt x="0" y="1441199"/>
                </a:lnTo>
                <a:lnTo>
                  <a:pt x="0" y="0"/>
                </a:lnTo>
                <a:close/>
              </a:path>
            </a:pathLst>
          </a:custGeom>
          <a:blipFill>
            <a:blip>
              <a:extLst>
                <a:ext uri="{96DAC541-7B7A-43D3-8B79-37D633B846F1}">
                  <asvg:svgBlip xmlns:asvg="http://schemas.microsoft.com/office/drawing/2016/SVG/main" r:embed="rId2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41" name="Group 41"/>
          <p:cNvGrpSpPr/>
          <p:nvPr/>
        </p:nvGrpSpPr>
        <p:grpSpPr>
          <a:xfrm>
            <a:off x="6222616" y="5429641"/>
            <a:ext cx="2176272" cy="1242527"/>
            <a:chOff x="0" y="0"/>
            <a:chExt cx="2901696" cy="1656702"/>
          </a:xfrm>
        </p:grpSpPr>
        <p:sp>
          <p:nvSpPr>
            <p:cNvPr id="42" name="Freeform 42"/>
            <p:cNvSpPr/>
            <p:nvPr/>
          </p:nvSpPr>
          <p:spPr>
            <a:xfrm>
              <a:off x="0" y="0"/>
              <a:ext cx="2901696" cy="1656715"/>
            </a:xfrm>
            <a:custGeom>
              <a:avLst/>
              <a:gdLst/>
              <a:ahLst/>
              <a:cxnLst/>
              <a:rect l="l" t="t" r="r" b="b"/>
              <a:pathLst>
                <a:path w="2901696" h="1656715">
                  <a:moveTo>
                    <a:pt x="0" y="0"/>
                  </a:moveTo>
                  <a:lnTo>
                    <a:pt x="2901696" y="0"/>
                  </a:lnTo>
                  <a:lnTo>
                    <a:pt x="2901696" y="1656715"/>
                  </a:lnTo>
                  <a:lnTo>
                    <a:pt x="0" y="1656715"/>
                  </a:lnTo>
                  <a:lnTo>
                    <a:pt x="0" y="0"/>
                  </a:lnTo>
                  <a:close/>
                </a:path>
              </a:pathLst>
            </a:custGeom>
            <a:blipFill>
              <a:blip r:embed="rId28"/>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3" name="Freeform 43"/>
          <p:cNvSpPr/>
          <p:nvPr/>
        </p:nvSpPr>
        <p:spPr>
          <a:xfrm>
            <a:off x="6165466" y="5372452"/>
            <a:ext cx="2290572" cy="1356865"/>
          </a:xfrm>
          <a:custGeom>
            <a:avLst/>
            <a:gdLst/>
            <a:ahLst/>
            <a:cxnLst/>
            <a:rect l="l" t="t" r="r" b="b"/>
            <a:pathLst>
              <a:path w="2290572" h="1356865">
                <a:moveTo>
                  <a:pt x="0" y="0"/>
                </a:moveTo>
                <a:lnTo>
                  <a:pt x="2290572" y="0"/>
                </a:lnTo>
                <a:lnTo>
                  <a:pt x="2290572" y="1356865"/>
                </a:lnTo>
                <a:lnTo>
                  <a:pt x="0" y="1356865"/>
                </a:lnTo>
                <a:lnTo>
                  <a:pt x="0" y="0"/>
                </a:lnTo>
                <a:close/>
              </a:path>
            </a:pathLst>
          </a:custGeom>
          <a:blipFill>
            <a:blip>
              <a:extLst>
                <a:ext uri="{96DAC541-7B7A-43D3-8B79-37D633B846F1}">
                  <asvg:svgBlip xmlns:asvg="http://schemas.microsoft.com/office/drawing/2016/SVG/main" r:embed="rId29"/>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4" name="TextBox 44"/>
          <p:cNvSpPr txBox="1"/>
          <p:nvPr/>
        </p:nvSpPr>
        <p:spPr>
          <a:xfrm>
            <a:off x="1881502" y="216437"/>
            <a:ext cx="4333246" cy="1804789"/>
          </a:xfrm>
          <a:prstGeom prst="rect">
            <a:avLst/>
          </a:prstGeom>
        </p:spPr>
        <p:txBody>
          <a:bodyPr lIns="0" tIns="0" rIns="0" bIns="0" rtlCol="0" anchor="t">
            <a:spAutoFit/>
          </a:bodyPr>
          <a:lstStyle/>
          <a:p>
            <a:pPr marL="0" marR="0" lvl="0" indent="0" algn="l" defTabSz="914400" rtl="0" eaLnBrk="1" fontAlgn="auto" latinLnBrk="0" hangingPunct="1">
              <a:lnSpc>
                <a:spcPts val="6723"/>
              </a:lnSpc>
              <a:spcBef>
                <a:spcPts val="0"/>
              </a:spcBef>
              <a:spcAft>
                <a:spcPts val="0"/>
              </a:spcAft>
              <a:buClrTx/>
              <a:buSzTx/>
              <a:buFontTx/>
              <a:buNone/>
              <a:tabLst/>
              <a:defRPr/>
            </a:pPr>
            <a:r>
              <a:rPr kumimoji="0" lang="en-US" sz="4802" b="1" i="0" u="none" strike="noStrike" kern="1200" cap="none" spc="0" normalizeH="0" baseline="0" noProof="0" dirty="0">
                <a:ln>
                  <a:noFill/>
                </a:ln>
                <a:solidFill>
                  <a:srgbClr val="FFFFFF"/>
                </a:solidFill>
                <a:effectLst/>
                <a:uLnTx/>
                <a:uFillTx/>
                <a:latin typeface="Aptos"/>
                <a:ea typeface="Aptos"/>
                <a:cs typeface="Aptos"/>
                <a:sym typeface="Aptos"/>
              </a:rPr>
              <a:t>PHIUS Pursuits</a:t>
            </a:r>
          </a:p>
          <a:p>
            <a:pPr marL="0" marR="0" lvl="0" indent="0" algn="l" defTabSz="914400" rtl="0" eaLnBrk="1" fontAlgn="auto" latinLnBrk="0" hangingPunct="1">
              <a:lnSpc>
                <a:spcPts val="252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a:ea typeface="Aptos"/>
              <a:cs typeface="Aptos"/>
              <a:sym typeface="Aptos"/>
            </a:endParaRPr>
          </a:p>
          <a:p>
            <a:pPr marL="0" marR="0" lvl="0" indent="0" algn="l" defTabSz="914400" rtl="0" eaLnBrk="1" fontAlgn="auto" latinLnBrk="0" hangingPunct="1">
              <a:lnSpc>
                <a:spcPts val="252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a:ea typeface="Aptos"/>
              <a:cs typeface="Aptos"/>
              <a:sym typeface="Aptos"/>
            </a:endParaRPr>
          </a:p>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ptos"/>
                <a:ea typeface="Aptos"/>
                <a:cs typeface="Aptos"/>
                <a:sym typeface="Aptos"/>
              </a:rPr>
              <a:t>Certified</a:t>
            </a:r>
          </a:p>
        </p:txBody>
      </p:sp>
      <p:sp>
        <p:nvSpPr>
          <p:cNvPr id="45" name="TextBox 45"/>
          <p:cNvSpPr txBox="1"/>
          <p:nvPr/>
        </p:nvSpPr>
        <p:spPr>
          <a:xfrm>
            <a:off x="1766059" y="4200439"/>
            <a:ext cx="929421" cy="549821"/>
          </a:xfrm>
          <a:prstGeom prst="rect">
            <a:avLst/>
          </a:prstGeom>
        </p:spPr>
        <p:txBody>
          <a:bodyPr lIns="0" tIns="0" rIns="0" bIns="0" rtlCol="0" anchor="t">
            <a:spAutoFit/>
          </a:bodyPr>
          <a:lstStyle/>
          <a:p>
            <a:pPr marL="0" marR="0" lvl="0" indent="0" algn="l" defTabSz="914400" rtl="0" eaLnBrk="1" fontAlgn="auto" latinLnBrk="0" hangingPunct="1">
              <a:lnSpc>
                <a:spcPts val="216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ptos"/>
                <a:ea typeface="Aptos"/>
                <a:cs typeface="Aptos"/>
                <a:sym typeface="Aptos"/>
              </a:rPr>
              <a:t>Design Certified</a:t>
            </a:r>
          </a:p>
        </p:txBody>
      </p:sp>
      <p:sp>
        <p:nvSpPr>
          <p:cNvPr id="46" name="TextBox 46"/>
          <p:cNvSpPr txBox="1"/>
          <p:nvPr/>
        </p:nvSpPr>
        <p:spPr>
          <a:xfrm>
            <a:off x="1766059" y="6216025"/>
            <a:ext cx="929421" cy="313601"/>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ptos"/>
                <a:ea typeface="Aptos"/>
                <a:cs typeface="Aptos"/>
                <a:sym typeface="Aptos"/>
              </a:rPr>
              <a:t>Certified</a:t>
            </a:r>
          </a:p>
        </p:txBody>
      </p:sp>
      <p:sp>
        <p:nvSpPr>
          <p:cNvPr id="47" name="TextBox 47"/>
          <p:cNvSpPr txBox="1"/>
          <p:nvPr/>
        </p:nvSpPr>
        <p:spPr>
          <a:xfrm>
            <a:off x="1839468" y="2686726"/>
            <a:ext cx="929421" cy="313601"/>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ptos"/>
                <a:ea typeface="Aptos"/>
                <a:cs typeface="Aptos"/>
                <a:sym typeface="Aptos"/>
              </a:rPr>
              <a:t>Certified</a:t>
            </a:r>
          </a:p>
        </p:txBody>
      </p:sp>
      <p:sp>
        <p:nvSpPr>
          <p:cNvPr id="48" name="TextBox 48"/>
          <p:cNvSpPr txBox="1"/>
          <p:nvPr/>
        </p:nvSpPr>
        <p:spPr>
          <a:xfrm>
            <a:off x="3968239" y="2138972"/>
            <a:ext cx="929421" cy="313601"/>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ptos"/>
                <a:ea typeface="Aptos"/>
                <a:cs typeface="Aptos"/>
                <a:sym typeface="Aptos"/>
              </a:rPr>
              <a:t>Certified</a:t>
            </a:r>
          </a:p>
        </p:txBody>
      </p:sp>
      <p:sp>
        <p:nvSpPr>
          <p:cNvPr id="49" name="TextBox 49"/>
          <p:cNvSpPr txBox="1"/>
          <p:nvPr/>
        </p:nvSpPr>
        <p:spPr>
          <a:xfrm>
            <a:off x="3990470" y="3297593"/>
            <a:ext cx="929421" cy="313601"/>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ptos"/>
                <a:ea typeface="Aptos"/>
                <a:cs typeface="Aptos"/>
                <a:sym typeface="Aptos"/>
              </a:rPr>
              <a:t>Certified</a:t>
            </a:r>
          </a:p>
        </p:txBody>
      </p:sp>
      <p:sp>
        <p:nvSpPr>
          <p:cNvPr id="50" name="TextBox 50"/>
          <p:cNvSpPr txBox="1"/>
          <p:nvPr/>
        </p:nvSpPr>
        <p:spPr>
          <a:xfrm>
            <a:off x="4170931" y="4859026"/>
            <a:ext cx="1182357" cy="550488"/>
          </a:xfrm>
          <a:prstGeom prst="rect">
            <a:avLst/>
          </a:prstGeom>
        </p:spPr>
        <p:txBody>
          <a:bodyPr lIns="0" tIns="0" rIns="0" bIns="0" rtlCol="0" anchor="t">
            <a:spAutoFit/>
          </a:bodyPr>
          <a:lstStyle/>
          <a:p>
            <a:pPr marL="0" marR="0" lvl="0" indent="0" algn="r" defTabSz="914400" rtl="0" eaLnBrk="1" fontAlgn="auto" latinLnBrk="0" hangingPunct="1">
              <a:lnSpc>
                <a:spcPts val="2166"/>
              </a:lnSpc>
              <a:spcBef>
                <a:spcPts val="0"/>
              </a:spcBef>
              <a:spcAft>
                <a:spcPts val="0"/>
              </a:spcAft>
              <a:buClrTx/>
              <a:buSzTx/>
              <a:buFontTx/>
              <a:buNone/>
              <a:tabLst/>
              <a:defRPr/>
            </a:pPr>
            <a:r>
              <a:rPr kumimoji="0" lang="en-US" sz="1802" b="0" i="0" u="none" strike="noStrike" kern="1200" cap="none" spc="0" normalizeH="0" baseline="0" noProof="0">
                <a:ln>
                  <a:noFill/>
                </a:ln>
                <a:solidFill>
                  <a:srgbClr val="FFFFFF"/>
                </a:solidFill>
                <a:effectLst/>
                <a:uLnTx/>
                <a:uFillTx/>
                <a:latin typeface="Aptos"/>
                <a:ea typeface="Aptos"/>
                <a:cs typeface="Aptos"/>
                <a:sym typeface="Aptos"/>
              </a:rPr>
              <a:t> </a:t>
            </a:r>
          </a:p>
          <a:p>
            <a:pPr marL="0" marR="0" lvl="0" indent="0" algn="r" defTabSz="914400" rtl="0" eaLnBrk="1" fontAlgn="auto" latinLnBrk="0" hangingPunct="1">
              <a:lnSpc>
                <a:spcPts val="2166"/>
              </a:lnSpc>
              <a:spcBef>
                <a:spcPts val="0"/>
              </a:spcBef>
              <a:spcAft>
                <a:spcPts val="0"/>
              </a:spcAft>
              <a:buClrTx/>
              <a:buSzTx/>
              <a:buFontTx/>
              <a:buNone/>
              <a:tabLst/>
              <a:defRPr/>
            </a:pPr>
            <a:r>
              <a:rPr kumimoji="0" lang="en-US" sz="1802" b="0" i="0" u="none" strike="noStrike" kern="1200" cap="none" spc="0" normalizeH="0" baseline="0" noProof="0">
                <a:ln>
                  <a:noFill/>
                </a:ln>
                <a:solidFill>
                  <a:srgbClr val="FFFFFF"/>
                </a:solidFill>
                <a:effectLst/>
                <a:uLnTx/>
                <a:uFillTx/>
                <a:latin typeface="Aptos"/>
                <a:ea typeface="Aptos"/>
                <a:cs typeface="Aptos"/>
                <a:sym typeface="Aptos"/>
              </a:rPr>
              <a:t>In Planning</a:t>
            </a:r>
          </a:p>
        </p:txBody>
      </p:sp>
      <p:sp>
        <p:nvSpPr>
          <p:cNvPr id="51" name="TextBox 51"/>
          <p:cNvSpPr txBox="1"/>
          <p:nvPr/>
        </p:nvSpPr>
        <p:spPr>
          <a:xfrm>
            <a:off x="6559934" y="3345094"/>
            <a:ext cx="929421" cy="549821"/>
          </a:xfrm>
          <a:prstGeom prst="rect">
            <a:avLst/>
          </a:prstGeom>
        </p:spPr>
        <p:txBody>
          <a:bodyPr lIns="0" tIns="0" rIns="0" bIns="0" rtlCol="0" anchor="t">
            <a:spAutoFit/>
          </a:bodyPr>
          <a:lstStyle/>
          <a:p>
            <a:pPr marL="0" marR="0" lvl="0" indent="0" algn="l" defTabSz="914400" rtl="0" eaLnBrk="1" fontAlgn="auto" latinLnBrk="0" hangingPunct="1">
              <a:lnSpc>
                <a:spcPts val="216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ptos"/>
                <a:ea typeface="Aptos"/>
                <a:cs typeface="Aptos"/>
                <a:sym typeface="Aptos"/>
              </a:rPr>
              <a:t>Design Certified</a:t>
            </a:r>
          </a:p>
        </p:txBody>
      </p:sp>
      <p:sp>
        <p:nvSpPr>
          <p:cNvPr id="52" name="TextBox 52"/>
          <p:cNvSpPr txBox="1"/>
          <p:nvPr/>
        </p:nvSpPr>
        <p:spPr>
          <a:xfrm>
            <a:off x="7165810" y="4580773"/>
            <a:ext cx="47396" cy="313973"/>
          </a:xfrm>
          <a:prstGeom prst="rect">
            <a:avLst/>
          </a:prstGeom>
        </p:spPr>
        <p:txBody>
          <a:bodyPr lIns="0" tIns="0" rIns="0" bIns="0" rtlCol="0" anchor="t">
            <a:spAutoFit/>
          </a:bodyPr>
          <a:lstStyle/>
          <a:p>
            <a:pPr marL="0" marR="0" lvl="0" indent="0" algn="l" defTabSz="914400" rtl="0" eaLnBrk="1" fontAlgn="auto" latinLnBrk="0" hangingPunct="1">
              <a:lnSpc>
                <a:spcPts val="2523"/>
              </a:lnSpc>
              <a:spcBef>
                <a:spcPts val="0"/>
              </a:spcBef>
              <a:spcAft>
                <a:spcPts val="0"/>
              </a:spcAft>
              <a:buClrTx/>
              <a:buSzTx/>
              <a:buFontTx/>
              <a:buNone/>
              <a:tabLst/>
              <a:defRPr/>
            </a:pPr>
            <a:r>
              <a:rPr kumimoji="0" lang="en-US" sz="1802" b="0" i="0" u="none" strike="noStrike" kern="1200" cap="none" spc="0" normalizeH="0" baseline="0" noProof="0">
                <a:ln>
                  <a:noFill/>
                </a:ln>
                <a:solidFill>
                  <a:srgbClr val="FFFFFF"/>
                </a:solidFill>
                <a:effectLst/>
                <a:uLnTx/>
                <a:uFillTx/>
                <a:latin typeface="Aptos"/>
                <a:ea typeface="Aptos"/>
                <a:cs typeface="Aptos"/>
                <a:sym typeface="Aptos"/>
              </a:rPr>
              <a:t> </a:t>
            </a:r>
          </a:p>
        </p:txBody>
      </p:sp>
      <p:sp>
        <p:nvSpPr>
          <p:cNvPr id="53" name="TextBox 53"/>
          <p:cNvSpPr txBox="1"/>
          <p:nvPr/>
        </p:nvSpPr>
        <p:spPr>
          <a:xfrm>
            <a:off x="6449568" y="4855759"/>
            <a:ext cx="929421" cy="313601"/>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ptos"/>
                <a:ea typeface="Aptos"/>
                <a:cs typeface="Aptos"/>
                <a:sym typeface="Aptos"/>
              </a:rPr>
              <a:t>Certified</a:t>
            </a:r>
          </a:p>
        </p:txBody>
      </p:sp>
      <p:sp>
        <p:nvSpPr>
          <p:cNvPr id="54" name="TextBox 54"/>
          <p:cNvSpPr txBox="1"/>
          <p:nvPr/>
        </p:nvSpPr>
        <p:spPr>
          <a:xfrm>
            <a:off x="6383150" y="5459206"/>
            <a:ext cx="1174252" cy="313601"/>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ptos"/>
                <a:ea typeface="Aptos"/>
                <a:cs typeface="Aptos"/>
                <a:sym typeface="Aptos"/>
              </a:rPr>
              <a:t>In Planning</a:t>
            </a:r>
          </a:p>
        </p:txBody>
      </p:sp>
      <p:sp>
        <p:nvSpPr>
          <p:cNvPr id="55" name="TextBox 55"/>
          <p:cNvSpPr txBox="1"/>
          <p:nvPr/>
        </p:nvSpPr>
        <p:spPr>
          <a:xfrm>
            <a:off x="6801355" y="2024167"/>
            <a:ext cx="929421" cy="313601"/>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ptos"/>
                <a:ea typeface="Aptos"/>
                <a:cs typeface="Aptos"/>
                <a:sym typeface="Aptos"/>
              </a:rPr>
              <a:t>Certified</a:t>
            </a:r>
          </a:p>
        </p:txBody>
      </p:sp>
      <p:sp>
        <p:nvSpPr>
          <p:cNvPr id="56" name="TextBox 56"/>
          <p:cNvSpPr txBox="1"/>
          <p:nvPr/>
        </p:nvSpPr>
        <p:spPr>
          <a:xfrm>
            <a:off x="9002525" y="2106711"/>
            <a:ext cx="929421" cy="313601"/>
          </a:xfrm>
          <a:prstGeom prst="rect">
            <a:avLst/>
          </a:prstGeom>
        </p:spPr>
        <p:txBody>
          <a:bodyPr lIns="0" tIns="0" rIns="0" bIns="0" rtlCol="0" anchor="t">
            <a:spAutoFit/>
          </a:bodyPr>
          <a:lstStyle/>
          <a:p>
            <a:pPr marL="0" marR="0" lvl="0" indent="0" algn="l" defTabSz="914400" rtl="0" eaLnBrk="1" fontAlgn="auto" latinLnBrk="0" hangingPunct="1">
              <a:lnSpc>
                <a:spcPts val="252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ptos"/>
                <a:ea typeface="Aptos"/>
                <a:cs typeface="Aptos"/>
                <a:sym typeface="Aptos"/>
              </a:rPr>
              <a:t>Certified</a:t>
            </a:r>
          </a:p>
        </p:txBody>
      </p:sp>
      <p:sp>
        <p:nvSpPr>
          <p:cNvPr id="57" name="TextBox 57"/>
          <p:cNvSpPr txBox="1"/>
          <p:nvPr/>
        </p:nvSpPr>
        <p:spPr>
          <a:xfrm>
            <a:off x="9213218" y="5032791"/>
            <a:ext cx="929421" cy="549821"/>
          </a:xfrm>
          <a:prstGeom prst="rect">
            <a:avLst/>
          </a:prstGeom>
        </p:spPr>
        <p:txBody>
          <a:bodyPr lIns="0" tIns="0" rIns="0" bIns="0" rtlCol="0" anchor="t">
            <a:spAutoFit/>
          </a:bodyPr>
          <a:lstStyle/>
          <a:p>
            <a:pPr marL="0" marR="0" lvl="0" indent="0" algn="l" defTabSz="914400" rtl="0" eaLnBrk="1" fontAlgn="auto" latinLnBrk="0" hangingPunct="1">
              <a:lnSpc>
                <a:spcPts val="2160"/>
              </a:lnSpc>
              <a:spcBef>
                <a:spcPts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Aptos"/>
                <a:ea typeface="Aptos"/>
                <a:cs typeface="Aptos"/>
                <a:sym typeface="Aptos"/>
              </a:rPr>
              <a:t>Design Certified</a:t>
            </a:r>
          </a:p>
        </p:txBody>
      </p:sp>
      <p:sp>
        <p:nvSpPr>
          <p:cNvPr id="58" name="TextBox 58"/>
          <p:cNvSpPr txBox="1"/>
          <p:nvPr/>
        </p:nvSpPr>
        <p:spPr>
          <a:xfrm>
            <a:off x="4170931" y="4820926"/>
            <a:ext cx="1632747" cy="313973"/>
          </a:xfrm>
          <a:prstGeom prst="rect">
            <a:avLst/>
          </a:prstGeom>
        </p:spPr>
        <p:txBody>
          <a:bodyPr lIns="0" tIns="0" rIns="0" bIns="0" rtlCol="0" anchor="t">
            <a:spAutoFit/>
          </a:bodyPr>
          <a:lstStyle/>
          <a:p>
            <a:pPr marL="0" marR="0" lvl="0" indent="0" algn="l" defTabSz="914400" rtl="0" eaLnBrk="1" fontAlgn="auto" latinLnBrk="0" hangingPunct="1">
              <a:lnSpc>
                <a:spcPts val="2523"/>
              </a:lnSpc>
              <a:spcBef>
                <a:spcPts val="0"/>
              </a:spcBef>
              <a:spcAft>
                <a:spcPts val="0"/>
              </a:spcAft>
              <a:buClrTx/>
              <a:buSzTx/>
              <a:buFontTx/>
              <a:buNone/>
              <a:tabLst/>
              <a:defRPr/>
            </a:pPr>
            <a:r>
              <a:rPr kumimoji="0" lang="en-US" sz="1802" b="0" i="0" u="none" strike="noStrike" kern="1200" cap="none" spc="0" normalizeH="0" baseline="0" noProof="0">
                <a:ln>
                  <a:noFill/>
                </a:ln>
                <a:solidFill>
                  <a:srgbClr val="FFFFFF"/>
                </a:solidFill>
                <a:effectLst/>
                <a:uLnTx/>
                <a:uFillTx/>
                <a:latin typeface="Aptos"/>
                <a:ea typeface="Aptos"/>
                <a:cs typeface="Aptos"/>
                <a:sym typeface="Aptos"/>
              </a:rPr>
              <a:t>Registeredand </a:t>
            </a:r>
          </a:p>
        </p:txBody>
      </p:sp>
      <p:sp>
        <p:nvSpPr>
          <p:cNvPr id="59" name="TextBox 59"/>
          <p:cNvSpPr txBox="1"/>
          <p:nvPr/>
        </p:nvSpPr>
        <p:spPr>
          <a:xfrm>
            <a:off x="6449568" y="4580773"/>
            <a:ext cx="730568" cy="313973"/>
          </a:xfrm>
          <a:prstGeom prst="rect">
            <a:avLst/>
          </a:prstGeom>
        </p:spPr>
        <p:txBody>
          <a:bodyPr lIns="0" tIns="0" rIns="0" bIns="0" rtlCol="0" anchor="t">
            <a:spAutoFit/>
          </a:bodyPr>
          <a:lstStyle/>
          <a:p>
            <a:pPr marL="0" marR="0" lvl="0" indent="0" algn="l" defTabSz="914400" rtl="0" eaLnBrk="1" fontAlgn="auto" latinLnBrk="0" hangingPunct="1">
              <a:lnSpc>
                <a:spcPts val="2523"/>
              </a:lnSpc>
              <a:spcBef>
                <a:spcPts val="0"/>
              </a:spcBef>
              <a:spcAft>
                <a:spcPts val="0"/>
              </a:spcAft>
              <a:buClrTx/>
              <a:buSzTx/>
              <a:buFontTx/>
              <a:buNone/>
              <a:tabLst/>
              <a:defRPr/>
            </a:pPr>
            <a:r>
              <a:rPr kumimoji="0" lang="en-US" sz="1802" b="0" i="0" u="none" strike="noStrike" kern="1200" cap="none" spc="0" normalizeH="0" baseline="0" noProof="0">
                <a:ln>
                  <a:noFill/>
                </a:ln>
                <a:solidFill>
                  <a:srgbClr val="FFFFFF"/>
                </a:solidFill>
                <a:effectLst/>
                <a:uLnTx/>
                <a:uFillTx/>
                <a:latin typeface="Aptos"/>
                <a:ea typeface="Aptos"/>
                <a:cs typeface="Aptos"/>
                <a:sym typeface="Aptos"/>
              </a:rPr>
              <a:t>Design</a:t>
            </a:r>
          </a:p>
        </p:txBody>
      </p:sp>
    </p:spTree>
    <p:extLst>
      <p:ext uri="{BB962C8B-B14F-4D97-AF65-F5344CB8AC3E}">
        <p14:creationId xmlns:p14="http://schemas.microsoft.com/office/powerpoint/2010/main" val="11256106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1662560" y="1553594"/>
            <a:ext cx="4685414" cy="3407283"/>
            <a:chOff x="0" y="0"/>
            <a:chExt cx="6247219" cy="4543044"/>
          </a:xfrm>
        </p:grpSpPr>
        <p:sp>
          <p:nvSpPr>
            <p:cNvPr id="6" name="Freeform 6"/>
            <p:cNvSpPr/>
            <p:nvPr/>
          </p:nvSpPr>
          <p:spPr>
            <a:xfrm>
              <a:off x="0" y="0"/>
              <a:ext cx="6247257" cy="4543044"/>
            </a:xfrm>
            <a:custGeom>
              <a:avLst/>
              <a:gdLst/>
              <a:ahLst/>
              <a:cxnLst/>
              <a:rect l="l" t="t" r="r" b="b"/>
              <a:pathLst>
                <a:path w="6247257" h="4543044">
                  <a:moveTo>
                    <a:pt x="0" y="0"/>
                  </a:moveTo>
                  <a:lnTo>
                    <a:pt x="6247257" y="0"/>
                  </a:lnTo>
                  <a:lnTo>
                    <a:pt x="6247257" y="4543044"/>
                  </a:lnTo>
                  <a:lnTo>
                    <a:pt x="0" y="4543044"/>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7"/>
          <p:cNvGrpSpPr/>
          <p:nvPr/>
        </p:nvGrpSpPr>
        <p:grpSpPr>
          <a:xfrm>
            <a:off x="6147178" y="1644777"/>
            <a:ext cx="4414647" cy="3124200"/>
            <a:chOff x="0" y="0"/>
            <a:chExt cx="5886196" cy="4165600"/>
          </a:xfrm>
        </p:grpSpPr>
        <p:sp>
          <p:nvSpPr>
            <p:cNvPr id="8" name="Freeform 8"/>
            <p:cNvSpPr/>
            <p:nvPr/>
          </p:nvSpPr>
          <p:spPr>
            <a:xfrm>
              <a:off x="0" y="0"/>
              <a:ext cx="5886196" cy="4165600"/>
            </a:xfrm>
            <a:custGeom>
              <a:avLst/>
              <a:gdLst/>
              <a:ahLst/>
              <a:cxnLst/>
              <a:rect l="l" t="t" r="r" b="b"/>
              <a:pathLst>
                <a:path w="5886196" h="4165600">
                  <a:moveTo>
                    <a:pt x="0" y="0"/>
                  </a:moveTo>
                  <a:lnTo>
                    <a:pt x="5886196" y="0"/>
                  </a:lnTo>
                  <a:lnTo>
                    <a:pt x="5886196" y="4165600"/>
                  </a:lnTo>
                  <a:lnTo>
                    <a:pt x="0" y="4165600"/>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9" name="Group 9"/>
          <p:cNvGrpSpPr/>
          <p:nvPr/>
        </p:nvGrpSpPr>
        <p:grpSpPr>
          <a:xfrm>
            <a:off x="3388995" y="5063471"/>
            <a:ext cx="5700522" cy="1676781"/>
            <a:chOff x="0" y="0"/>
            <a:chExt cx="7600696" cy="2235708"/>
          </a:xfrm>
        </p:grpSpPr>
        <p:sp>
          <p:nvSpPr>
            <p:cNvPr id="10" name="Freeform 10"/>
            <p:cNvSpPr/>
            <p:nvPr/>
          </p:nvSpPr>
          <p:spPr>
            <a:xfrm>
              <a:off x="0" y="0"/>
              <a:ext cx="7600696" cy="2235708"/>
            </a:xfrm>
            <a:custGeom>
              <a:avLst/>
              <a:gdLst/>
              <a:ahLst/>
              <a:cxnLst/>
              <a:rect l="l" t="t" r="r" b="b"/>
              <a:pathLst>
                <a:path w="7600696" h="2235708">
                  <a:moveTo>
                    <a:pt x="0" y="0"/>
                  </a:moveTo>
                  <a:lnTo>
                    <a:pt x="7600696" y="0"/>
                  </a:lnTo>
                  <a:lnTo>
                    <a:pt x="7600696" y="2235708"/>
                  </a:lnTo>
                  <a:lnTo>
                    <a:pt x="0" y="2235708"/>
                  </a:lnTo>
                  <a:lnTo>
                    <a:pt x="0" y="0"/>
                  </a:lnTo>
                  <a:close/>
                </a:path>
              </a:pathLst>
            </a:custGeom>
            <a:blipFill>
              <a:blip r:embed="rId6"/>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1" name="Group 11"/>
          <p:cNvGrpSpPr/>
          <p:nvPr/>
        </p:nvGrpSpPr>
        <p:grpSpPr>
          <a:xfrm>
            <a:off x="7416422" y="0"/>
            <a:ext cx="1482090" cy="1427988"/>
            <a:chOff x="0" y="0"/>
            <a:chExt cx="1976120" cy="1903984"/>
          </a:xfrm>
        </p:grpSpPr>
        <p:sp>
          <p:nvSpPr>
            <p:cNvPr id="12" name="Freeform 12"/>
            <p:cNvSpPr/>
            <p:nvPr/>
          </p:nvSpPr>
          <p:spPr>
            <a:xfrm>
              <a:off x="0" y="0"/>
              <a:ext cx="1976120" cy="1903984"/>
            </a:xfrm>
            <a:custGeom>
              <a:avLst/>
              <a:gdLst/>
              <a:ahLst/>
              <a:cxnLst/>
              <a:rect l="l" t="t" r="r" b="b"/>
              <a:pathLst>
                <a:path w="1976120" h="1903984">
                  <a:moveTo>
                    <a:pt x="0" y="0"/>
                  </a:moveTo>
                  <a:lnTo>
                    <a:pt x="1976120" y="0"/>
                  </a:lnTo>
                  <a:lnTo>
                    <a:pt x="1976120" y="1903984"/>
                  </a:lnTo>
                  <a:lnTo>
                    <a:pt x="0" y="1903984"/>
                  </a:lnTo>
                  <a:lnTo>
                    <a:pt x="0" y="0"/>
                  </a:lnTo>
                  <a:close/>
                </a:path>
              </a:pathLst>
            </a:custGeom>
            <a:blipFill>
              <a:blip r:embed="rId7"/>
              <a:stretch>
                <a:fillRect t="-4509"/>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3" name="TextBox 13"/>
          <p:cNvSpPr txBox="1"/>
          <p:nvPr/>
        </p:nvSpPr>
        <p:spPr>
          <a:xfrm>
            <a:off x="1920497" y="197425"/>
            <a:ext cx="5256009" cy="820398"/>
          </a:xfrm>
          <a:prstGeom prst="rect">
            <a:avLst/>
          </a:prstGeom>
        </p:spPr>
        <p:txBody>
          <a:bodyPr lIns="0" tIns="0" rIns="0" bIns="0" rtlCol="0" anchor="t">
            <a:spAutoFit/>
          </a:bodyPr>
          <a:lstStyle/>
          <a:p>
            <a:pPr marL="0" marR="0" lvl="0" indent="0" algn="l" defTabSz="914400" rtl="0" eaLnBrk="1" fontAlgn="auto" latinLnBrk="0" hangingPunct="1">
              <a:lnSpc>
                <a:spcPts val="6719"/>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FFFFFF"/>
                </a:solidFill>
                <a:effectLst/>
                <a:uLnTx/>
                <a:uFillTx/>
                <a:latin typeface="Aptos"/>
                <a:ea typeface="Aptos"/>
                <a:cs typeface="Aptos"/>
                <a:sym typeface="Aptos"/>
              </a:rPr>
              <a:t>POAH Renewables</a:t>
            </a:r>
          </a:p>
        </p:txBody>
      </p:sp>
    </p:spTree>
    <p:extLst>
      <p:ext uri="{BB962C8B-B14F-4D97-AF65-F5344CB8AC3E}">
        <p14:creationId xmlns:p14="http://schemas.microsoft.com/office/powerpoint/2010/main" val="2379231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p:cNvSpPr/>
          <p:nvPr/>
        </p:nvSpPr>
        <p:spPr>
          <a:xfrm>
            <a:off x="2597153" y="1436246"/>
            <a:ext cx="6665338" cy="3146174"/>
          </a:xfrm>
          <a:custGeom>
            <a:avLst/>
            <a:gdLst/>
            <a:ahLst/>
            <a:cxnLst/>
            <a:rect l="l" t="t" r="r" b="b"/>
            <a:pathLst>
              <a:path w="6665338" h="3146174">
                <a:moveTo>
                  <a:pt x="0" y="0"/>
                </a:moveTo>
                <a:lnTo>
                  <a:pt x="6665338" y="0"/>
                </a:lnTo>
                <a:lnTo>
                  <a:pt x="6665338" y="3146174"/>
                </a:lnTo>
                <a:lnTo>
                  <a:pt x="0" y="314617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p:cNvGrpSpPr/>
          <p:nvPr/>
        </p:nvGrpSpPr>
        <p:grpSpPr>
          <a:xfrm>
            <a:off x="1828800" y="4882248"/>
            <a:ext cx="8534400" cy="1733426"/>
            <a:chOff x="0" y="0"/>
            <a:chExt cx="11379200" cy="2311235"/>
          </a:xfrm>
        </p:grpSpPr>
        <p:sp>
          <p:nvSpPr>
            <p:cNvPr id="7" name="Freeform 7"/>
            <p:cNvSpPr/>
            <p:nvPr/>
          </p:nvSpPr>
          <p:spPr>
            <a:xfrm>
              <a:off x="0" y="0"/>
              <a:ext cx="11379200" cy="2311273"/>
            </a:xfrm>
            <a:custGeom>
              <a:avLst/>
              <a:gdLst/>
              <a:ahLst/>
              <a:cxnLst/>
              <a:rect l="l" t="t" r="r" b="b"/>
              <a:pathLst>
                <a:path w="11379200" h="2311273">
                  <a:moveTo>
                    <a:pt x="0" y="0"/>
                  </a:moveTo>
                  <a:lnTo>
                    <a:pt x="11379200" y="0"/>
                  </a:lnTo>
                  <a:lnTo>
                    <a:pt x="11379200" y="2311273"/>
                  </a:lnTo>
                  <a:lnTo>
                    <a:pt x="0" y="2311273"/>
                  </a:lnTo>
                  <a:lnTo>
                    <a:pt x="0" y="0"/>
                  </a:lnTo>
                  <a:close/>
                </a:path>
              </a:pathLst>
            </a:custGeom>
            <a:blipFill>
              <a:blip r:embed="rId5"/>
              <a:stretch>
                <a:fillRect b="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8" name="TextBox 8"/>
          <p:cNvSpPr txBox="1"/>
          <p:nvPr/>
        </p:nvSpPr>
        <p:spPr>
          <a:xfrm>
            <a:off x="1920497" y="197425"/>
            <a:ext cx="4620539" cy="820398"/>
          </a:xfrm>
          <a:prstGeom prst="rect">
            <a:avLst/>
          </a:prstGeom>
        </p:spPr>
        <p:txBody>
          <a:bodyPr lIns="0" tIns="0" rIns="0" bIns="0" rtlCol="0" anchor="t">
            <a:spAutoFit/>
          </a:bodyPr>
          <a:lstStyle/>
          <a:p>
            <a:pPr marL="0" marR="0" lvl="0" indent="0" algn="l" defTabSz="914400" rtl="0" eaLnBrk="1" fontAlgn="auto" latinLnBrk="0" hangingPunct="1">
              <a:lnSpc>
                <a:spcPts val="6719"/>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FFFFFF"/>
                </a:solidFill>
                <a:effectLst/>
                <a:uLnTx/>
                <a:uFillTx/>
                <a:latin typeface="Aptos"/>
                <a:ea typeface="Aptos"/>
                <a:cs typeface="Aptos"/>
                <a:sym typeface="Aptos"/>
              </a:rPr>
              <a:t>Renewables ROI</a:t>
            </a:r>
          </a:p>
        </p:txBody>
      </p:sp>
      <p:sp>
        <p:nvSpPr>
          <p:cNvPr id="9" name="TextBox 9"/>
          <p:cNvSpPr txBox="1"/>
          <p:nvPr/>
        </p:nvSpPr>
        <p:spPr>
          <a:xfrm>
            <a:off x="5417182" y="1671056"/>
            <a:ext cx="36919" cy="243469"/>
          </a:xfrm>
          <a:prstGeom prst="rect">
            <a:avLst/>
          </a:prstGeom>
        </p:spPr>
        <p:txBody>
          <a:bodyPr lIns="0" tIns="0" rIns="0" bIns="0" rtlCol="0" anchor="t">
            <a:spAutoFit/>
          </a:bodyPr>
          <a:lstStyle/>
          <a:p>
            <a:pPr marL="0" marR="0" lvl="0" indent="0" algn="l" defTabSz="914400" rtl="0" eaLnBrk="1" fontAlgn="auto" latinLnBrk="0" hangingPunct="1">
              <a:lnSpc>
                <a:spcPts val="1965"/>
              </a:lnSpc>
              <a:spcBef>
                <a:spcPts val="0"/>
              </a:spcBef>
              <a:spcAft>
                <a:spcPts val="0"/>
              </a:spcAft>
              <a:buClrTx/>
              <a:buSzTx/>
              <a:buFontTx/>
              <a:buNone/>
              <a:tabLst/>
              <a:defRPr/>
            </a:pPr>
            <a:r>
              <a:rPr kumimoji="0" lang="en-US" sz="1404" b="0" i="0" u="none" strike="noStrike" kern="1200" cap="none" spc="0" normalizeH="0" baseline="0" noProof="0">
                <a:ln>
                  <a:noFill/>
                </a:ln>
                <a:solidFill>
                  <a:srgbClr val="FFFFFF"/>
                </a:solidFill>
                <a:effectLst/>
                <a:uLnTx/>
                <a:uFillTx/>
                <a:latin typeface="Aptos"/>
                <a:ea typeface="Aptos"/>
                <a:cs typeface="Aptos"/>
                <a:sym typeface="Aptos"/>
              </a:rPr>
              <a:t> </a:t>
            </a:r>
          </a:p>
        </p:txBody>
      </p:sp>
      <p:sp>
        <p:nvSpPr>
          <p:cNvPr id="10" name="TextBox 10"/>
          <p:cNvSpPr txBox="1"/>
          <p:nvPr/>
        </p:nvSpPr>
        <p:spPr>
          <a:xfrm>
            <a:off x="3510658" y="1671056"/>
            <a:ext cx="744779" cy="243469"/>
          </a:xfrm>
          <a:prstGeom prst="rect">
            <a:avLst/>
          </a:prstGeom>
        </p:spPr>
        <p:txBody>
          <a:bodyPr lIns="0" tIns="0" rIns="0" bIns="0" rtlCol="0" anchor="t">
            <a:spAutoFit/>
          </a:bodyPr>
          <a:lstStyle/>
          <a:p>
            <a:pPr marL="0" marR="0" lvl="0" indent="0" algn="l" defTabSz="914400" rtl="0" eaLnBrk="1" fontAlgn="auto" latinLnBrk="0" hangingPunct="1">
              <a:lnSpc>
                <a:spcPts val="1965"/>
              </a:lnSpc>
              <a:spcBef>
                <a:spcPts val="0"/>
              </a:spcBef>
              <a:spcAft>
                <a:spcPts val="0"/>
              </a:spcAft>
              <a:buClrTx/>
              <a:buSzTx/>
              <a:buFontTx/>
              <a:buNone/>
              <a:tabLst/>
              <a:defRPr/>
            </a:pPr>
            <a:r>
              <a:rPr kumimoji="0" lang="en-US" sz="1404" b="1" i="0" u="none" strike="noStrike" kern="1200" cap="none" spc="1" normalizeH="0" baseline="0" noProof="0" dirty="0">
                <a:ln>
                  <a:noFill/>
                </a:ln>
                <a:solidFill>
                  <a:srgbClr val="FFFFFF"/>
                </a:solidFill>
                <a:effectLst/>
                <a:uLnTx/>
                <a:uFillTx/>
                <a:latin typeface="Aptos"/>
                <a:ea typeface="Aptos"/>
                <a:cs typeface="Aptos"/>
                <a:sym typeface="Aptos"/>
              </a:rPr>
              <a:t>Property </a:t>
            </a:r>
          </a:p>
        </p:txBody>
      </p:sp>
      <p:sp>
        <p:nvSpPr>
          <p:cNvPr id="11" name="TextBox 11"/>
          <p:cNvSpPr txBox="1"/>
          <p:nvPr/>
        </p:nvSpPr>
        <p:spPr>
          <a:xfrm>
            <a:off x="5052920" y="1690106"/>
            <a:ext cx="1937136" cy="2823477"/>
          </a:xfrm>
          <a:prstGeom prst="rect">
            <a:avLst/>
          </a:prstGeom>
        </p:spPr>
        <p:txBody>
          <a:bodyPr wrap="square" lIns="0" tIns="0" rIns="0" bIns="0" rtlCol="0" anchor="t">
            <a:spAutoFit/>
          </a:bodyPr>
          <a:lstStyle/>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1" i="0" u="none" strike="noStrike" kern="1200" cap="none" spc="1" normalizeH="0" baseline="0" noProof="0" dirty="0">
                <a:ln>
                  <a:noFill/>
                </a:ln>
                <a:solidFill>
                  <a:srgbClr val="FFFFFF"/>
                </a:solidFill>
                <a:effectLst/>
                <a:uLnTx/>
                <a:uFillTx/>
                <a:latin typeface="Aptos"/>
                <a:ea typeface="Aptos"/>
                <a:cs typeface="Aptos"/>
                <a:sym typeface="Aptos"/>
              </a:rPr>
              <a:t>ROI without Incentives</a:t>
            </a:r>
          </a:p>
          <a:p>
            <a:pPr marL="0" marR="0" lvl="0" indent="0" algn="ctr" defTabSz="914400" rtl="0" eaLnBrk="1" fontAlgn="auto" latinLnBrk="0" hangingPunct="1">
              <a:lnSpc>
                <a:spcPts val="1729"/>
              </a:lnSpc>
              <a:spcBef>
                <a:spcPts val="1482"/>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7.9</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7.6</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10.1</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6.5</a:t>
            </a:r>
          </a:p>
          <a:p>
            <a:pPr marL="0" marR="0" lvl="0" indent="0" algn="ctr" defTabSz="914400" rtl="0" eaLnBrk="1" fontAlgn="auto" latinLnBrk="0" hangingPunct="1">
              <a:lnSpc>
                <a:spcPts val="1729"/>
              </a:lnSpc>
              <a:spcBef>
                <a:spcPts val="168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7.6</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5.5</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10.6</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11.3</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10.5</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8.6</a:t>
            </a:r>
          </a:p>
        </p:txBody>
      </p:sp>
      <p:sp>
        <p:nvSpPr>
          <p:cNvPr id="12" name="TextBox 12"/>
          <p:cNvSpPr txBox="1"/>
          <p:nvPr/>
        </p:nvSpPr>
        <p:spPr>
          <a:xfrm>
            <a:off x="2673734" y="2098034"/>
            <a:ext cx="1937137" cy="2195836"/>
          </a:xfrm>
          <a:prstGeom prst="rect">
            <a:avLst/>
          </a:prstGeom>
        </p:spPr>
        <p:txBody>
          <a:bodyPr lIns="0" tIns="0" rIns="0" bIns="0" rtlCol="0" anchor="t">
            <a:spAutoFit/>
          </a:bodyPr>
          <a:lstStyle/>
          <a:p>
            <a:pPr marL="0" marR="0" lvl="0" indent="0" algn="l" defTabSz="914400" rtl="0" eaLnBrk="1" fontAlgn="auto" latinLnBrk="0" hangingPunct="1">
              <a:lnSpc>
                <a:spcPts val="1725"/>
              </a:lnSpc>
              <a:spcBef>
                <a:spcPts val="0"/>
              </a:spcBef>
              <a:spcAft>
                <a:spcPts val="0"/>
              </a:spcAft>
              <a:buClrTx/>
              <a:buSzTx/>
              <a:buFontTx/>
              <a:buNone/>
              <a:tabLst/>
              <a:defRPr/>
            </a:pPr>
            <a:r>
              <a:rPr kumimoji="0" lang="en-US" sz="1404" b="0" i="0" u="none" strike="noStrike" kern="1200" cap="none" spc="0" normalizeH="0" baseline="0" noProof="0">
                <a:ln>
                  <a:noFill/>
                </a:ln>
                <a:solidFill>
                  <a:srgbClr val="000000"/>
                </a:solidFill>
                <a:effectLst/>
                <a:uLnTx/>
                <a:uFillTx/>
                <a:latin typeface="Aptos"/>
                <a:ea typeface="Aptos"/>
                <a:cs typeface="Aptos"/>
                <a:sym typeface="Aptos"/>
              </a:rPr>
              <a:t>Asberry (Barry Farm 1B)</a:t>
            </a:r>
          </a:p>
          <a:p>
            <a:pPr marL="0" marR="0" lvl="0" indent="0" algn="l" defTabSz="914400" rtl="0" eaLnBrk="1" fontAlgn="auto" latinLnBrk="0" hangingPunct="1">
              <a:lnSpc>
                <a:spcPts val="1725"/>
              </a:lnSpc>
              <a:spcBef>
                <a:spcPts val="0"/>
              </a:spcBef>
              <a:spcAft>
                <a:spcPts val="0"/>
              </a:spcAft>
              <a:buClrTx/>
              <a:buSzTx/>
              <a:buFontTx/>
              <a:buNone/>
              <a:tabLst/>
              <a:defRPr/>
            </a:pPr>
            <a:r>
              <a:rPr kumimoji="0" lang="en-US" sz="1404" b="0" i="0" u="none" strike="noStrike" kern="1200" cap="none" spc="0" normalizeH="0" baseline="0" noProof="0">
                <a:ln>
                  <a:noFill/>
                </a:ln>
                <a:solidFill>
                  <a:srgbClr val="000000"/>
                </a:solidFill>
                <a:effectLst/>
                <a:uLnTx/>
                <a:uFillTx/>
                <a:latin typeface="Aptos"/>
                <a:ea typeface="Aptos"/>
                <a:cs typeface="Aptos"/>
                <a:sym typeface="Aptos"/>
              </a:rPr>
              <a:t>Brewster Woods</a:t>
            </a:r>
          </a:p>
          <a:p>
            <a:pPr marL="0" marR="0" lvl="0" indent="0" algn="l" defTabSz="914400" rtl="0" eaLnBrk="1" fontAlgn="auto" latinLnBrk="0" hangingPunct="1">
              <a:lnSpc>
                <a:spcPts val="1725"/>
              </a:lnSpc>
              <a:spcBef>
                <a:spcPts val="0"/>
              </a:spcBef>
              <a:spcAft>
                <a:spcPts val="0"/>
              </a:spcAft>
              <a:buClrTx/>
              <a:buSzTx/>
              <a:buFontTx/>
              <a:buNone/>
              <a:tabLst/>
              <a:defRPr/>
            </a:pPr>
            <a:r>
              <a:rPr kumimoji="0" lang="en-US" sz="1404" b="0" i="0" u="none" strike="noStrike" kern="1200" cap="none" spc="0" normalizeH="0" baseline="0" noProof="0">
                <a:ln>
                  <a:noFill/>
                </a:ln>
                <a:solidFill>
                  <a:srgbClr val="000000"/>
                </a:solidFill>
                <a:effectLst/>
                <a:uLnTx/>
                <a:uFillTx/>
                <a:latin typeface="Aptos"/>
                <a:ea typeface="Aptos"/>
                <a:cs typeface="Aptos"/>
                <a:sym typeface="Aptos"/>
              </a:rPr>
              <a:t>Cape View Way</a:t>
            </a:r>
          </a:p>
          <a:p>
            <a:pPr marL="0" marR="0" lvl="0" indent="0" algn="l" defTabSz="914400" rtl="0" eaLnBrk="1" fontAlgn="auto" latinLnBrk="0" hangingPunct="1">
              <a:lnSpc>
                <a:spcPts val="1725"/>
              </a:lnSpc>
              <a:spcBef>
                <a:spcPts val="0"/>
              </a:spcBef>
              <a:spcAft>
                <a:spcPts val="0"/>
              </a:spcAft>
              <a:buClrTx/>
              <a:buSzTx/>
              <a:buFontTx/>
              <a:buNone/>
              <a:tabLst/>
              <a:defRPr/>
            </a:pPr>
            <a:r>
              <a:rPr kumimoji="0" lang="en-US" sz="1404" b="0" i="0" u="none" strike="noStrike" kern="1200" cap="none" spc="0" normalizeH="0" baseline="0" noProof="0">
                <a:ln>
                  <a:noFill/>
                </a:ln>
                <a:solidFill>
                  <a:srgbClr val="000000"/>
                </a:solidFill>
                <a:effectLst/>
                <a:uLnTx/>
                <a:uFillTx/>
                <a:latin typeface="Aptos"/>
                <a:ea typeface="Aptos"/>
                <a:cs typeface="Aptos"/>
                <a:sym typeface="Aptos"/>
              </a:rPr>
              <a:t>Flat 9 at Whittier 2</a:t>
            </a:r>
          </a:p>
          <a:p>
            <a:pPr marL="0" marR="0" lvl="0" indent="0" algn="l" defTabSz="914400" rtl="0" eaLnBrk="1" fontAlgn="auto" latinLnBrk="0" hangingPunct="1">
              <a:lnSpc>
                <a:spcPts val="1725"/>
              </a:lnSpc>
              <a:spcBef>
                <a:spcPts val="0"/>
              </a:spcBef>
              <a:spcAft>
                <a:spcPts val="0"/>
              </a:spcAft>
              <a:buClrTx/>
              <a:buSzTx/>
              <a:buFontTx/>
              <a:buNone/>
              <a:tabLst/>
              <a:defRPr/>
            </a:pPr>
            <a:r>
              <a:rPr kumimoji="0" lang="en-US" sz="1404" b="0" i="0" u="none" strike="noStrike" kern="1200" cap="none" spc="0" normalizeH="0" baseline="0" noProof="0">
                <a:ln>
                  <a:noFill/>
                </a:ln>
                <a:solidFill>
                  <a:srgbClr val="000000"/>
                </a:solidFill>
                <a:effectLst/>
                <a:uLnTx/>
                <a:uFillTx/>
                <a:latin typeface="Aptos"/>
                <a:ea typeface="Aptos"/>
                <a:cs typeface="Aptos"/>
                <a:sym typeface="Aptos"/>
              </a:rPr>
              <a:t>Jesse Jackson Jr Senior Housing</a:t>
            </a:r>
            <a:r>
              <a:rPr kumimoji="0" lang="en-US" sz="1404" b="0" i="0" u="none" strike="noStrike" kern="1200" cap="none" spc="0" normalizeH="0" baseline="0" noProof="0">
                <a:ln>
                  <a:noFill/>
                </a:ln>
                <a:solidFill>
                  <a:srgbClr val="FFFFFF"/>
                </a:solidFill>
                <a:effectLst/>
                <a:uLnTx/>
                <a:uFillTx/>
                <a:latin typeface="Aptos"/>
                <a:ea typeface="Aptos"/>
                <a:cs typeface="Aptos"/>
                <a:sym typeface="Aptos"/>
              </a:rPr>
              <a:t> </a:t>
            </a:r>
          </a:p>
          <a:p>
            <a:pPr marL="0" marR="0" lvl="0" indent="0" algn="l" defTabSz="914400" rtl="0" eaLnBrk="1" fontAlgn="auto" latinLnBrk="0" hangingPunct="1">
              <a:lnSpc>
                <a:spcPts val="1725"/>
              </a:lnSpc>
              <a:spcBef>
                <a:spcPts val="0"/>
              </a:spcBef>
              <a:spcAft>
                <a:spcPts val="0"/>
              </a:spcAft>
              <a:buClrTx/>
              <a:buSzTx/>
              <a:buFontTx/>
              <a:buNone/>
              <a:tabLst/>
              <a:defRPr/>
            </a:pPr>
            <a:r>
              <a:rPr kumimoji="0" lang="en-US" sz="1404" b="0" i="0" u="none" strike="noStrike" kern="1200" cap="none" spc="0" normalizeH="0" baseline="0" noProof="0">
                <a:ln>
                  <a:noFill/>
                </a:ln>
                <a:solidFill>
                  <a:srgbClr val="000000"/>
                </a:solidFill>
                <a:effectLst/>
                <a:uLnTx/>
                <a:uFillTx/>
                <a:latin typeface="Aptos"/>
                <a:ea typeface="Aptos"/>
                <a:cs typeface="Aptos"/>
                <a:sym typeface="Aptos"/>
              </a:rPr>
              <a:t>LeClair Village</a:t>
            </a:r>
          </a:p>
          <a:p>
            <a:pPr marL="0" marR="0" lvl="0" indent="0" algn="l" defTabSz="914400" rtl="0" eaLnBrk="1" fontAlgn="auto" latinLnBrk="0" hangingPunct="1">
              <a:lnSpc>
                <a:spcPts val="1725"/>
              </a:lnSpc>
              <a:spcBef>
                <a:spcPts val="0"/>
              </a:spcBef>
              <a:spcAft>
                <a:spcPts val="0"/>
              </a:spcAft>
              <a:buClrTx/>
              <a:buSzTx/>
              <a:buFontTx/>
              <a:buNone/>
              <a:tabLst/>
              <a:defRPr/>
            </a:pPr>
            <a:r>
              <a:rPr kumimoji="0" lang="en-US" sz="1404" b="0" i="0" u="none" strike="noStrike" kern="1200" cap="none" spc="0" normalizeH="0" baseline="0" noProof="0">
                <a:ln>
                  <a:noFill/>
                </a:ln>
                <a:solidFill>
                  <a:srgbClr val="000000"/>
                </a:solidFill>
                <a:effectLst/>
                <a:uLnTx/>
                <a:uFillTx/>
                <a:latin typeface="Aptos"/>
                <a:ea typeface="Aptos"/>
                <a:cs typeface="Aptos"/>
                <a:sym typeface="Aptos"/>
              </a:rPr>
              <a:t>Melpet Farm Residences</a:t>
            </a:r>
          </a:p>
          <a:p>
            <a:pPr marL="0" marR="0" lvl="0" indent="0" algn="l" defTabSz="914400" rtl="0" eaLnBrk="1" fontAlgn="auto" latinLnBrk="0" hangingPunct="1">
              <a:lnSpc>
                <a:spcPts val="1725"/>
              </a:lnSpc>
              <a:spcBef>
                <a:spcPts val="0"/>
              </a:spcBef>
              <a:spcAft>
                <a:spcPts val="0"/>
              </a:spcAft>
              <a:buClrTx/>
              <a:buSzTx/>
              <a:buFontTx/>
              <a:buNone/>
              <a:tabLst/>
              <a:defRPr/>
            </a:pPr>
            <a:r>
              <a:rPr kumimoji="0" lang="en-US" sz="1404" b="0" i="0" u="none" strike="noStrike" kern="1200" cap="none" spc="0" normalizeH="0" baseline="0" noProof="0">
                <a:ln>
                  <a:noFill/>
                </a:ln>
                <a:solidFill>
                  <a:srgbClr val="000000"/>
                </a:solidFill>
                <a:effectLst/>
                <a:uLnTx/>
                <a:uFillTx/>
                <a:latin typeface="Aptos"/>
                <a:ea typeface="Aptos"/>
                <a:cs typeface="Aptos"/>
                <a:sym typeface="Aptos"/>
              </a:rPr>
              <a:t>Oxford Place</a:t>
            </a:r>
          </a:p>
          <a:p>
            <a:pPr marL="0" marR="0" lvl="0" indent="0" algn="l" defTabSz="914400" rtl="0" eaLnBrk="1" fontAlgn="auto" latinLnBrk="0" hangingPunct="1">
              <a:lnSpc>
                <a:spcPts val="1725"/>
              </a:lnSpc>
              <a:spcBef>
                <a:spcPts val="0"/>
              </a:spcBef>
              <a:spcAft>
                <a:spcPts val="0"/>
              </a:spcAft>
              <a:buClrTx/>
              <a:buSzTx/>
              <a:buFontTx/>
              <a:buNone/>
              <a:tabLst/>
              <a:defRPr/>
            </a:pPr>
            <a:r>
              <a:rPr kumimoji="0" lang="en-US" sz="1404" b="0" i="0" u="none" strike="noStrike" kern="1200" cap="none" spc="0" normalizeH="0" baseline="0" noProof="0">
                <a:ln>
                  <a:noFill/>
                </a:ln>
                <a:solidFill>
                  <a:srgbClr val="000000"/>
                </a:solidFill>
                <a:effectLst/>
                <a:uLnTx/>
                <a:uFillTx/>
                <a:latin typeface="Aptos"/>
                <a:ea typeface="Aptos"/>
                <a:cs typeface="Aptos"/>
                <a:sym typeface="Aptos"/>
              </a:rPr>
              <a:t>Terrapin Ridge</a:t>
            </a:r>
          </a:p>
        </p:txBody>
      </p:sp>
      <p:sp>
        <p:nvSpPr>
          <p:cNvPr id="13" name="TextBox 13"/>
          <p:cNvSpPr txBox="1"/>
          <p:nvPr/>
        </p:nvSpPr>
        <p:spPr>
          <a:xfrm>
            <a:off x="4705474" y="4270115"/>
            <a:ext cx="381933" cy="243469"/>
          </a:xfrm>
          <a:prstGeom prst="rect">
            <a:avLst/>
          </a:prstGeom>
        </p:spPr>
        <p:txBody>
          <a:bodyPr lIns="0" tIns="0" rIns="0" bIns="0" rtlCol="0" anchor="t">
            <a:spAutoFit/>
          </a:bodyPr>
          <a:lstStyle/>
          <a:p>
            <a:pPr marL="0" marR="0" lvl="0" indent="0" algn="l" defTabSz="914400" rtl="0" eaLnBrk="1" fontAlgn="auto" latinLnBrk="0" hangingPunct="1">
              <a:lnSpc>
                <a:spcPts val="1965"/>
              </a:lnSpc>
              <a:spcBef>
                <a:spcPts val="0"/>
              </a:spcBef>
              <a:spcAft>
                <a:spcPts val="0"/>
              </a:spcAft>
              <a:buClrTx/>
              <a:buSzTx/>
              <a:buFontTx/>
              <a:buNone/>
              <a:tabLst/>
              <a:defRPr/>
            </a:pPr>
            <a:r>
              <a:rPr kumimoji="0" lang="en-US" sz="1404" b="0" i="0" u="none" strike="noStrike" kern="1200" cap="none" spc="0" normalizeH="0" baseline="0" noProof="0">
                <a:ln>
                  <a:noFill/>
                </a:ln>
                <a:solidFill>
                  <a:srgbClr val="000000"/>
                </a:solidFill>
                <a:effectLst/>
                <a:uLnTx/>
                <a:uFillTx/>
                <a:latin typeface="Aptos"/>
                <a:ea typeface="Aptos"/>
                <a:cs typeface="Aptos"/>
                <a:sym typeface="Aptos"/>
              </a:rPr>
              <a:t>AVG</a:t>
            </a:r>
            <a:r>
              <a:rPr kumimoji="0" lang="en-US" sz="1404" b="0" i="0" u="none" strike="noStrike" kern="1200" cap="none" spc="0" normalizeH="0" baseline="0" noProof="0">
                <a:ln>
                  <a:noFill/>
                </a:ln>
                <a:solidFill>
                  <a:srgbClr val="FFFFFF"/>
                </a:solidFill>
                <a:effectLst/>
                <a:uLnTx/>
                <a:uFillTx/>
                <a:latin typeface="Aptos"/>
                <a:ea typeface="Aptos"/>
                <a:cs typeface="Aptos"/>
                <a:sym typeface="Aptos"/>
              </a:rPr>
              <a:t> </a:t>
            </a:r>
          </a:p>
        </p:txBody>
      </p:sp>
      <p:sp>
        <p:nvSpPr>
          <p:cNvPr id="14" name="TextBox 14"/>
          <p:cNvSpPr txBox="1"/>
          <p:nvPr/>
        </p:nvSpPr>
        <p:spPr>
          <a:xfrm>
            <a:off x="7622753" y="1563843"/>
            <a:ext cx="36986" cy="243830"/>
          </a:xfrm>
          <a:prstGeom prst="rect">
            <a:avLst/>
          </a:prstGeom>
        </p:spPr>
        <p:txBody>
          <a:bodyPr lIns="0" tIns="0" rIns="0" bIns="0" rtlCol="0" anchor="t">
            <a:spAutoFit/>
          </a:bodyPr>
          <a:lstStyle/>
          <a:p>
            <a:pPr marL="0" marR="0" lvl="0" indent="0" algn="l" defTabSz="914400" rtl="0" eaLnBrk="1" fontAlgn="auto" latinLnBrk="0" hangingPunct="1">
              <a:lnSpc>
                <a:spcPts val="1968"/>
              </a:lnSpc>
              <a:spcBef>
                <a:spcPts val="0"/>
              </a:spcBef>
              <a:spcAft>
                <a:spcPts val="0"/>
              </a:spcAft>
              <a:buClrTx/>
              <a:buSzTx/>
              <a:buFontTx/>
              <a:buNone/>
              <a:tabLst/>
              <a:defRPr/>
            </a:pPr>
            <a:r>
              <a:rPr kumimoji="0" lang="en-US" sz="1406" b="0" i="0" u="none" strike="noStrike" kern="1200" cap="none" spc="0" normalizeH="0" baseline="0" noProof="0">
                <a:ln>
                  <a:noFill/>
                </a:ln>
                <a:solidFill>
                  <a:srgbClr val="FFFFFF"/>
                </a:solidFill>
                <a:effectLst/>
                <a:uLnTx/>
                <a:uFillTx/>
                <a:latin typeface="Aptos"/>
                <a:ea typeface="Aptos"/>
                <a:cs typeface="Aptos"/>
                <a:sym typeface="Aptos"/>
              </a:rPr>
              <a:t> </a:t>
            </a:r>
          </a:p>
        </p:txBody>
      </p:sp>
      <p:sp>
        <p:nvSpPr>
          <p:cNvPr id="15" name="TextBox 15"/>
          <p:cNvSpPr txBox="1"/>
          <p:nvPr/>
        </p:nvSpPr>
        <p:spPr>
          <a:xfrm>
            <a:off x="7567927" y="1891675"/>
            <a:ext cx="1107253" cy="2611484"/>
          </a:xfrm>
          <a:prstGeom prst="rect">
            <a:avLst/>
          </a:prstGeom>
        </p:spPr>
        <p:txBody>
          <a:bodyPr lIns="0" tIns="0" rIns="0" bIns="0" rtlCol="0" anchor="t">
            <a:spAutoFit/>
          </a:bodyPr>
          <a:lstStyle/>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1" i="0" u="none" strike="noStrike" kern="1200" cap="none" spc="0" normalizeH="0" baseline="0" noProof="0" dirty="0">
                <a:ln>
                  <a:noFill/>
                </a:ln>
                <a:solidFill>
                  <a:srgbClr val="FFFFFF"/>
                </a:solidFill>
                <a:effectLst/>
                <a:uLnTx/>
                <a:uFillTx/>
                <a:latin typeface="Aptos"/>
                <a:ea typeface="Aptos"/>
                <a:cs typeface="Aptos"/>
                <a:sym typeface="Aptos"/>
              </a:rPr>
              <a:t>(ITCs &amp; RECs) </a:t>
            </a: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5.1</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4.9</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6.6</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4.2</a:t>
            </a:r>
          </a:p>
          <a:p>
            <a:pPr marL="0" marR="0" lvl="0" indent="0" algn="ctr" defTabSz="914400" rtl="0" eaLnBrk="1" fontAlgn="auto" latinLnBrk="0" hangingPunct="1">
              <a:lnSpc>
                <a:spcPts val="1729"/>
              </a:lnSpc>
              <a:spcBef>
                <a:spcPts val="1679"/>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4.9</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3.6</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6.9</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7.3</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6.8</a:t>
            </a:r>
          </a:p>
          <a:p>
            <a:pPr marL="0" marR="0" lvl="0" indent="0" algn="ctr" defTabSz="914400" rtl="0" eaLnBrk="1" fontAlgn="auto" latinLnBrk="0" hangingPunct="1">
              <a:lnSpc>
                <a:spcPts val="1729"/>
              </a:lnSpc>
              <a:spcBef>
                <a:spcPts val="0"/>
              </a:spcBef>
              <a:spcAft>
                <a:spcPts val="0"/>
              </a:spcAft>
              <a:buClrTx/>
              <a:buSzTx/>
              <a:buFontTx/>
              <a:buNone/>
              <a:tabLst/>
              <a:defRPr/>
            </a:pPr>
            <a:r>
              <a:rPr kumimoji="0" lang="en-US" sz="1404" b="0" i="0" u="none" strike="noStrike" kern="1200" cap="none" spc="0" normalizeH="0" baseline="0" noProof="0" dirty="0">
                <a:ln>
                  <a:noFill/>
                </a:ln>
                <a:solidFill>
                  <a:srgbClr val="000000"/>
                </a:solidFill>
                <a:effectLst/>
                <a:uLnTx/>
                <a:uFillTx/>
                <a:latin typeface="Aptos"/>
                <a:ea typeface="Aptos"/>
                <a:cs typeface="Aptos"/>
                <a:sym typeface="Aptos"/>
              </a:rPr>
              <a:t>5.6</a:t>
            </a:r>
          </a:p>
        </p:txBody>
      </p:sp>
      <p:sp>
        <p:nvSpPr>
          <p:cNvPr id="16" name="TextBox 16"/>
          <p:cNvSpPr txBox="1"/>
          <p:nvPr/>
        </p:nvSpPr>
        <p:spPr>
          <a:xfrm>
            <a:off x="7330183" y="1641477"/>
            <a:ext cx="1628194" cy="243830"/>
          </a:xfrm>
          <a:prstGeom prst="rect">
            <a:avLst/>
          </a:prstGeom>
        </p:spPr>
        <p:txBody>
          <a:bodyPr lIns="0" tIns="0" rIns="0" bIns="0" rtlCol="0" anchor="t">
            <a:spAutoFit/>
          </a:bodyPr>
          <a:lstStyle/>
          <a:p>
            <a:pPr marL="0" marR="0" lvl="0" indent="0" algn="l" defTabSz="914400" rtl="0" eaLnBrk="1" fontAlgn="auto" latinLnBrk="0" hangingPunct="1">
              <a:lnSpc>
                <a:spcPts val="1968"/>
              </a:lnSpc>
              <a:spcBef>
                <a:spcPts val="0"/>
              </a:spcBef>
              <a:spcAft>
                <a:spcPts val="0"/>
              </a:spcAft>
              <a:buClrTx/>
              <a:buSzTx/>
              <a:buFontTx/>
              <a:buNone/>
              <a:tabLst/>
              <a:defRPr/>
            </a:pPr>
            <a:r>
              <a:rPr kumimoji="0" lang="en-US" sz="1406" b="1" i="0" u="none" strike="noStrike" kern="1200" cap="none" spc="0" normalizeH="0" baseline="0" noProof="0" dirty="0">
                <a:ln>
                  <a:noFill/>
                </a:ln>
                <a:solidFill>
                  <a:srgbClr val="FFFFFF"/>
                </a:solidFill>
                <a:effectLst/>
                <a:uLnTx/>
                <a:uFillTx/>
                <a:latin typeface="Aptos"/>
                <a:ea typeface="Aptos"/>
                <a:cs typeface="Aptos"/>
                <a:sym typeface="Aptos"/>
              </a:rPr>
              <a:t>ROI with Incentives </a:t>
            </a:r>
          </a:p>
        </p:txBody>
      </p:sp>
    </p:spTree>
    <p:extLst>
      <p:ext uri="{BB962C8B-B14F-4D97-AF65-F5344CB8AC3E}">
        <p14:creationId xmlns:p14="http://schemas.microsoft.com/office/powerpoint/2010/main" val="3518303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3503" y="-63503"/>
            <a:ext cx="12318997" cy="1422397"/>
          </a:xfrm>
          <a:custGeom>
            <a:avLst/>
            <a:gdLst/>
            <a:ahLst/>
            <a:cxnLst/>
            <a:rect l="l" t="t" r="r" b="b"/>
            <a:pathLst>
              <a:path w="12318997" h="1422397">
                <a:moveTo>
                  <a:pt x="0" y="0"/>
                </a:moveTo>
                <a:lnTo>
                  <a:pt x="12318997" y="0"/>
                </a:lnTo>
                <a:lnTo>
                  <a:pt x="12318997" y="1422397"/>
                </a:lnTo>
                <a:lnTo>
                  <a:pt x="0" y="14223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p:cNvGrpSpPr/>
          <p:nvPr/>
        </p:nvGrpSpPr>
        <p:grpSpPr>
          <a:xfrm>
            <a:off x="10791063" y="111185"/>
            <a:ext cx="1135447" cy="1061914"/>
            <a:chOff x="0" y="0"/>
            <a:chExt cx="1513929" cy="1415885"/>
          </a:xfrm>
        </p:grpSpPr>
        <p:sp>
          <p:nvSpPr>
            <p:cNvPr id="4" name="Freeform 4"/>
            <p:cNvSpPr/>
            <p:nvPr/>
          </p:nvSpPr>
          <p:spPr>
            <a:xfrm>
              <a:off x="0" y="0"/>
              <a:ext cx="1513967" cy="1415923"/>
            </a:xfrm>
            <a:custGeom>
              <a:avLst/>
              <a:gdLst/>
              <a:ahLst/>
              <a:cxnLst/>
              <a:rect l="l" t="t" r="r" b="b"/>
              <a:pathLst>
                <a:path w="1513967" h="1415923">
                  <a:moveTo>
                    <a:pt x="0" y="0"/>
                  </a:moveTo>
                  <a:lnTo>
                    <a:pt x="1513967" y="0"/>
                  </a:lnTo>
                  <a:lnTo>
                    <a:pt x="1513967" y="1415923"/>
                  </a:lnTo>
                  <a:lnTo>
                    <a:pt x="0" y="1415923"/>
                  </a:lnTo>
                  <a:lnTo>
                    <a:pt x="0" y="0"/>
                  </a:lnTo>
                  <a:close/>
                </a:path>
              </a:pathLst>
            </a:custGeom>
            <a:blipFill>
              <a:blip r:embed="rId3"/>
              <a:stretch>
                <a:fillRect r="2" b="-8"/>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p:cNvGrpSpPr/>
          <p:nvPr/>
        </p:nvGrpSpPr>
        <p:grpSpPr>
          <a:xfrm>
            <a:off x="1801111" y="1828829"/>
            <a:ext cx="8362950" cy="3832736"/>
            <a:chOff x="0" y="0"/>
            <a:chExt cx="11150600" cy="5110315"/>
          </a:xfrm>
        </p:grpSpPr>
        <p:sp>
          <p:nvSpPr>
            <p:cNvPr id="6" name="Freeform 6"/>
            <p:cNvSpPr/>
            <p:nvPr/>
          </p:nvSpPr>
          <p:spPr>
            <a:xfrm>
              <a:off x="0" y="0"/>
              <a:ext cx="11150600" cy="5110353"/>
            </a:xfrm>
            <a:custGeom>
              <a:avLst/>
              <a:gdLst/>
              <a:ahLst/>
              <a:cxnLst/>
              <a:rect l="l" t="t" r="r" b="b"/>
              <a:pathLst>
                <a:path w="11150600" h="5110353">
                  <a:moveTo>
                    <a:pt x="0" y="0"/>
                  </a:moveTo>
                  <a:lnTo>
                    <a:pt x="11150600" y="0"/>
                  </a:lnTo>
                  <a:lnTo>
                    <a:pt x="11150600" y="5110353"/>
                  </a:lnTo>
                  <a:lnTo>
                    <a:pt x="0" y="5110353"/>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7" name="TextBox 7"/>
          <p:cNvSpPr txBox="1"/>
          <p:nvPr/>
        </p:nvSpPr>
        <p:spPr>
          <a:xfrm>
            <a:off x="1920497" y="197425"/>
            <a:ext cx="3033722" cy="820398"/>
          </a:xfrm>
          <a:prstGeom prst="rect">
            <a:avLst/>
          </a:prstGeom>
        </p:spPr>
        <p:txBody>
          <a:bodyPr lIns="0" tIns="0" rIns="0" bIns="0" rtlCol="0" anchor="t">
            <a:spAutoFit/>
          </a:bodyPr>
          <a:lstStyle/>
          <a:p>
            <a:pPr marL="0" marR="0" lvl="0" indent="0" algn="l" defTabSz="914400" rtl="0" eaLnBrk="1" fontAlgn="auto" latinLnBrk="0" hangingPunct="1">
              <a:lnSpc>
                <a:spcPts val="6719"/>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FFFFFF"/>
                </a:solidFill>
                <a:effectLst/>
                <a:uLnTx/>
                <a:uFillTx/>
                <a:latin typeface="Aptos"/>
                <a:ea typeface="Aptos"/>
                <a:cs typeface="Aptos"/>
                <a:sym typeface="Aptos"/>
              </a:rPr>
              <a:t>Thank you!</a:t>
            </a:r>
          </a:p>
        </p:txBody>
      </p:sp>
    </p:spTree>
    <p:extLst>
      <p:ext uri="{BB962C8B-B14F-4D97-AF65-F5344CB8AC3E}">
        <p14:creationId xmlns:p14="http://schemas.microsoft.com/office/powerpoint/2010/main" val="1321973656"/>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644</Words>
  <Application>Microsoft Office PowerPoint</Application>
  <PresentationFormat>Widescreen</PresentationFormat>
  <Paragraphs>163</Paragraphs>
  <Slides>18</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18</vt:i4>
      </vt:variant>
    </vt:vector>
  </HeadingPairs>
  <TitlesOfParts>
    <vt:vector size="30" baseType="lpstr">
      <vt:lpstr>Aptos</vt:lpstr>
      <vt:lpstr>Arial</vt:lpstr>
      <vt:lpstr>Arial Bold</vt:lpstr>
      <vt:lpstr>Avenir Medium</vt:lpstr>
      <vt:lpstr>Avenir Medium Italics</vt:lpstr>
      <vt:lpstr>Calibri</vt:lpstr>
      <vt:lpstr>Calibri (MS)</vt:lpstr>
      <vt:lpstr>Calibri (MS) Bold</vt:lpstr>
      <vt:lpstr>Calibri (MS) Italics</vt:lpstr>
      <vt:lpstr>Cambria</vt:lpstr>
      <vt:lpstr>IBM Plex Sans</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Ryan Gleason</dc:creator>
  <cp:lastModifiedBy>Ryan Gleason</cp:lastModifiedBy>
  <cp:revision>1</cp:revision>
  <dcterms:created xsi:type="dcterms:W3CDTF">2026-09-24T13:42:17Z</dcterms:created>
  <dcterms:modified xsi:type="dcterms:W3CDTF">2026-09-24T13:43:14Z</dcterms:modified>
</cp:coreProperties>
</file>