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8" r:id="rId4"/>
  </p:sldMasterIdLst>
  <p:notesMasterIdLst>
    <p:notesMasterId r:id="rId26"/>
  </p:notesMasterIdLst>
  <p:handoutMasterIdLst>
    <p:handoutMasterId r:id="rId27"/>
  </p:handoutMasterIdLst>
  <p:sldIdLst>
    <p:sldId id="271" r:id="rId5"/>
    <p:sldId id="619" r:id="rId6"/>
    <p:sldId id="664" r:id="rId7"/>
    <p:sldId id="665" r:id="rId8"/>
    <p:sldId id="667" r:id="rId9"/>
    <p:sldId id="666" r:id="rId10"/>
    <p:sldId id="675" r:id="rId11"/>
    <p:sldId id="653" r:id="rId12"/>
    <p:sldId id="679" r:id="rId13"/>
    <p:sldId id="670" r:id="rId14"/>
    <p:sldId id="676" r:id="rId15"/>
    <p:sldId id="677" r:id="rId16"/>
    <p:sldId id="671" r:id="rId17"/>
    <p:sldId id="672" r:id="rId18"/>
    <p:sldId id="678" r:id="rId19"/>
    <p:sldId id="673" r:id="rId20"/>
    <p:sldId id="674" r:id="rId21"/>
    <p:sldId id="659" r:id="rId22"/>
    <p:sldId id="662" r:id="rId23"/>
    <p:sldId id="680" r:id="rId24"/>
    <p:sldId id="681" r:id="rId25"/>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806"/>
    <p:restoredTop sz="69363"/>
  </p:normalViewPr>
  <p:slideViewPr>
    <p:cSldViewPr snapToGrid="0" snapToObjects="1">
      <p:cViewPr varScale="1">
        <p:scale>
          <a:sx n="71" d="100"/>
          <a:sy n="71" d="100"/>
        </p:scale>
        <p:origin x="688" y="168"/>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snapToObjects="1">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8271759-735F-AE4F-B8A4-88C62CA52FC6}"/>
              </a:ext>
            </a:extLst>
          </p:cNvPr>
          <p:cNvSpPr>
            <a:spLocks noGrp="1"/>
          </p:cNvSpPr>
          <p:nvPr>
            <p:ph type="sldNum" sz="quarter" idx="3"/>
          </p:nvPr>
        </p:nvSpPr>
        <p:spPr>
          <a:xfrm>
            <a:off x="3167063" y="8340725"/>
            <a:ext cx="523875" cy="458788"/>
          </a:xfrm>
          <a:prstGeom prst="rect">
            <a:avLst/>
          </a:prstGeom>
        </p:spPr>
        <p:txBody>
          <a:bodyPr vert="horz" lIns="91440" tIns="45720" rIns="91440" bIns="45720" rtlCol="0" anchor="b"/>
          <a:lstStyle>
            <a:lvl1pPr algn="ctr" eaLnBrk="1" fontAlgn="auto" hangingPunct="1">
              <a:spcBef>
                <a:spcPts val="0"/>
              </a:spcBef>
              <a:spcAft>
                <a:spcPts val="0"/>
              </a:spcAft>
              <a:defRPr sz="1200">
                <a:solidFill>
                  <a:srgbClr val="021B3C"/>
                </a:solidFill>
                <a:latin typeface="Helvetica" pitchFamily="2" charset="0"/>
              </a:defRPr>
            </a:lvl1pPr>
          </a:lstStyle>
          <a:p>
            <a:pPr>
              <a:defRPr/>
            </a:pPr>
            <a:fld id="{C83C08A5-8D1F-094C-9199-15EFE7BB307A}" type="slidenum">
              <a:rPr lang="en-US"/>
              <a:pPr>
                <a:defRPr/>
              </a:pPr>
              <a:t>‹#›</a:t>
            </a:fld>
            <a:endParaRPr lang="en-US" dirty="0"/>
          </a:p>
        </p:txBody>
      </p:sp>
      <p:pic>
        <p:nvPicPr>
          <p:cNvPr id="12291" name="Picture 5">
            <a:extLst>
              <a:ext uri="{FF2B5EF4-FFF2-40B4-BE49-F238E27FC236}">
                <a16:creationId xmlns:a16="http://schemas.microsoft.com/office/drawing/2014/main" id="{B8DFA53C-7C8D-4947-9814-0918A49DA8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5000"/>
          <a:stretch>
            <a:fillRect/>
          </a:stretch>
        </p:blipFill>
        <p:spPr bwMode="auto">
          <a:xfrm>
            <a:off x="0" y="0"/>
            <a:ext cx="6858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6">
            <a:extLst>
              <a:ext uri="{FF2B5EF4-FFF2-40B4-BE49-F238E27FC236}">
                <a16:creationId xmlns:a16="http://schemas.microsoft.com/office/drawing/2014/main" id="{332DE02F-D72C-3746-9F1F-7F15FCF668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0" r="40"/>
          <a:stretch>
            <a:fillRect/>
          </a:stretch>
        </p:blipFill>
        <p:spPr bwMode="auto">
          <a:xfrm>
            <a:off x="3175" y="8867775"/>
            <a:ext cx="68595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lide Image Placeholder 3">
            <a:extLst>
              <a:ext uri="{FF2B5EF4-FFF2-40B4-BE49-F238E27FC236}">
                <a16:creationId xmlns:a16="http://schemas.microsoft.com/office/drawing/2014/main" id="{2DFD5493-0613-894D-84BC-DBA36BED897F}"/>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2013D647-2567-164E-B667-D5FC8ACDF789}"/>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Slide Number Placeholder 4">
            <a:extLst>
              <a:ext uri="{FF2B5EF4-FFF2-40B4-BE49-F238E27FC236}">
                <a16:creationId xmlns:a16="http://schemas.microsoft.com/office/drawing/2014/main" id="{B54D0C61-C6A3-304E-8AF3-1C91860A840F}"/>
              </a:ext>
            </a:extLst>
          </p:cNvPr>
          <p:cNvSpPr>
            <a:spLocks noGrp="1"/>
          </p:cNvSpPr>
          <p:nvPr>
            <p:ph type="sldNum" sz="quarter" idx="5"/>
          </p:nvPr>
        </p:nvSpPr>
        <p:spPr>
          <a:xfrm>
            <a:off x="3167063" y="8340725"/>
            <a:ext cx="523875" cy="458788"/>
          </a:xfrm>
          <a:prstGeom prst="rect">
            <a:avLst/>
          </a:prstGeom>
        </p:spPr>
        <p:txBody>
          <a:bodyPr vert="horz" lIns="91440" tIns="45720" rIns="91440" bIns="45720" rtlCol="0" anchor="b"/>
          <a:lstStyle>
            <a:lvl1pPr algn="ctr" eaLnBrk="1" fontAlgn="auto" hangingPunct="1">
              <a:spcBef>
                <a:spcPts val="0"/>
              </a:spcBef>
              <a:spcAft>
                <a:spcPts val="0"/>
              </a:spcAft>
              <a:defRPr sz="1200">
                <a:solidFill>
                  <a:srgbClr val="021B3C"/>
                </a:solidFill>
                <a:latin typeface="Helvetica" pitchFamily="2" charset="0"/>
              </a:defRPr>
            </a:lvl1pPr>
          </a:lstStyle>
          <a:p>
            <a:pPr>
              <a:defRPr/>
            </a:pPr>
            <a:fld id="{D7040B18-B4F5-8243-ADF9-5C0870EC827D}" type="slidenum">
              <a:rPr lang="en-US"/>
              <a:pPr>
                <a:defRPr/>
              </a:pPr>
              <a:t>‹#›</a:t>
            </a:fld>
            <a:endParaRPr lang="en-US" dirty="0"/>
          </a:p>
        </p:txBody>
      </p:sp>
      <p:pic>
        <p:nvPicPr>
          <p:cNvPr id="11269" name="Picture 8">
            <a:extLst>
              <a:ext uri="{FF2B5EF4-FFF2-40B4-BE49-F238E27FC236}">
                <a16:creationId xmlns:a16="http://schemas.microsoft.com/office/drawing/2014/main" id="{3570698F-119D-384F-B401-3B9A1D3014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5000"/>
          <a:stretch>
            <a:fillRect/>
          </a:stretch>
        </p:blipFill>
        <p:spPr bwMode="auto">
          <a:xfrm>
            <a:off x="0" y="0"/>
            <a:ext cx="6858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9">
            <a:extLst>
              <a:ext uri="{FF2B5EF4-FFF2-40B4-BE49-F238E27FC236}">
                <a16:creationId xmlns:a16="http://schemas.microsoft.com/office/drawing/2014/main" id="{78A8D280-1ACA-D54F-9B56-C05912E08B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0" r="40"/>
          <a:stretch>
            <a:fillRect/>
          </a:stretch>
        </p:blipFill>
        <p:spPr bwMode="auto">
          <a:xfrm>
            <a:off x="3175" y="8867775"/>
            <a:ext cx="68595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1A50282A-219E-F944-A4D4-D3FACE2EB55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8" name="Notes Placeholder 2">
            <a:extLst>
              <a:ext uri="{FF2B5EF4-FFF2-40B4-BE49-F238E27FC236}">
                <a16:creationId xmlns:a16="http://schemas.microsoft.com/office/drawing/2014/main" id="{D03647D4-FE1E-B641-A66F-E4B442428A7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4339" name="Slide Number Placeholder 3">
            <a:extLst>
              <a:ext uri="{FF2B5EF4-FFF2-40B4-BE49-F238E27FC236}">
                <a16:creationId xmlns:a16="http://schemas.microsoft.com/office/drawing/2014/main" id="{8908A3C7-E492-B943-BFF1-41B9FC31AE56}"/>
              </a:ext>
            </a:extLst>
          </p:cNvPr>
          <p:cNvSpPr>
            <a:spLocks noGrp="1" noChangeArrowheads="1"/>
          </p:cNvSpPr>
          <p:nvPr>
            <p:ph type="sldNum" sz="quarter" idx="5"/>
          </p:nvPr>
        </p:nvSpPr>
        <p:spPr bwMode="auto">
          <a:xfrm>
            <a:off x="3884613" y="8685213"/>
            <a:ext cx="2971800" cy="4587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r" fontAlgn="base">
              <a:spcBef>
                <a:spcPct val="0"/>
              </a:spcBef>
              <a:spcAft>
                <a:spcPct val="0"/>
              </a:spcAft>
            </a:pPr>
            <a:fld id="{F6ACDB57-E18B-BB4B-9635-C38BE29A2514}" type="slidenum">
              <a:rPr lang="en-US" altLang="en-US" smtClean="0"/>
              <a:pPr algn="r" fontAlgn="base">
                <a:spcBef>
                  <a:spcPct val="0"/>
                </a:spcBef>
                <a:spcAft>
                  <a:spcPct val="0"/>
                </a:spcAft>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term ‘CoC’ has a couple sightly different meanings within the homeless services sector. The term is often used to refer to the…. And decision-making body… and also is the name of the program that represents the largest federal response to homelessness. </a:t>
            </a:r>
          </a:p>
          <a:p>
            <a:endParaRPr lang="en-US" dirty="0"/>
          </a:p>
          <a:p>
            <a:r>
              <a:rPr lang="en-US" dirty="0"/>
              <a:t>For my purposes today, I’ll primarily use the term to refer to the homeless response system operating with a particular geo area, and to refer to the federal program.</a:t>
            </a:r>
          </a:p>
        </p:txBody>
      </p:sp>
      <p:sp>
        <p:nvSpPr>
          <p:cNvPr id="4" name="Slide Number Placeholder 3"/>
          <p:cNvSpPr>
            <a:spLocks noGrp="1"/>
          </p:cNvSpPr>
          <p:nvPr>
            <p:ph type="sldNum" sz="quarter" idx="5"/>
          </p:nvPr>
        </p:nvSpPr>
        <p:spPr/>
        <p:txBody>
          <a:bodyPr/>
          <a:lstStyle/>
          <a:p>
            <a:pPr>
              <a:defRPr/>
            </a:pPr>
            <a:fld id="{D7040B18-B4F5-8243-ADF9-5C0870EC827D}" type="slidenum">
              <a:rPr lang="en-US" smtClean="0"/>
              <a:pPr>
                <a:defRPr/>
              </a:pPr>
              <a:t>2</a:t>
            </a:fld>
            <a:endParaRPr lang="en-US" dirty="0"/>
          </a:p>
        </p:txBody>
      </p:sp>
    </p:spTree>
    <p:extLst>
      <p:ext uri="{BB962C8B-B14F-4D97-AF65-F5344CB8AC3E}">
        <p14:creationId xmlns:p14="http://schemas.microsoft.com/office/powerpoint/2010/main" val="36867006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order to access key federal funds to address homelessness, CoCs must ensure they fulfill these responsibilities, at minimum.</a:t>
            </a:r>
          </a:p>
        </p:txBody>
      </p:sp>
      <p:sp>
        <p:nvSpPr>
          <p:cNvPr id="4" name="Slide Number Placeholder 3"/>
          <p:cNvSpPr>
            <a:spLocks noGrp="1"/>
          </p:cNvSpPr>
          <p:nvPr>
            <p:ph type="sldNum" sz="quarter" idx="5"/>
          </p:nvPr>
        </p:nvSpPr>
        <p:spPr/>
        <p:txBody>
          <a:bodyPr/>
          <a:lstStyle/>
          <a:p>
            <a:pPr>
              <a:defRPr/>
            </a:pPr>
            <a:fld id="{D7040B18-B4F5-8243-ADF9-5C0870EC827D}" type="slidenum">
              <a:rPr lang="en-US" smtClean="0"/>
              <a:pPr>
                <a:defRPr/>
              </a:pPr>
              <a:t>3</a:t>
            </a:fld>
            <a:endParaRPr lang="en-US" dirty="0"/>
          </a:p>
        </p:txBody>
      </p:sp>
    </p:spTree>
    <p:extLst>
      <p:ext uri="{BB962C8B-B14F-4D97-AF65-F5344CB8AC3E}">
        <p14:creationId xmlns:p14="http://schemas.microsoft.com/office/powerpoint/2010/main" val="3718359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8DDCC-E248-9056-4D25-92DD373EAC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168711-32C9-EE0C-3E6D-658E2CD805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4DF052-31DB-D25F-17E0-D6C20FB730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D279DE-66CF-4C23-5D3D-B9AF1DC6DC57}"/>
              </a:ext>
            </a:extLst>
          </p:cNvPr>
          <p:cNvSpPr>
            <a:spLocks noGrp="1"/>
          </p:cNvSpPr>
          <p:nvPr>
            <p:ph type="sldNum" sz="quarter" idx="5"/>
          </p:nvPr>
        </p:nvSpPr>
        <p:spPr/>
        <p:txBody>
          <a:bodyPr/>
          <a:lstStyle/>
          <a:p>
            <a:pPr>
              <a:defRPr/>
            </a:pPr>
            <a:fld id="{D7040B18-B4F5-8243-ADF9-5C0870EC827D}" type="slidenum">
              <a:rPr lang="en-US" smtClean="0"/>
              <a:pPr>
                <a:defRPr/>
              </a:pPr>
              <a:t>4</a:t>
            </a:fld>
            <a:endParaRPr lang="en-US" dirty="0"/>
          </a:p>
        </p:txBody>
      </p:sp>
    </p:spTree>
    <p:extLst>
      <p:ext uri="{BB962C8B-B14F-4D97-AF65-F5344CB8AC3E}">
        <p14:creationId xmlns:p14="http://schemas.microsoft.com/office/powerpoint/2010/main" val="4091455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CCD5E-500B-8968-92E3-09CAB45ABD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DC7CFC-0DF8-F57E-738B-B9CA46FF90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6FDD06-B64F-30A4-E8E4-7E7A4A83FDF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6316EA-83EC-E954-4D2C-AEE53B868ECA}"/>
              </a:ext>
            </a:extLst>
          </p:cNvPr>
          <p:cNvSpPr>
            <a:spLocks noGrp="1"/>
          </p:cNvSpPr>
          <p:nvPr>
            <p:ph type="sldNum" sz="quarter" idx="5"/>
          </p:nvPr>
        </p:nvSpPr>
        <p:spPr/>
        <p:txBody>
          <a:bodyPr/>
          <a:lstStyle/>
          <a:p>
            <a:pPr>
              <a:defRPr/>
            </a:pPr>
            <a:fld id="{D7040B18-B4F5-8243-ADF9-5C0870EC827D}" type="slidenum">
              <a:rPr lang="en-US" smtClean="0"/>
              <a:pPr>
                <a:defRPr/>
              </a:pPr>
              <a:t>5</a:t>
            </a:fld>
            <a:endParaRPr lang="en-US" dirty="0"/>
          </a:p>
        </p:txBody>
      </p:sp>
    </p:spTree>
    <p:extLst>
      <p:ext uri="{BB962C8B-B14F-4D97-AF65-F5344CB8AC3E}">
        <p14:creationId xmlns:p14="http://schemas.microsoft.com/office/powerpoint/2010/main" val="21091565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B56B3-75C7-CCA5-82AA-5DAA227047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D6BFB6-0989-74AD-9584-D41A455E22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0E88F5-D166-9109-632B-6B3064F320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B450FB-8030-0EF1-9985-3C110E3035B2}"/>
              </a:ext>
            </a:extLst>
          </p:cNvPr>
          <p:cNvSpPr>
            <a:spLocks noGrp="1"/>
          </p:cNvSpPr>
          <p:nvPr>
            <p:ph type="sldNum" sz="quarter" idx="5"/>
          </p:nvPr>
        </p:nvSpPr>
        <p:spPr/>
        <p:txBody>
          <a:bodyPr/>
          <a:lstStyle/>
          <a:p>
            <a:pPr>
              <a:defRPr/>
            </a:pPr>
            <a:fld id="{D7040B18-B4F5-8243-ADF9-5C0870EC827D}" type="slidenum">
              <a:rPr lang="en-US" smtClean="0"/>
              <a:pPr>
                <a:defRPr/>
              </a:pPr>
              <a:t>6</a:t>
            </a:fld>
            <a:endParaRPr lang="en-US" dirty="0"/>
          </a:p>
        </p:txBody>
      </p:sp>
    </p:spTree>
    <p:extLst>
      <p:ext uri="{BB962C8B-B14F-4D97-AF65-F5344CB8AC3E}">
        <p14:creationId xmlns:p14="http://schemas.microsoft.com/office/powerpoint/2010/main" val="2821995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Which leads me to my next slides, where you’ll see some information about the history of the federal response to homelessness and the CoC program in particular. </a:t>
            </a:r>
          </a:p>
          <a:p>
            <a:endParaRPr lang="en-US" dirty="0"/>
          </a:p>
          <a:p>
            <a:r>
              <a:rPr lang="en-US" dirty="0"/>
              <a:t>The first large federal response to homelessness came about with the passage of the…</a:t>
            </a:r>
          </a:p>
        </p:txBody>
      </p:sp>
      <p:sp>
        <p:nvSpPr>
          <p:cNvPr id="4" name="Slide Number Placeholder 3"/>
          <p:cNvSpPr>
            <a:spLocks noGrp="1"/>
          </p:cNvSpPr>
          <p:nvPr>
            <p:ph type="sldNum" sz="quarter" idx="5"/>
          </p:nvPr>
        </p:nvSpPr>
        <p:spPr/>
        <p:txBody>
          <a:bodyPr/>
          <a:lstStyle/>
          <a:p>
            <a:pPr>
              <a:defRPr/>
            </a:pPr>
            <a:fld id="{D7040B18-B4F5-8243-ADF9-5C0870EC827D}" type="slidenum">
              <a:rPr lang="en-US" smtClean="0"/>
              <a:pPr>
                <a:defRPr/>
              </a:pPr>
              <a:t>8</a:t>
            </a:fld>
            <a:endParaRPr lang="en-US" dirty="0"/>
          </a:p>
        </p:txBody>
      </p:sp>
    </p:spTree>
    <p:extLst>
      <p:ext uri="{BB962C8B-B14F-4D97-AF65-F5344CB8AC3E}">
        <p14:creationId xmlns:p14="http://schemas.microsoft.com/office/powerpoint/2010/main" val="13166775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DEBE59-7D37-4EF9-2190-79B804628A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06CEDF-31C6-777B-AA27-29126294F8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1AEF84-3222-F50D-8F04-9DBAECA6BC7E}"/>
              </a:ext>
            </a:extLst>
          </p:cNvPr>
          <p:cNvSpPr>
            <a:spLocks noGrp="1"/>
          </p:cNvSpPr>
          <p:nvPr>
            <p:ph type="body" idx="1"/>
          </p:nvPr>
        </p:nvSpPr>
        <p:spPr/>
        <p:txBody>
          <a:bodyPr/>
          <a:lstStyle/>
          <a:p>
            <a:r>
              <a:rPr lang="en-US" dirty="0"/>
              <a:t>Hud began implementing these policy priorities in early/mid 2000s and then with the passage of the HEARTH Act in 2009, they were further cemented into the fabric of the program and woven throughout the competitive application process. HUD implemented these priorities by incorporating them into the scoring process for competitive CoC Program awards decision making and into selection criteria for new project applications. HUD helped create more stability in homeless response systems by investing funding in renewal projects, while also maintaining a competitive application process where the most intense competition was focused on funding for new projects</a:t>
            </a:r>
          </a:p>
        </p:txBody>
      </p:sp>
      <p:sp>
        <p:nvSpPr>
          <p:cNvPr id="4" name="Slide Number Placeholder 3">
            <a:extLst>
              <a:ext uri="{FF2B5EF4-FFF2-40B4-BE49-F238E27FC236}">
                <a16:creationId xmlns:a16="http://schemas.microsoft.com/office/drawing/2014/main" id="{6707C81E-E594-1768-4477-A187800FD23B}"/>
              </a:ext>
            </a:extLst>
          </p:cNvPr>
          <p:cNvSpPr>
            <a:spLocks noGrp="1"/>
          </p:cNvSpPr>
          <p:nvPr>
            <p:ph type="sldNum" sz="quarter" idx="5"/>
          </p:nvPr>
        </p:nvSpPr>
        <p:spPr/>
        <p:txBody>
          <a:bodyPr/>
          <a:lstStyle/>
          <a:p>
            <a:pPr>
              <a:defRPr/>
            </a:pPr>
            <a:fld id="{D7040B18-B4F5-8243-ADF9-5C0870EC827D}" type="slidenum">
              <a:rPr lang="en-US" smtClean="0"/>
              <a:pPr>
                <a:defRPr/>
              </a:pPr>
              <a:t>9</a:t>
            </a:fld>
            <a:endParaRPr lang="en-US" dirty="0"/>
          </a:p>
        </p:txBody>
      </p:sp>
    </p:spTree>
    <p:extLst>
      <p:ext uri="{BB962C8B-B14F-4D97-AF65-F5344CB8AC3E}">
        <p14:creationId xmlns:p14="http://schemas.microsoft.com/office/powerpoint/2010/main" val="28503376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232E3-25C1-D61D-A6D4-1EB251B751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67EF74-E310-4685-3FA8-AB04463855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4F3CA1-DD67-1AC0-EA78-392C08078C0A}"/>
              </a:ext>
            </a:extLst>
          </p:cNvPr>
          <p:cNvSpPr>
            <a:spLocks noGrp="1"/>
          </p:cNvSpPr>
          <p:nvPr>
            <p:ph type="body" idx="1"/>
          </p:nvPr>
        </p:nvSpPr>
        <p:spPr/>
        <p:txBody>
          <a:bodyPr/>
          <a:lstStyle/>
          <a:p>
            <a:r>
              <a:rPr lang="en-US" dirty="0"/>
              <a:t>CoC Program provides $4 billion annually to communities and providers</a:t>
            </a:r>
          </a:p>
          <a:p>
            <a:endParaRPr lang="en-US" dirty="0"/>
          </a:p>
          <a:p>
            <a:r>
              <a:rPr lang="en-US" dirty="0"/>
              <a:t>In contrast, federal ESG program annually allocates about $290,000,000 (7% of CoC funding level)</a:t>
            </a:r>
          </a:p>
          <a:p>
            <a:endParaRPr lang="en-US" dirty="0"/>
          </a:p>
          <a:p>
            <a:r>
              <a:rPr lang="en-US" dirty="0"/>
              <a:t>In Ohio, $13 million to all ESG </a:t>
            </a:r>
            <a:r>
              <a:rPr lang="en-US" dirty="0" err="1"/>
              <a:t>juridisctions</a:t>
            </a:r>
            <a:r>
              <a:rPr lang="en-US" dirty="0"/>
              <a:t> and of that, about $6 million goes to the state for distribution</a:t>
            </a:r>
          </a:p>
          <a:p>
            <a:endParaRPr lang="en-US" dirty="0"/>
          </a:p>
        </p:txBody>
      </p:sp>
      <p:sp>
        <p:nvSpPr>
          <p:cNvPr id="4" name="Slide Number Placeholder 3">
            <a:extLst>
              <a:ext uri="{FF2B5EF4-FFF2-40B4-BE49-F238E27FC236}">
                <a16:creationId xmlns:a16="http://schemas.microsoft.com/office/drawing/2014/main" id="{F382C1C7-51E2-584E-E12F-2DD061F60D0E}"/>
              </a:ext>
            </a:extLst>
          </p:cNvPr>
          <p:cNvSpPr>
            <a:spLocks noGrp="1"/>
          </p:cNvSpPr>
          <p:nvPr>
            <p:ph type="sldNum" sz="quarter" idx="5"/>
          </p:nvPr>
        </p:nvSpPr>
        <p:spPr/>
        <p:txBody>
          <a:bodyPr/>
          <a:lstStyle/>
          <a:p>
            <a:pPr>
              <a:defRPr/>
            </a:pPr>
            <a:fld id="{D7040B18-B4F5-8243-ADF9-5C0870EC827D}" type="slidenum">
              <a:rPr lang="en-US" smtClean="0"/>
              <a:pPr>
                <a:defRPr/>
              </a:pPr>
              <a:t>10</a:t>
            </a:fld>
            <a:endParaRPr lang="en-US" dirty="0"/>
          </a:p>
        </p:txBody>
      </p:sp>
    </p:spTree>
    <p:extLst>
      <p:ext uri="{BB962C8B-B14F-4D97-AF65-F5344CB8AC3E}">
        <p14:creationId xmlns:p14="http://schemas.microsoft.com/office/powerpoint/2010/main" val="13601443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FA6ED-6EA2-F41D-1FDA-56822FBDBC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D538A8-8ECE-62D9-049E-DE38145A32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E7912D-6005-CC19-C846-EE0BBCC686BC}"/>
              </a:ext>
            </a:extLst>
          </p:cNvPr>
          <p:cNvSpPr>
            <a:spLocks noGrp="1"/>
          </p:cNvSpPr>
          <p:nvPr>
            <p:ph type="body" idx="1"/>
          </p:nvPr>
        </p:nvSpPr>
        <p:spPr/>
        <p:txBody>
          <a:bodyPr/>
          <a:lstStyle/>
          <a:p>
            <a:r>
              <a:rPr lang="en-US" dirty="0"/>
              <a:t>In contrast, ESG funds shelter, outreach, limited HP and RRH</a:t>
            </a:r>
          </a:p>
        </p:txBody>
      </p:sp>
      <p:sp>
        <p:nvSpPr>
          <p:cNvPr id="4" name="Slide Number Placeholder 3">
            <a:extLst>
              <a:ext uri="{FF2B5EF4-FFF2-40B4-BE49-F238E27FC236}">
                <a16:creationId xmlns:a16="http://schemas.microsoft.com/office/drawing/2014/main" id="{F1FE12F6-5AB0-F06E-06CB-F9125B347560}"/>
              </a:ext>
            </a:extLst>
          </p:cNvPr>
          <p:cNvSpPr>
            <a:spLocks noGrp="1"/>
          </p:cNvSpPr>
          <p:nvPr>
            <p:ph type="sldNum" sz="quarter" idx="5"/>
          </p:nvPr>
        </p:nvSpPr>
        <p:spPr/>
        <p:txBody>
          <a:bodyPr/>
          <a:lstStyle/>
          <a:p>
            <a:pPr>
              <a:defRPr/>
            </a:pPr>
            <a:fld id="{D7040B18-B4F5-8243-ADF9-5C0870EC827D}" type="slidenum">
              <a:rPr lang="en-US" smtClean="0"/>
              <a:pPr>
                <a:defRPr/>
              </a:pPr>
              <a:t>11</a:t>
            </a:fld>
            <a:endParaRPr lang="en-US" dirty="0"/>
          </a:p>
        </p:txBody>
      </p:sp>
    </p:spTree>
    <p:extLst>
      <p:ext uri="{BB962C8B-B14F-4D97-AF65-F5344CB8AC3E}">
        <p14:creationId xmlns:p14="http://schemas.microsoft.com/office/powerpoint/2010/main" val="1502554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3DB6D-0FA5-C5AC-B9C2-9015319D9B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56D59-F384-1BAD-95FF-152B90A98D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7BA41D-25F3-6D28-258E-78E16DBFC559}"/>
              </a:ext>
            </a:extLst>
          </p:cNvPr>
          <p:cNvSpPr>
            <a:spLocks noGrp="1"/>
          </p:cNvSpPr>
          <p:nvPr>
            <p:ph type="body" idx="1"/>
          </p:nvPr>
        </p:nvSpPr>
        <p:spPr/>
        <p:txBody>
          <a:bodyPr/>
          <a:lstStyle/>
          <a:p>
            <a:r>
              <a:rPr lang="en-US" dirty="0"/>
              <a:t>Within each project type, CoC funds may generally be used to support these eligible activities</a:t>
            </a:r>
          </a:p>
        </p:txBody>
      </p:sp>
      <p:sp>
        <p:nvSpPr>
          <p:cNvPr id="4" name="Slide Number Placeholder 3">
            <a:extLst>
              <a:ext uri="{FF2B5EF4-FFF2-40B4-BE49-F238E27FC236}">
                <a16:creationId xmlns:a16="http://schemas.microsoft.com/office/drawing/2014/main" id="{AE472021-D071-E518-E64E-E79C07685B9C}"/>
              </a:ext>
            </a:extLst>
          </p:cNvPr>
          <p:cNvSpPr>
            <a:spLocks noGrp="1"/>
          </p:cNvSpPr>
          <p:nvPr>
            <p:ph type="sldNum" sz="quarter" idx="5"/>
          </p:nvPr>
        </p:nvSpPr>
        <p:spPr/>
        <p:txBody>
          <a:bodyPr/>
          <a:lstStyle/>
          <a:p>
            <a:pPr>
              <a:defRPr/>
            </a:pPr>
            <a:fld id="{D7040B18-B4F5-8243-ADF9-5C0870EC827D}" type="slidenum">
              <a:rPr lang="en-US" smtClean="0"/>
              <a:pPr>
                <a:defRPr/>
              </a:pPr>
              <a:t>12</a:t>
            </a:fld>
            <a:endParaRPr lang="en-US" dirty="0"/>
          </a:p>
        </p:txBody>
      </p:sp>
    </p:spTree>
    <p:extLst>
      <p:ext uri="{BB962C8B-B14F-4D97-AF65-F5344CB8AC3E}">
        <p14:creationId xmlns:p14="http://schemas.microsoft.com/office/powerpoint/2010/main" val="32390681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8A28EF-5662-DBBA-B714-2689FFA180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79ECC9-322A-FDF8-B328-D915C08347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23C9D6-24D4-5738-B2CF-5C33BF70B98E}"/>
              </a:ext>
            </a:extLst>
          </p:cNvPr>
          <p:cNvSpPr>
            <a:spLocks noGrp="1"/>
          </p:cNvSpPr>
          <p:nvPr>
            <p:ph type="body" idx="1"/>
          </p:nvPr>
        </p:nvSpPr>
        <p:spPr/>
        <p:txBody>
          <a:bodyPr/>
          <a:lstStyle/>
          <a:p>
            <a:r>
              <a:rPr lang="en-US" dirty="0"/>
              <a:t>And as I previously mentioned, HUD’s policy priorities – PH vs. TH, best practices, stability, awards based on system performance – are incorporated into the NOFO, funding availability, and scoring criteria</a:t>
            </a:r>
          </a:p>
        </p:txBody>
      </p:sp>
      <p:sp>
        <p:nvSpPr>
          <p:cNvPr id="4" name="Slide Number Placeholder 3">
            <a:extLst>
              <a:ext uri="{FF2B5EF4-FFF2-40B4-BE49-F238E27FC236}">
                <a16:creationId xmlns:a16="http://schemas.microsoft.com/office/drawing/2014/main" id="{DDFB9475-479A-5A6A-F99B-FE4A64E1C658}"/>
              </a:ext>
            </a:extLst>
          </p:cNvPr>
          <p:cNvSpPr>
            <a:spLocks noGrp="1"/>
          </p:cNvSpPr>
          <p:nvPr>
            <p:ph type="sldNum" sz="quarter" idx="5"/>
          </p:nvPr>
        </p:nvSpPr>
        <p:spPr/>
        <p:txBody>
          <a:bodyPr/>
          <a:lstStyle/>
          <a:p>
            <a:pPr>
              <a:defRPr/>
            </a:pPr>
            <a:fld id="{D7040B18-B4F5-8243-ADF9-5C0870EC827D}" type="slidenum">
              <a:rPr lang="en-US" smtClean="0"/>
              <a:pPr>
                <a:defRPr/>
              </a:pPr>
              <a:t>13</a:t>
            </a:fld>
            <a:endParaRPr lang="en-US" dirty="0"/>
          </a:p>
        </p:txBody>
      </p:sp>
    </p:spTree>
    <p:extLst>
      <p:ext uri="{BB962C8B-B14F-4D97-AF65-F5344CB8AC3E}">
        <p14:creationId xmlns:p14="http://schemas.microsoft.com/office/powerpoint/2010/main" val="22257462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I’d like to talk about what has happened in the federal homelessness response space over the past 6 months or so. As you would imagine, the change in administration meant a change in policy priorities, including those priorities that guide the federal response to homelessness. One of the first previews of the federal policy shift came with the release of the E.O. on homelessness in July 2025.. That E.O. included attacks on HF and other evidence-based practices, outlined an interest in using forced institutionalization via civil commitment to remove unsheltered persons from the streets, and indicated an interest in rewarding communities that enact and enforce local laws to penalize public camping </a:t>
            </a:r>
          </a:p>
          <a:p>
            <a:endParaRPr lang="en-US" dirty="0"/>
          </a:p>
          <a:p>
            <a:r>
              <a:rPr lang="en-US" dirty="0"/>
              <a:t>HF – ending grant support for HF and harm reduction practices, prohibiting those practices in grant funded projects, requiring forced participation in services for assistance</a:t>
            </a:r>
          </a:p>
          <a:p>
            <a:r>
              <a:rPr lang="en-US" dirty="0"/>
              <a:t>Civil Commitment – directs HUD and others to figure out how to use civil commitment to force unsheltered homeless into institutions and off the streets</a:t>
            </a:r>
          </a:p>
          <a:p>
            <a:r>
              <a:rPr lang="en-US" dirty="0"/>
              <a:t>Criminalization – directed HUD and others to identify how they can award grants to communities advancing criminalization efforts and deny to communities without criminalization laws</a:t>
            </a:r>
          </a:p>
          <a:p>
            <a:endParaRPr lang="en-US" dirty="0"/>
          </a:p>
        </p:txBody>
      </p:sp>
      <p:sp>
        <p:nvSpPr>
          <p:cNvPr id="4" name="Slide Number Placeholder 3"/>
          <p:cNvSpPr>
            <a:spLocks noGrp="1"/>
          </p:cNvSpPr>
          <p:nvPr>
            <p:ph type="sldNum" sz="quarter" idx="5"/>
          </p:nvPr>
        </p:nvSpPr>
        <p:spPr/>
        <p:txBody>
          <a:bodyPr/>
          <a:lstStyle/>
          <a:p>
            <a:pPr>
              <a:defRPr/>
            </a:pPr>
            <a:fld id="{D7040B18-B4F5-8243-ADF9-5C0870EC827D}" type="slidenum">
              <a:rPr lang="en-US" smtClean="0"/>
              <a:pPr>
                <a:defRPr/>
              </a:pPr>
              <a:t>14</a:t>
            </a:fld>
            <a:endParaRPr lang="en-US" dirty="0"/>
          </a:p>
        </p:txBody>
      </p:sp>
    </p:spTree>
    <p:extLst>
      <p:ext uri="{BB962C8B-B14F-4D97-AF65-F5344CB8AC3E}">
        <p14:creationId xmlns:p14="http://schemas.microsoft.com/office/powerpoint/2010/main" val="42652075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DAF30-4122-C076-CE3F-FAEEAED9DC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66339E-A1F7-8FD2-8329-D653613B37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0B9921-504D-90A7-1A23-FE69703F75C5}"/>
              </a:ext>
            </a:extLst>
          </p:cNvPr>
          <p:cNvSpPr>
            <a:spLocks noGrp="1"/>
          </p:cNvSpPr>
          <p:nvPr>
            <p:ph type="body" idx="1"/>
          </p:nvPr>
        </p:nvSpPr>
        <p:spPr/>
        <p:txBody>
          <a:bodyPr/>
          <a:lstStyle/>
          <a:p>
            <a:r>
              <a:rPr lang="en-US" dirty="0"/>
              <a:t>HUD, in turn, incorporated directives from the E.O. into its competitive funding process for the CoC Program which is, again, the largest federal response to homelessness and in many places (like the BoS) the primary funding source for the entire homeless response system.</a:t>
            </a:r>
          </a:p>
        </p:txBody>
      </p:sp>
      <p:sp>
        <p:nvSpPr>
          <p:cNvPr id="4" name="Slide Number Placeholder 3">
            <a:extLst>
              <a:ext uri="{FF2B5EF4-FFF2-40B4-BE49-F238E27FC236}">
                <a16:creationId xmlns:a16="http://schemas.microsoft.com/office/drawing/2014/main" id="{53035CF0-F79B-8417-9329-3049C68F518F}"/>
              </a:ext>
            </a:extLst>
          </p:cNvPr>
          <p:cNvSpPr>
            <a:spLocks noGrp="1"/>
          </p:cNvSpPr>
          <p:nvPr>
            <p:ph type="sldNum" sz="quarter" idx="5"/>
          </p:nvPr>
        </p:nvSpPr>
        <p:spPr/>
        <p:txBody>
          <a:bodyPr/>
          <a:lstStyle/>
          <a:p>
            <a:pPr>
              <a:defRPr/>
            </a:pPr>
            <a:fld id="{D7040B18-B4F5-8243-ADF9-5C0870EC827D}" type="slidenum">
              <a:rPr lang="en-US" smtClean="0"/>
              <a:pPr>
                <a:defRPr/>
              </a:pPr>
              <a:t>15</a:t>
            </a:fld>
            <a:endParaRPr lang="en-US" dirty="0"/>
          </a:p>
        </p:txBody>
      </p:sp>
    </p:spTree>
    <p:extLst>
      <p:ext uri="{BB962C8B-B14F-4D97-AF65-F5344CB8AC3E}">
        <p14:creationId xmlns:p14="http://schemas.microsoft.com/office/powerpoint/2010/main" val="26371510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In response to the FY2025 NOFO, several states and national advocacy groups sued HUD claiming - Non-compliance with statutory requirements for timing of NOFO release, Policy direction changes that contradict Congressional authorization, The proposed changes would cause irreparable harm</a:t>
            </a:r>
          </a:p>
          <a:p>
            <a:endParaRPr lang="en-US" dirty="0"/>
          </a:p>
        </p:txBody>
      </p:sp>
      <p:sp>
        <p:nvSpPr>
          <p:cNvPr id="4" name="Slide Number Placeholder 3"/>
          <p:cNvSpPr>
            <a:spLocks noGrp="1"/>
          </p:cNvSpPr>
          <p:nvPr>
            <p:ph type="sldNum" sz="quarter" idx="5"/>
          </p:nvPr>
        </p:nvSpPr>
        <p:spPr/>
        <p:txBody>
          <a:bodyPr/>
          <a:lstStyle/>
          <a:p>
            <a:pPr>
              <a:defRPr/>
            </a:pPr>
            <a:fld id="{D7040B18-B4F5-8243-ADF9-5C0870EC827D}" type="slidenum">
              <a:rPr lang="en-US" smtClean="0"/>
              <a:pPr>
                <a:defRPr/>
              </a:pPr>
              <a:t>16</a:t>
            </a:fld>
            <a:endParaRPr lang="en-US" dirty="0"/>
          </a:p>
        </p:txBody>
      </p:sp>
    </p:spTree>
    <p:extLst>
      <p:ext uri="{BB962C8B-B14F-4D97-AF65-F5344CB8AC3E}">
        <p14:creationId xmlns:p14="http://schemas.microsoft.com/office/powerpoint/2010/main" val="18661516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Since the filing, there have been a few hearings in federal court. At the most recent hearing on 12/19, the Jude ordered…</a:t>
            </a:r>
          </a:p>
          <a:p>
            <a:endParaRPr lang="en-US" dirty="0"/>
          </a:p>
          <a:p>
            <a:r>
              <a:rPr lang="en-US" dirty="0" err="1"/>
              <a:t>Additonally</a:t>
            </a:r>
            <a:r>
              <a:rPr lang="en-US" dirty="0"/>
              <a:t>, there is still uncertainty around funding – if plaintiffs don’t win the court case, HUD indicated they will not continue processing renewals and will re-issue the FY2025 NOFO they previewed in November. There is also some work happening in appropriations in Congress that could be helpful here, but only if it passes. IF the plaintiffs win the court case, HUD has telegraphed its intent to appeal. </a:t>
            </a:r>
          </a:p>
        </p:txBody>
      </p:sp>
      <p:sp>
        <p:nvSpPr>
          <p:cNvPr id="4" name="Slide Number Placeholder 3"/>
          <p:cNvSpPr>
            <a:spLocks noGrp="1"/>
          </p:cNvSpPr>
          <p:nvPr>
            <p:ph type="sldNum" sz="quarter" idx="5"/>
          </p:nvPr>
        </p:nvSpPr>
        <p:spPr/>
        <p:txBody>
          <a:bodyPr/>
          <a:lstStyle/>
          <a:p>
            <a:pPr>
              <a:defRPr/>
            </a:pPr>
            <a:fld id="{D7040B18-B4F5-8243-ADF9-5C0870EC827D}" type="slidenum">
              <a:rPr lang="en-US" smtClean="0"/>
              <a:pPr>
                <a:defRPr/>
              </a:pPr>
              <a:t>17</a:t>
            </a:fld>
            <a:endParaRPr lang="en-US" dirty="0"/>
          </a:p>
        </p:txBody>
      </p:sp>
    </p:spTree>
    <p:extLst>
      <p:ext uri="{BB962C8B-B14F-4D97-AF65-F5344CB8AC3E}">
        <p14:creationId xmlns:p14="http://schemas.microsoft.com/office/powerpoint/2010/main" val="27078701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D7040B18-B4F5-8243-ADF9-5C0870EC827D}" type="slidenum">
              <a:rPr lang="en-US" smtClean="0"/>
              <a:pPr>
                <a:defRPr/>
              </a:pPr>
              <a:t>18</a:t>
            </a:fld>
            <a:endParaRPr lang="en-US" dirty="0"/>
          </a:p>
        </p:txBody>
      </p:sp>
    </p:spTree>
    <p:extLst>
      <p:ext uri="{BB962C8B-B14F-4D97-AF65-F5344CB8AC3E}">
        <p14:creationId xmlns:p14="http://schemas.microsoft.com/office/powerpoint/2010/main" val="9165744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D7040B18-B4F5-8243-ADF9-5C0870EC827D}" type="slidenum">
              <a:rPr lang="en-US" smtClean="0"/>
              <a:pPr>
                <a:defRPr/>
              </a:pPr>
              <a:t>21</a:t>
            </a:fld>
            <a:endParaRPr lang="en-US" dirty="0"/>
          </a:p>
        </p:txBody>
      </p:sp>
    </p:spTree>
    <p:extLst>
      <p:ext uri="{BB962C8B-B14F-4D97-AF65-F5344CB8AC3E}">
        <p14:creationId xmlns:p14="http://schemas.microsoft.com/office/powerpoint/2010/main" val="25746305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EFBCE74-0F15-C243-9737-ECAA6985157E}"/>
              </a:ext>
            </a:extLst>
          </p:cNvPr>
          <p:cNvSpPr txBox="1">
            <a:spLocks noChangeArrowheads="1"/>
          </p:cNvSpPr>
          <p:nvPr/>
        </p:nvSpPr>
        <p:spPr bwMode="auto">
          <a:xfrm>
            <a:off x="560388" y="6537325"/>
            <a:ext cx="80327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1200">
                <a:solidFill>
                  <a:srgbClr val="051B3C"/>
                </a:solidFill>
                <a:latin typeface="Avenir Next Condensed Demi Bold" panose="020B0506020202020204" pitchFamily="34" charset="0"/>
                <a:ea typeface="Avenir Next Condensed Demi Bold" panose="020B0506020202020204" pitchFamily="34" charset="0"/>
                <a:cs typeface="Avenir Next Condensed Demi Bold" panose="020B0506020202020204" pitchFamily="34" charset="0"/>
              </a:rPr>
              <a:t>Coalition on Homelessness and Housing in Ohio | 175 S. Third St. Suite 580 Columbus, OH 43215</a:t>
            </a:r>
          </a:p>
        </p:txBody>
      </p:sp>
      <p:cxnSp>
        <p:nvCxnSpPr>
          <p:cNvPr id="5" name="Straight Connector 4">
            <a:extLst>
              <a:ext uri="{FF2B5EF4-FFF2-40B4-BE49-F238E27FC236}">
                <a16:creationId xmlns:a16="http://schemas.microsoft.com/office/drawing/2014/main" id="{B26B8F3C-9CE1-2C41-9932-F98265433E1F}"/>
              </a:ext>
            </a:extLst>
          </p:cNvPr>
          <p:cNvCxnSpPr/>
          <p:nvPr/>
        </p:nvCxnSpPr>
        <p:spPr>
          <a:xfrm>
            <a:off x="0" y="6510338"/>
            <a:ext cx="9144000" cy="7937"/>
          </a:xfrm>
          <a:prstGeom prst="line">
            <a:avLst/>
          </a:prstGeom>
          <a:ln w="3175" cmpd="sng">
            <a:solidFill>
              <a:schemeClr val="tx1">
                <a:lumMod val="50000"/>
                <a:lumOff val="50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F4A97F36-8220-F240-A9C6-2E6E25F73206}"/>
              </a:ext>
            </a:extLst>
          </p:cNvPr>
          <p:cNvCxnSpPr/>
          <p:nvPr/>
        </p:nvCxnSpPr>
        <p:spPr>
          <a:xfrm>
            <a:off x="0" y="6858000"/>
            <a:ext cx="9144000" cy="9525"/>
          </a:xfrm>
          <a:prstGeom prst="line">
            <a:avLst/>
          </a:prstGeom>
          <a:ln w="38100" cmpd="sng">
            <a:solidFill>
              <a:srgbClr val="051B3C"/>
            </a:solidFill>
          </a:ln>
        </p:spPr>
        <p:style>
          <a:lnRef idx="2">
            <a:schemeClr val="accent1"/>
          </a:lnRef>
          <a:fillRef idx="0">
            <a:schemeClr val="accent1"/>
          </a:fillRef>
          <a:effectRef idx="1">
            <a:schemeClr val="accent1"/>
          </a:effectRef>
          <a:fontRef idx="minor">
            <a:schemeClr val="tx1"/>
          </a:fontRef>
        </p:style>
      </p:cxnSp>
      <p:grpSp>
        <p:nvGrpSpPr>
          <p:cNvPr id="7" name="Group 9">
            <a:extLst>
              <a:ext uri="{FF2B5EF4-FFF2-40B4-BE49-F238E27FC236}">
                <a16:creationId xmlns:a16="http://schemas.microsoft.com/office/drawing/2014/main" id="{8F7431E6-F7C4-214C-A6CD-EB19459FAE77}"/>
              </a:ext>
            </a:extLst>
          </p:cNvPr>
          <p:cNvGrpSpPr>
            <a:grpSpLocks/>
          </p:cNvGrpSpPr>
          <p:nvPr/>
        </p:nvGrpSpPr>
        <p:grpSpPr bwMode="auto">
          <a:xfrm>
            <a:off x="0" y="0"/>
            <a:ext cx="9144000" cy="685800"/>
            <a:chOff x="0" y="0"/>
            <a:chExt cx="9144000" cy="685800"/>
          </a:xfrm>
        </p:grpSpPr>
        <p:sp>
          <p:nvSpPr>
            <p:cNvPr id="8" name="Rectangle 7">
              <a:extLst>
                <a:ext uri="{FF2B5EF4-FFF2-40B4-BE49-F238E27FC236}">
                  <a16:creationId xmlns:a16="http://schemas.microsoft.com/office/drawing/2014/main" id="{5808602F-688A-8349-A149-65867F873E59}"/>
                </a:ext>
              </a:extLst>
            </p:cNvPr>
            <p:cNvSpPr/>
            <p:nvPr/>
          </p:nvSpPr>
          <p:spPr>
            <a:xfrm flipH="1">
              <a:off x="7773988" y="0"/>
              <a:ext cx="457200" cy="685800"/>
            </a:xfrm>
            <a:prstGeom prst="rect">
              <a:avLst/>
            </a:prstGeom>
            <a:solidFill>
              <a:schemeClr val="tx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9" name="Rectangle 8">
              <a:extLst>
                <a:ext uri="{FF2B5EF4-FFF2-40B4-BE49-F238E27FC236}">
                  <a16:creationId xmlns:a16="http://schemas.microsoft.com/office/drawing/2014/main" id="{57EF8832-DC82-4A4B-9945-A7F3C4F8E48B}"/>
                </a:ext>
              </a:extLst>
            </p:cNvPr>
            <p:cNvSpPr/>
            <p:nvPr/>
          </p:nvSpPr>
          <p:spPr>
            <a:xfrm flipH="1">
              <a:off x="8229600" y="0"/>
              <a:ext cx="457200" cy="685800"/>
            </a:xfrm>
            <a:prstGeom prst="rect">
              <a:avLst/>
            </a:prstGeom>
            <a:solidFill>
              <a:schemeClr val="tx2">
                <a:lumMod val="40000"/>
                <a:lumOff val="6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le 9">
              <a:extLst>
                <a:ext uri="{FF2B5EF4-FFF2-40B4-BE49-F238E27FC236}">
                  <a16:creationId xmlns:a16="http://schemas.microsoft.com/office/drawing/2014/main" id="{54274FB2-7716-EE42-834C-88F242ADD061}"/>
                </a:ext>
              </a:extLst>
            </p:cNvPr>
            <p:cNvSpPr/>
            <p:nvPr/>
          </p:nvSpPr>
          <p:spPr>
            <a:xfrm flipH="1">
              <a:off x="8686800" y="0"/>
              <a:ext cx="457200" cy="685800"/>
            </a:xfrm>
            <a:prstGeom prst="rect">
              <a:avLst/>
            </a:prstGeom>
            <a:solidFill>
              <a:schemeClr val="tx2">
                <a:lumMod val="40000"/>
                <a:lumOff val="60000"/>
                <a:alpha val="3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 name="Rectangle 10">
              <a:extLst>
                <a:ext uri="{FF2B5EF4-FFF2-40B4-BE49-F238E27FC236}">
                  <a16:creationId xmlns:a16="http://schemas.microsoft.com/office/drawing/2014/main" id="{60EA5033-4A1A-2949-9289-91F09B240116}"/>
                </a:ext>
              </a:extLst>
            </p:cNvPr>
            <p:cNvSpPr/>
            <p:nvPr/>
          </p:nvSpPr>
          <p:spPr>
            <a:xfrm>
              <a:off x="0" y="0"/>
              <a:ext cx="7772400" cy="685800"/>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en-US">
                <a:ln>
                  <a:solidFill>
                    <a:sysClr val="windowText" lastClr="000000"/>
                  </a:solidFill>
                </a:ln>
              </a:endParaRPr>
            </a:p>
          </p:txBody>
        </p:sp>
        <p:pic>
          <p:nvPicPr>
            <p:cNvPr id="12" name="Picture 17" descr="COHHIOwhite med.png">
              <a:extLst>
                <a:ext uri="{FF2B5EF4-FFF2-40B4-BE49-F238E27FC236}">
                  <a16:creationId xmlns:a16="http://schemas.microsoft.com/office/drawing/2014/main" id="{FFE814E9-E7C5-0B47-844C-250D106EC7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805" y="147278"/>
              <a:ext cx="440995" cy="418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itle 1"/>
          <p:cNvSpPr>
            <a:spLocks noGrp="1"/>
          </p:cNvSpPr>
          <p:nvPr>
            <p:ph type="ctrTitle"/>
          </p:nvPr>
        </p:nvSpPr>
        <p:spPr>
          <a:xfrm>
            <a:off x="685800" y="2130425"/>
            <a:ext cx="7772400" cy="1470025"/>
          </a:xfrm>
        </p:spPr>
        <p:txBody>
          <a:bodyPr/>
          <a:lstStyle>
            <a:lvl1pPr>
              <a:defRPr b="0"/>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171797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74A94B7D-D142-5349-AD1C-DFB330DC98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628650" y="1988717"/>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1">
            <a:extLst>
              <a:ext uri="{FF2B5EF4-FFF2-40B4-BE49-F238E27FC236}">
                <a16:creationId xmlns:a16="http://schemas.microsoft.com/office/drawing/2014/main" id="{793A75ED-5336-664C-AF8A-D7F83AFEBC86}"/>
              </a:ext>
            </a:extLst>
          </p:cNvPr>
          <p:cNvSpPr>
            <a:spLocks noGrp="1"/>
          </p:cNvSpPr>
          <p:nvPr>
            <p:ph type="title"/>
          </p:nvPr>
        </p:nvSpPr>
        <p:spPr>
          <a:xfrm>
            <a:off x="628650" y="344947"/>
            <a:ext cx="7886700" cy="132556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4262293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A52D195E-480D-4141-90BF-B4CCA5C983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28650" y="344947"/>
            <a:ext cx="78867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7186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4BBB62E-C88E-7B4B-A977-99647095E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itle 1">
            <a:extLst>
              <a:ext uri="{FF2B5EF4-FFF2-40B4-BE49-F238E27FC236}">
                <a16:creationId xmlns:a16="http://schemas.microsoft.com/office/drawing/2014/main" id="{3A33DA4C-8493-6E4B-A8CF-1EE3F65895DB}"/>
              </a:ext>
            </a:extLst>
          </p:cNvPr>
          <p:cNvSpPr>
            <a:spLocks noGrp="1"/>
          </p:cNvSpPr>
          <p:nvPr>
            <p:ph type="title"/>
          </p:nvPr>
        </p:nvSpPr>
        <p:spPr>
          <a:xfrm>
            <a:off x="628650" y="344947"/>
            <a:ext cx="7886700" cy="132556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843027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6">
            <a:extLst>
              <a:ext uri="{FF2B5EF4-FFF2-40B4-BE49-F238E27FC236}">
                <a16:creationId xmlns:a16="http://schemas.microsoft.com/office/drawing/2014/main" id="{6F2967B4-A919-ED45-B73F-1E0E734F60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a:extLst>
              <a:ext uri="{FF2B5EF4-FFF2-40B4-BE49-F238E27FC236}">
                <a16:creationId xmlns:a16="http://schemas.microsoft.com/office/drawing/2014/main" id="{C03B94AB-2159-344F-B40C-FF4EA9F900DA}"/>
              </a:ext>
            </a:extLst>
          </p:cNvPr>
          <p:cNvSpPr>
            <a:spLocks noGrp="1"/>
          </p:cNvSpPr>
          <p:nvPr>
            <p:ph type="title"/>
          </p:nvPr>
        </p:nvSpPr>
        <p:spPr>
          <a:xfrm>
            <a:off x="628650" y="344947"/>
            <a:ext cx="7886700" cy="132556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1681548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16E03DCB-4D03-7E49-886D-12EC2640E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71018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011AF6E7-BBD5-554F-90D1-32FAED4210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671997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3F5B36B4-5788-274C-881E-1E3CD91C73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p:cNvSpPr>
          <p:nvPr>
            <p:ph type="pic" idx="1"/>
          </p:nvPr>
        </p:nvSpPr>
        <p:spPr>
          <a:xfrm>
            <a:off x="3887788" y="987425"/>
            <a:ext cx="4629150" cy="4873625"/>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004263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A86299EB-128E-BA44-A711-DB26254980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Vertical Text Placeholder 2"/>
          <p:cNvSpPr>
            <a:spLocks noGrp="1"/>
          </p:cNvSpPr>
          <p:nvPr>
            <p:ph type="body" orient="vert" idx="1"/>
          </p:nvPr>
        </p:nvSpPr>
        <p:spPr>
          <a:xfrm>
            <a:off x="628650" y="1988717"/>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1">
            <a:extLst>
              <a:ext uri="{FF2B5EF4-FFF2-40B4-BE49-F238E27FC236}">
                <a16:creationId xmlns:a16="http://schemas.microsoft.com/office/drawing/2014/main" id="{263D2DAA-BBBC-014E-A8F7-4DA3BE3DFB75}"/>
              </a:ext>
            </a:extLst>
          </p:cNvPr>
          <p:cNvSpPr>
            <a:spLocks noGrp="1"/>
          </p:cNvSpPr>
          <p:nvPr>
            <p:ph type="title"/>
          </p:nvPr>
        </p:nvSpPr>
        <p:spPr>
          <a:xfrm>
            <a:off x="628650" y="344947"/>
            <a:ext cx="7886700" cy="132556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267823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
            <a:extLst>
              <a:ext uri="{FF2B5EF4-FFF2-40B4-BE49-F238E27FC236}">
                <a16:creationId xmlns:a16="http://schemas.microsoft.com/office/drawing/2014/main" id="{247DDE5D-8520-864F-9FB7-ECEE239E91D3}"/>
              </a:ext>
            </a:extLst>
          </p:cNvPr>
          <p:cNvGrpSpPr>
            <a:grpSpLocks/>
          </p:cNvGrpSpPr>
          <p:nvPr/>
        </p:nvGrpSpPr>
        <p:grpSpPr bwMode="auto">
          <a:xfrm>
            <a:off x="0" y="6510338"/>
            <a:ext cx="9144000" cy="357187"/>
            <a:chOff x="0" y="6509658"/>
            <a:chExt cx="9144000" cy="357478"/>
          </a:xfrm>
        </p:grpSpPr>
        <p:sp>
          <p:nvSpPr>
            <p:cNvPr id="1028" name="TextBox 10">
              <a:extLst>
                <a:ext uri="{FF2B5EF4-FFF2-40B4-BE49-F238E27FC236}">
                  <a16:creationId xmlns:a16="http://schemas.microsoft.com/office/drawing/2014/main" id="{160ED89A-6EF2-854B-902E-E5CBC10CC483}"/>
                </a:ext>
              </a:extLst>
            </p:cNvPr>
            <p:cNvSpPr txBox="1">
              <a:spLocks noChangeArrowheads="1"/>
            </p:cNvSpPr>
            <p:nvPr/>
          </p:nvSpPr>
          <p:spPr bwMode="auto">
            <a:xfrm>
              <a:off x="560388" y="6536667"/>
              <a:ext cx="8032750" cy="278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defRPr/>
              </a:pPr>
              <a:r>
                <a:rPr lang="en-US" altLang="en-US" sz="1200">
                  <a:solidFill>
                    <a:srgbClr val="051B3C"/>
                  </a:solidFill>
                  <a:latin typeface="Avenir Next Condensed Demi Bold" panose="020B0506020202020204" pitchFamily="34" charset="0"/>
                  <a:ea typeface="Avenir Next Condensed Demi Bold" panose="020B0506020202020204" pitchFamily="34" charset="0"/>
                  <a:cs typeface="Avenir Next Condensed Demi Bold" panose="020B0506020202020204" pitchFamily="34" charset="0"/>
                </a:rPr>
                <a:t>Coalition on Homelessness and Housing in Ohio | 175 S. Third St. Suite 580 Columbus, OH 43215</a:t>
              </a:r>
            </a:p>
          </p:txBody>
        </p:sp>
        <p:cxnSp>
          <p:nvCxnSpPr>
            <p:cNvPr id="12" name="Straight Connector 11">
              <a:extLst>
                <a:ext uri="{FF2B5EF4-FFF2-40B4-BE49-F238E27FC236}">
                  <a16:creationId xmlns:a16="http://schemas.microsoft.com/office/drawing/2014/main" id="{A7FB6462-5412-8546-827E-5F3AE3655D99}"/>
                </a:ext>
              </a:extLst>
            </p:cNvPr>
            <p:cNvCxnSpPr/>
            <p:nvPr/>
          </p:nvCxnSpPr>
          <p:spPr>
            <a:xfrm>
              <a:off x="0" y="6509658"/>
              <a:ext cx="9144000" cy="9533"/>
            </a:xfrm>
            <a:prstGeom prst="line">
              <a:avLst/>
            </a:prstGeom>
            <a:ln w="3175" cmpd="sng">
              <a:solidFill>
                <a:schemeClr val="tx1">
                  <a:lumMod val="50000"/>
                  <a:lumOff val="5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53C852A5-53EB-9948-9CC8-B0DCB9B86826}"/>
                </a:ext>
              </a:extLst>
            </p:cNvPr>
            <p:cNvCxnSpPr/>
            <p:nvPr/>
          </p:nvCxnSpPr>
          <p:spPr>
            <a:xfrm>
              <a:off x="0" y="6857603"/>
              <a:ext cx="9144000" cy="9533"/>
            </a:xfrm>
            <a:prstGeom prst="line">
              <a:avLst/>
            </a:prstGeom>
            <a:ln w="38100" cmpd="sng">
              <a:solidFill>
                <a:srgbClr val="051B3C"/>
              </a:solidFill>
            </a:ln>
          </p:spPr>
          <p:style>
            <a:lnRef idx="2">
              <a:schemeClr val="accent1"/>
            </a:lnRef>
            <a:fillRef idx="0">
              <a:schemeClr val="accent1"/>
            </a:fillRef>
            <a:effectRef idx="1">
              <a:schemeClr val="accent1"/>
            </a:effectRef>
            <a:fontRef idx="minor">
              <a:schemeClr val="tx1"/>
            </a:fontRef>
          </p:style>
        </p:cxnSp>
      </p:grpSp>
      <p:sp>
        <p:nvSpPr>
          <p:cNvPr id="1027" name="Text Placeholder 5">
            <a:extLst>
              <a:ext uri="{FF2B5EF4-FFF2-40B4-BE49-F238E27FC236}">
                <a16:creationId xmlns:a16="http://schemas.microsoft.com/office/drawing/2014/main" id="{2B6D8E05-159A-0C43-945F-5DAA4ABFC18E}"/>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Lst>
  <p:txStyles>
    <p:titleStyle>
      <a:lvl1pPr algn="l" rtl="0" eaLnBrk="1" fontAlgn="base" hangingPunct="1">
        <a:lnSpc>
          <a:spcPct val="90000"/>
        </a:lnSpc>
        <a:spcBef>
          <a:spcPct val="0"/>
        </a:spcBef>
        <a:spcAft>
          <a:spcPct val="0"/>
        </a:spcAft>
        <a:defRPr sz="4400" kern="1200">
          <a:solidFill>
            <a:schemeClr val="tx1"/>
          </a:solidFill>
          <a:latin typeface="Helvetica" charset="0"/>
          <a:ea typeface="Helvetica" charset="0"/>
          <a:cs typeface="Helvetica" charset="0"/>
        </a:defRPr>
      </a:lvl1pPr>
      <a:lvl2pPr algn="l" rtl="0" eaLnBrk="1" fontAlgn="base" hangingPunct="1">
        <a:lnSpc>
          <a:spcPct val="90000"/>
        </a:lnSpc>
        <a:spcBef>
          <a:spcPct val="0"/>
        </a:spcBef>
        <a:spcAft>
          <a:spcPct val="0"/>
        </a:spcAft>
        <a:defRPr sz="4400">
          <a:solidFill>
            <a:schemeClr val="tx1"/>
          </a:solidFill>
          <a:latin typeface="Helvetica" pitchFamily="2" charset="0"/>
          <a:ea typeface="Helvetica" pitchFamily="2" charset="0"/>
          <a:cs typeface="Helvetica" pitchFamily="2" charset="0"/>
        </a:defRPr>
      </a:lvl2pPr>
      <a:lvl3pPr algn="l" rtl="0" eaLnBrk="1" fontAlgn="base" hangingPunct="1">
        <a:lnSpc>
          <a:spcPct val="90000"/>
        </a:lnSpc>
        <a:spcBef>
          <a:spcPct val="0"/>
        </a:spcBef>
        <a:spcAft>
          <a:spcPct val="0"/>
        </a:spcAft>
        <a:defRPr sz="4400">
          <a:solidFill>
            <a:schemeClr val="tx1"/>
          </a:solidFill>
          <a:latin typeface="Helvetica" pitchFamily="2" charset="0"/>
          <a:ea typeface="Helvetica" pitchFamily="2" charset="0"/>
          <a:cs typeface="Helvetica" pitchFamily="2" charset="0"/>
        </a:defRPr>
      </a:lvl3pPr>
      <a:lvl4pPr algn="l" rtl="0" eaLnBrk="1" fontAlgn="base" hangingPunct="1">
        <a:lnSpc>
          <a:spcPct val="90000"/>
        </a:lnSpc>
        <a:spcBef>
          <a:spcPct val="0"/>
        </a:spcBef>
        <a:spcAft>
          <a:spcPct val="0"/>
        </a:spcAft>
        <a:defRPr sz="4400">
          <a:solidFill>
            <a:schemeClr val="tx1"/>
          </a:solidFill>
          <a:latin typeface="Helvetica" pitchFamily="2" charset="0"/>
          <a:ea typeface="Helvetica" pitchFamily="2" charset="0"/>
          <a:cs typeface="Helvetica" pitchFamily="2" charset="0"/>
        </a:defRPr>
      </a:lvl4pPr>
      <a:lvl5pPr algn="l" rtl="0" eaLnBrk="1" fontAlgn="base" hangingPunct="1">
        <a:lnSpc>
          <a:spcPct val="90000"/>
        </a:lnSpc>
        <a:spcBef>
          <a:spcPct val="0"/>
        </a:spcBef>
        <a:spcAft>
          <a:spcPct val="0"/>
        </a:spcAft>
        <a:defRPr sz="4400">
          <a:solidFill>
            <a:schemeClr val="tx1"/>
          </a:solidFill>
          <a:latin typeface="Helvetica" pitchFamily="2" charset="0"/>
          <a:ea typeface="Helvetica" pitchFamily="2" charset="0"/>
          <a:cs typeface="Helvetica" pitchFamily="2" charset="0"/>
        </a:defRPr>
      </a:lvl5pPr>
      <a:lvl6pPr marL="457200" algn="l" rtl="0" eaLnBrk="1" fontAlgn="base" hangingPunct="1">
        <a:lnSpc>
          <a:spcPct val="90000"/>
        </a:lnSpc>
        <a:spcBef>
          <a:spcPct val="0"/>
        </a:spcBef>
        <a:spcAft>
          <a:spcPct val="0"/>
        </a:spcAft>
        <a:defRPr sz="4400">
          <a:solidFill>
            <a:schemeClr val="tx1"/>
          </a:solidFill>
          <a:latin typeface="Helvetica" pitchFamily="2" charset="0"/>
          <a:ea typeface="Helvetica" pitchFamily="2" charset="0"/>
          <a:cs typeface="Helvetica" pitchFamily="2" charset="0"/>
        </a:defRPr>
      </a:lvl6pPr>
      <a:lvl7pPr marL="914400" algn="l" rtl="0" eaLnBrk="1" fontAlgn="base" hangingPunct="1">
        <a:lnSpc>
          <a:spcPct val="90000"/>
        </a:lnSpc>
        <a:spcBef>
          <a:spcPct val="0"/>
        </a:spcBef>
        <a:spcAft>
          <a:spcPct val="0"/>
        </a:spcAft>
        <a:defRPr sz="4400">
          <a:solidFill>
            <a:schemeClr val="tx1"/>
          </a:solidFill>
          <a:latin typeface="Helvetica" pitchFamily="2" charset="0"/>
          <a:ea typeface="Helvetica" pitchFamily="2" charset="0"/>
          <a:cs typeface="Helvetica" pitchFamily="2" charset="0"/>
        </a:defRPr>
      </a:lvl7pPr>
      <a:lvl8pPr marL="1371600" algn="l" rtl="0" eaLnBrk="1" fontAlgn="base" hangingPunct="1">
        <a:lnSpc>
          <a:spcPct val="90000"/>
        </a:lnSpc>
        <a:spcBef>
          <a:spcPct val="0"/>
        </a:spcBef>
        <a:spcAft>
          <a:spcPct val="0"/>
        </a:spcAft>
        <a:defRPr sz="4400">
          <a:solidFill>
            <a:schemeClr val="tx1"/>
          </a:solidFill>
          <a:latin typeface="Helvetica" pitchFamily="2" charset="0"/>
          <a:ea typeface="Helvetica" pitchFamily="2" charset="0"/>
          <a:cs typeface="Helvetica" pitchFamily="2" charset="0"/>
        </a:defRPr>
      </a:lvl8pPr>
      <a:lvl9pPr marL="1828800" algn="l" rtl="0" eaLnBrk="1" fontAlgn="base" hangingPunct="1">
        <a:lnSpc>
          <a:spcPct val="90000"/>
        </a:lnSpc>
        <a:spcBef>
          <a:spcPct val="0"/>
        </a:spcBef>
        <a:spcAft>
          <a:spcPct val="0"/>
        </a:spcAft>
        <a:defRPr sz="4400">
          <a:solidFill>
            <a:schemeClr val="tx1"/>
          </a:solidFill>
          <a:latin typeface="Helvetica" pitchFamily="2" charset="0"/>
          <a:ea typeface="Helvetica" pitchFamily="2" charset="0"/>
          <a:cs typeface="Helvetica"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Helvetica" charset="0"/>
          <a:ea typeface="Helvetica" charset="0"/>
          <a:cs typeface="Helvetica"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Helvetica" charset="0"/>
          <a:ea typeface="Helvetica" charset="0"/>
          <a:cs typeface="Helvetica"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Helvetica" charset="0"/>
          <a:ea typeface="Helvetica" charset="0"/>
          <a:cs typeface="Helvetica"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Helvetica" charset="0"/>
          <a:ea typeface="Helvetica" charset="0"/>
          <a:cs typeface="Helvetica"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Helvetica" charset="0"/>
          <a:ea typeface="Helvetica" charset="0"/>
          <a:cs typeface="Helvetica"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ericamulryan@cohhio.org"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itle 1">
            <a:extLst>
              <a:ext uri="{FF2B5EF4-FFF2-40B4-BE49-F238E27FC236}">
                <a16:creationId xmlns:a16="http://schemas.microsoft.com/office/drawing/2014/main" id="{DA495532-F4E4-884A-BB53-D1C7D447ED18}"/>
              </a:ext>
            </a:extLst>
          </p:cNvPr>
          <p:cNvSpPr>
            <a:spLocks noGrp="1" noChangeArrowheads="1"/>
          </p:cNvSpPr>
          <p:nvPr>
            <p:ph type="ctrTitle"/>
          </p:nvPr>
        </p:nvSpPr>
        <p:spPr bwMode="auto">
          <a:xfrm>
            <a:off x="685800" y="1160463"/>
            <a:ext cx="7772400" cy="14700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latin typeface="Helvetica" pitchFamily="2" charset="0"/>
                <a:ea typeface="Helvetica" pitchFamily="2" charset="0"/>
                <a:cs typeface="Helvetica" pitchFamily="2" charset="0"/>
              </a:rPr>
              <a:t>Changes to the Federal Response to Homelessness</a:t>
            </a:r>
          </a:p>
        </p:txBody>
      </p:sp>
      <p:sp>
        <p:nvSpPr>
          <p:cNvPr id="3" name="Subtitle 2">
            <a:extLst>
              <a:ext uri="{FF2B5EF4-FFF2-40B4-BE49-F238E27FC236}">
                <a16:creationId xmlns:a16="http://schemas.microsoft.com/office/drawing/2014/main" id="{17110C20-D812-4E46-BAFD-A10AD94D1C58}"/>
              </a:ext>
            </a:extLst>
          </p:cNvPr>
          <p:cNvSpPr>
            <a:spLocks noGrp="1"/>
          </p:cNvSpPr>
          <p:nvPr>
            <p:ph type="subTitle" idx="1"/>
          </p:nvPr>
        </p:nvSpPr>
        <p:spPr>
          <a:xfrm>
            <a:off x="1371600" y="3429000"/>
            <a:ext cx="6400800" cy="1752600"/>
          </a:xfrm>
        </p:spPr>
        <p:txBody>
          <a:bodyPr rtlCol="0">
            <a:normAutofit/>
          </a:bodyPr>
          <a:lstStyle/>
          <a:p>
            <a:endParaRPr lang="en-US" dirty="0"/>
          </a:p>
          <a:p>
            <a:r>
              <a:rPr lang="en-US" sz="2200" dirty="0"/>
              <a:t>Erica Mulryan, Ohio </a:t>
            </a:r>
            <a:r>
              <a:rPr lang="en-US" sz="2200" dirty="0" err="1"/>
              <a:t>BoSCoC</a:t>
            </a:r>
            <a:r>
              <a:rPr lang="en-US" sz="2200" dirty="0"/>
              <a:t> Director, COHHIO</a:t>
            </a:r>
          </a:p>
          <a:p>
            <a:r>
              <a:rPr lang="en-US" sz="2200" dirty="0"/>
              <a:t>April 22, 2026</a:t>
            </a:r>
          </a:p>
          <a:p>
            <a:pPr fontAlgn="auto">
              <a:spcAft>
                <a:spcPts val="0"/>
              </a:spcAft>
              <a:buFont typeface="Arial"/>
              <a:buNone/>
              <a:defRPr/>
            </a:pP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10D58-8F59-F375-C602-B083A41005CE}"/>
              </a:ext>
            </a:extLst>
          </p:cNvPr>
          <p:cNvSpPr>
            <a:spLocks noGrp="1"/>
          </p:cNvSpPr>
          <p:nvPr>
            <p:ph type="title"/>
          </p:nvPr>
        </p:nvSpPr>
        <p:spPr/>
        <p:txBody>
          <a:bodyPr/>
          <a:lstStyle/>
          <a:p>
            <a:r>
              <a:rPr lang="en-US" dirty="0"/>
              <a:t>Continuum of Care Overview</a:t>
            </a:r>
          </a:p>
        </p:txBody>
      </p:sp>
      <p:sp>
        <p:nvSpPr>
          <p:cNvPr id="3" name="Content Placeholder 2">
            <a:extLst>
              <a:ext uri="{FF2B5EF4-FFF2-40B4-BE49-F238E27FC236}">
                <a16:creationId xmlns:a16="http://schemas.microsoft.com/office/drawing/2014/main" id="{2B7E2144-C9AE-B1FA-4E13-5457A8C38D79}"/>
              </a:ext>
            </a:extLst>
          </p:cNvPr>
          <p:cNvSpPr>
            <a:spLocks noGrp="1"/>
          </p:cNvSpPr>
          <p:nvPr>
            <p:ph idx="1"/>
          </p:nvPr>
        </p:nvSpPr>
        <p:spPr/>
        <p:txBody>
          <a:bodyPr/>
          <a:lstStyle/>
          <a:p>
            <a:pPr marL="0" indent="0">
              <a:buNone/>
            </a:pPr>
            <a:r>
              <a:rPr lang="en-US" dirty="0"/>
              <a:t>CoC Program = Largest federal response to homelessness</a:t>
            </a:r>
          </a:p>
          <a:p>
            <a:pPr marL="0" indent="0">
              <a:buNone/>
            </a:pPr>
            <a:endParaRPr lang="en-US" dirty="0"/>
          </a:p>
          <a:p>
            <a:pPr marL="0" indent="0">
              <a:buNone/>
            </a:pPr>
            <a:r>
              <a:rPr lang="en-US" dirty="0"/>
              <a:t>CoC = The homeless response system covering a particular geographic area</a:t>
            </a:r>
          </a:p>
          <a:p>
            <a:pPr marL="0" indent="0">
              <a:buNone/>
            </a:pPr>
            <a:endParaRPr lang="en-US" dirty="0"/>
          </a:p>
          <a:p>
            <a:pPr marL="0" indent="0">
              <a:buNone/>
            </a:pPr>
            <a:r>
              <a:rPr lang="en-US" dirty="0"/>
              <a:t>CoC = The decision-making body of the homeless response system</a:t>
            </a:r>
          </a:p>
          <a:p>
            <a:pPr marL="0" indent="0">
              <a:buNone/>
            </a:pPr>
            <a:endParaRPr lang="en-US" dirty="0"/>
          </a:p>
          <a:p>
            <a:endParaRPr lang="en-US" dirty="0"/>
          </a:p>
        </p:txBody>
      </p:sp>
      <p:sp>
        <p:nvSpPr>
          <p:cNvPr id="4" name="Slide Number Placeholder 3">
            <a:extLst>
              <a:ext uri="{FF2B5EF4-FFF2-40B4-BE49-F238E27FC236}">
                <a16:creationId xmlns:a16="http://schemas.microsoft.com/office/drawing/2014/main" id="{6C50125B-CAB6-4047-87CB-9BA503A8A191}"/>
              </a:ext>
            </a:extLst>
          </p:cNvPr>
          <p:cNvSpPr>
            <a:spLocks noGrp="1"/>
          </p:cNvSpPr>
          <p:nvPr>
            <p:ph type="sldNum" sz="quarter" idx="3"/>
          </p:nvPr>
        </p:nvSpPr>
        <p:spPr>
          <a:xfrm>
            <a:off x="7558087" y="6082505"/>
            <a:ext cx="1283246" cy="458787"/>
          </a:xfrm>
          <a:prstGeom prst="rect">
            <a:avLst/>
          </a:prstGeom>
        </p:spPr>
        <p:txBody>
          <a:bodyPr vert="horz" lIns="91440" tIns="45720" rIns="91440" bIns="45720" rtlCol="0" anchor="b"/>
          <a:lstStyle>
            <a:defPPr>
              <a:defRPr lang="en-US"/>
            </a:defPPr>
            <a:lvl1pPr marL="0" algn="r" defTabSz="457200" rtl="0" eaLnBrk="1" latinLnBrk="0" hangingPunct="1">
              <a:defRPr sz="1600" kern="1200">
                <a:solidFill>
                  <a:schemeClr val="accent4">
                    <a:lumMod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B72ACF0-7EFA-BB49-8141-7B5F811B1C76}" type="slidenum">
              <a:rPr lang="en-US" smtClean="0"/>
              <a:pPr/>
              <a:t>2</a:t>
            </a:fld>
            <a:endParaRPr lang="en-US" dirty="0"/>
          </a:p>
        </p:txBody>
      </p:sp>
    </p:spTree>
    <p:extLst>
      <p:ext uri="{BB962C8B-B14F-4D97-AF65-F5344CB8AC3E}">
        <p14:creationId xmlns:p14="http://schemas.microsoft.com/office/powerpoint/2010/main" val="7301446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719F94B-7258-79CF-60AB-76DD67CA039F}"/>
              </a:ext>
            </a:extLst>
          </p:cNvPr>
          <p:cNvSpPr>
            <a:spLocks noGrp="1"/>
          </p:cNvSpPr>
          <p:nvPr>
            <p:ph idx="1"/>
          </p:nvPr>
        </p:nvSpPr>
        <p:spPr>
          <a:xfrm>
            <a:off x="628650" y="1670510"/>
            <a:ext cx="7886700" cy="4351338"/>
          </a:xfrm>
        </p:spPr>
        <p:txBody>
          <a:bodyPr/>
          <a:lstStyle/>
          <a:p>
            <a:pPr marL="0" indent="0">
              <a:buNone/>
            </a:pPr>
            <a:r>
              <a:rPr lang="en-US" dirty="0"/>
              <a:t>CoC Responsibilities</a:t>
            </a:r>
          </a:p>
          <a:p>
            <a:r>
              <a:rPr lang="en-US" sz="2400" dirty="0"/>
              <a:t>Coordinating and implementing the response system</a:t>
            </a:r>
          </a:p>
          <a:p>
            <a:r>
              <a:rPr lang="en-US" sz="2400" dirty="0"/>
              <a:t>Managing program and system performance</a:t>
            </a:r>
          </a:p>
          <a:p>
            <a:r>
              <a:rPr lang="en-US" sz="2400" dirty="0"/>
              <a:t>Operating a ‘Coordinated Entry’ system</a:t>
            </a:r>
          </a:p>
          <a:p>
            <a:r>
              <a:rPr lang="en-US" sz="2400" dirty="0"/>
              <a:t>Standardizing provision of assistance</a:t>
            </a:r>
          </a:p>
          <a:p>
            <a:r>
              <a:rPr lang="en-US" sz="2400" dirty="0"/>
              <a:t>Conducting annual counts of homelessness and gaps analyses</a:t>
            </a:r>
          </a:p>
          <a:p>
            <a:r>
              <a:rPr lang="en-US" sz="2400" dirty="0"/>
              <a:t>Operating a Homeless Management Information System</a:t>
            </a:r>
          </a:p>
          <a:p>
            <a:r>
              <a:rPr lang="en-US" sz="2400" dirty="0"/>
              <a:t>Submitting application for federal grant funding</a:t>
            </a:r>
          </a:p>
          <a:p>
            <a:endParaRPr lang="en-US" dirty="0"/>
          </a:p>
        </p:txBody>
      </p:sp>
      <p:sp>
        <p:nvSpPr>
          <p:cNvPr id="3" name="Title 2">
            <a:extLst>
              <a:ext uri="{FF2B5EF4-FFF2-40B4-BE49-F238E27FC236}">
                <a16:creationId xmlns:a16="http://schemas.microsoft.com/office/drawing/2014/main" id="{4CAA69B8-4B99-B7DE-F8A5-DE27C2D51C4F}"/>
              </a:ext>
            </a:extLst>
          </p:cNvPr>
          <p:cNvSpPr>
            <a:spLocks noGrp="1"/>
          </p:cNvSpPr>
          <p:nvPr>
            <p:ph type="title"/>
          </p:nvPr>
        </p:nvSpPr>
        <p:spPr/>
        <p:txBody>
          <a:bodyPr/>
          <a:lstStyle/>
          <a:p>
            <a:r>
              <a:rPr lang="en-US" dirty="0"/>
              <a:t>Continuum of Care Overview</a:t>
            </a:r>
          </a:p>
        </p:txBody>
      </p:sp>
    </p:spTree>
    <p:extLst>
      <p:ext uri="{BB962C8B-B14F-4D97-AF65-F5344CB8AC3E}">
        <p14:creationId xmlns:p14="http://schemas.microsoft.com/office/powerpoint/2010/main" val="2313659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1B0D040-A638-5A9F-62A2-F4A7D3B4A7A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376EF3E-64CE-647C-8260-BF25CED49B62}"/>
              </a:ext>
            </a:extLst>
          </p:cNvPr>
          <p:cNvSpPr>
            <a:spLocks noGrp="1"/>
          </p:cNvSpPr>
          <p:nvPr>
            <p:ph idx="1"/>
          </p:nvPr>
        </p:nvSpPr>
        <p:spPr>
          <a:xfrm>
            <a:off x="628650" y="1670510"/>
            <a:ext cx="7886700" cy="4351338"/>
          </a:xfrm>
        </p:spPr>
        <p:txBody>
          <a:bodyPr/>
          <a:lstStyle/>
          <a:p>
            <a:pPr marL="0" indent="0">
              <a:buNone/>
            </a:pPr>
            <a:r>
              <a:rPr lang="en-US" dirty="0"/>
              <a:t>CoC Responsibilities – How?</a:t>
            </a:r>
          </a:p>
          <a:p>
            <a:r>
              <a:rPr lang="en-US" sz="2400" dirty="0"/>
              <a:t>Designate entity to serve as CoC Lead (i.e. ‘backbone agency’) to lead system coordination and planning work and ensure fulfillment of CoC responsibilities</a:t>
            </a:r>
          </a:p>
          <a:p>
            <a:r>
              <a:rPr lang="en-US" sz="2400" dirty="0"/>
              <a:t>CoC Board, Committees/Workgroups, work with CoC Lead</a:t>
            </a:r>
          </a:p>
          <a:p>
            <a:r>
              <a:rPr lang="en-US" sz="2400" dirty="0"/>
              <a:t>Elevate voices of those with lived experience</a:t>
            </a:r>
            <a:endParaRPr lang="en-US" dirty="0"/>
          </a:p>
        </p:txBody>
      </p:sp>
      <p:sp>
        <p:nvSpPr>
          <p:cNvPr id="3" name="Title 2">
            <a:extLst>
              <a:ext uri="{FF2B5EF4-FFF2-40B4-BE49-F238E27FC236}">
                <a16:creationId xmlns:a16="http://schemas.microsoft.com/office/drawing/2014/main" id="{FAE1783D-7A9A-F6A6-6FE0-A56B87DF42D8}"/>
              </a:ext>
            </a:extLst>
          </p:cNvPr>
          <p:cNvSpPr>
            <a:spLocks noGrp="1"/>
          </p:cNvSpPr>
          <p:nvPr>
            <p:ph type="title"/>
          </p:nvPr>
        </p:nvSpPr>
        <p:spPr/>
        <p:txBody>
          <a:bodyPr/>
          <a:lstStyle/>
          <a:p>
            <a:r>
              <a:rPr lang="en-US" dirty="0"/>
              <a:t>Continuum of Care Overview</a:t>
            </a:r>
          </a:p>
        </p:txBody>
      </p:sp>
    </p:spTree>
    <p:extLst>
      <p:ext uri="{BB962C8B-B14F-4D97-AF65-F5344CB8AC3E}">
        <p14:creationId xmlns:p14="http://schemas.microsoft.com/office/powerpoint/2010/main" val="15363053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DB5CDD49-99FB-1BB2-0668-ED56CA64B062}"/>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17AB390-C676-655E-7C3B-1629A61C95F7}"/>
              </a:ext>
            </a:extLst>
          </p:cNvPr>
          <p:cNvSpPr>
            <a:spLocks noGrp="1"/>
          </p:cNvSpPr>
          <p:nvPr>
            <p:ph idx="1"/>
          </p:nvPr>
        </p:nvSpPr>
        <p:spPr>
          <a:xfrm>
            <a:off x="628650" y="1267968"/>
            <a:ext cx="7886700" cy="5245085"/>
          </a:xfrm>
        </p:spPr>
        <p:txBody>
          <a:bodyPr>
            <a:normAutofit fontScale="92500" lnSpcReduction="10000"/>
          </a:bodyPr>
          <a:lstStyle/>
          <a:p>
            <a:pPr marL="0" indent="0">
              <a:buNone/>
            </a:pPr>
            <a:r>
              <a:rPr lang="en-US" dirty="0"/>
              <a:t>CoC Operations – Shared Responsibilities</a:t>
            </a:r>
          </a:p>
          <a:p>
            <a:r>
              <a:rPr lang="en-US" sz="2400" dirty="0"/>
              <a:t>CoC Lead</a:t>
            </a:r>
          </a:p>
          <a:p>
            <a:pPr lvl="1"/>
            <a:r>
              <a:rPr lang="en-US" sz="2000" dirty="0"/>
              <a:t>Leads overall system planning &amp; coordination, ensures fulfillment of CoC responsibilities, has dedicated staff</a:t>
            </a:r>
          </a:p>
          <a:p>
            <a:r>
              <a:rPr lang="en-US" sz="2400" dirty="0"/>
              <a:t>CoC Board, Committees/Workgroups, work with CoC Lead</a:t>
            </a:r>
          </a:p>
          <a:p>
            <a:pPr lvl="1"/>
            <a:r>
              <a:rPr lang="en-US" sz="2000" dirty="0"/>
              <a:t>Adhere to CoC Governance Charter </a:t>
            </a:r>
          </a:p>
          <a:p>
            <a:pPr lvl="1"/>
            <a:r>
              <a:rPr lang="en-US" sz="2000" dirty="0"/>
              <a:t>Groups include providers, PLE, CoC staff, local government officials, other stakeholders</a:t>
            </a:r>
          </a:p>
          <a:p>
            <a:r>
              <a:rPr lang="en-US" sz="2400" dirty="0"/>
              <a:t>Local Government</a:t>
            </a:r>
          </a:p>
          <a:p>
            <a:pPr lvl="1"/>
            <a:r>
              <a:rPr lang="en-US" sz="2000" dirty="0"/>
              <a:t>Coordinate with CoC Lead and CoC Bodies on CoC responsibilities and larger goals</a:t>
            </a:r>
          </a:p>
          <a:p>
            <a:pPr lvl="1"/>
            <a:r>
              <a:rPr lang="en-US" sz="2000" dirty="0"/>
              <a:t>Allocate federal &amp; local funds for homeless services </a:t>
            </a:r>
          </a:p>
          <a:p>
            <a:r>
              <a:rPr lang="en-US" sz="2400" dirty="0"/>
              <a:t>Homeless Services Providers</a:t>
            </a:r>
          </a:p>
          <a:p>
            <a:pPr lvl="1"/>
            <a:r>
              <a:rPr lang="en-US" sz="2000" dirty="0"/>
              <a:t>Operate programs</a:t>
            </a:r>
          </a:p>
          <a:p>
            <a:pPr lvl="1"/>
            <a:r>
              <a:rPr lang="en-US" sz="2000" dirty="0"/>
              <a:t>Receive grant funds</a:t>
            </a:r>
          </a:p>
          <a:p>
            <a:pPr lvl="1"/>
            <a:r>
              <a:rPr lang="en-US" sz="2000" dirty="0"/>
              <a:t>Strive to achieve program performance goals</a:t>
            </a:r>
          </a:p>
        </p:txBody>
      </p:sp>
      <p:sp>
        <p:nvSpPr>
          <p:cNvPr id="3" name="Title 2">
            <a:extLst>
              <a:ext uri="{FF2B5EF4-FFF2-40B4-BE49-F238E27FC236}">
                <a16:creationId xmlns:a16="http://schemas.microsoft.com/office/drawing/2014/main" id="{0FBC4801-13D9-B911-8564-5C7CA9FF77D5}"/>
              </a:ext>
            </a:extLst>
          </p:cNvPr>
          <p:cNvSpPr>
            <a:spLocks noGrp="1"/>
          </p:cNvSpPr>
          <p:nvPr>
            <p:ph type="title"/>
          </p:nvPr>
        </p:nvSpPr>
        <p:spPr>
          <a:xfrm>
            <a:off x="628650" y="344947"/>
            <a:ext cx="7886700" cy="1020557"/>
          </a:xfrm>
        </p:spPr>
        <p:txBody>
          <a:bodyPr/>
          <a:lstStyle/>
          <a:p>
            <a:r>
              <a:rPr lang="en-US" dirty="0"/>
              <a:t>Continuum of Care Overview</a:t>
            </a:r>
          </a:p>
        </p:txBody>
      </p:sp>
    </p:spTree>
    <p:extLst>
      <p:ext uri="{BB962C8B-B14F-4D97-AF65-F5344CB8AC3E}">
        <p14:creationId xmlns:p14="http://schemas.microsoft.com/office/powerpoint/2010/main" val="41679220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CB65053-69F4-28F7-B842-26EBF65A5763}"/>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F661E5D-0D1D-092C-356B-2DB1B5AF4C67}"/>
              </a:ext>
            </a:extLst>
          </p:cNvPr>
          <p:cNvSpPr>
            <a:spLocks noGrp="1"/>
          </p:cNvSpPr>
          <p:nvPr>
            <p:ph idx="1"/>
          </p:nvPr>
        </p:nvSpPr>
        <p:spPr>
          <a:xfrm>
            <a:off x="628650" y="1443038"/>
            <a:ext cx="7886700" cy="4578810"/>
          </a:xfrm>
        </p:spPr>
        <p:txBody>
          <a:bodyPr/>
          <a:lstStyle/>
          <a:p>
            <a:pPr marL="0" indent="0">
              <a:buNone/>
            </a:pPr>
            <a:r>
              <a:rPr lang="en-US" dirty="0"/>
              <a:t>Ohio CoCs</a:t>
            </a:r>
          </a:p>
          <a:p>
            <a:r>
              <a:rPr lang="en-US" sz="2100" dirty="0"/>
              <a:t>Akron/Barberton/Summit County CoC</a:t>
            </a:r>
          </a:p>
          <a:p>
            <a:r>
              <a:rPr lang="en-US" sz="2100" dirty="0"/>
              <a:t>Canton/Stark County CoC </a:t>
            </a:r>
          </a:p>
          <a:p>
            <a:r>
              <a:rPr lang="en-US" sz="2100" dirty="0"/>
              <a:t>Cleveland/Cuyahoga County CoC </a:t>
            </a:r>
          </a:p>
          <a:p>
            <a:r>
              <a:rPr lang="en-US" sz="2100" dirty="0"/>
              <a:t>Columbus/Franklin County CoC</a:t>
            </a:r>
          </a:p>
          <a:p>
            <a:r>
              <a:rPr lang="en-US" sz="2100" dirty="0"/>
              <a:t>Cincinnati/Hamilton County CoC </a:t>
            </a:r>
          </a:p>
          <a:p>
            <a:r>
              <a:rPr lang="en-US" sz="2100" dirty="0"/>
              <a:t>Dayton/Montgomery County CoC</a:t>
            </a:r>
          </a:p>
          <a:p>
            <a:r>
              <a:rPr lang="en-US" sz="2100" dirty="0"/>
              <a:t>Toledo/Lucas County CoC </a:t>
            </a:r>
          </a:p>
          <a:p>
            <a:r>
              <a:rPr lang="en-US" sz="2100" dirty="0"/>
              <a:t>Youngstown/Mahoning County CoC</a:t>
            </a:r>
          </a:p>
          <a:p>
            <a:r>
              <a:rPr lang="en-US" sz="2100" dirty="0"/>
              <a:t>Ohio Balance of State CoC</a:t>
            </a:r>
          </a:p>
        </p:txBody>
      </p:sp>
      <p:sp>
        <p:nvSpPr>
          <p:cNvPr id="3" name="Title 2">
            <a:extLst>
              <a:ext uri="{FF2B5EF4-FFF2-40B4-BE49-F238E27FC236}">
                <a16:creationId xmlns:a16="http://schemas.microsoft.com/office/drawing/2014/main" id="{1513F721-4657-E34F-3FA9-73F81A9CC399}"/>
              </a:ext>
            </a:extLst>
          </p:cNvPr>
          <p:cNvSpPr>
            <a:spLocks noGrp="1"/>
          </p:cNvSpPr>
          <p:nvPr>
            <p:ph type="title"/>
          </p:nvPr>
        </p:nvSpPr>
        <p:spPr/>
        <p:txBody>
          <a:bodyPr/>
          <a:lstStyle/>
          <a:p>
            <a:r>
              <a:rPr lang="en-US" dirty="0"/>
              <a:t>Continuum of Care Overview</a:t>
            </a:r>
          </a:p>
        </p:txBody>
      </p:sp>
    </p:spTree>
    <p:extLst>
      <p:ext uri="{BB962C8B-B14F-4D97-AF65-F5344CB8AC3E}">
        <p14:creationId xmlns:p14="http://schemas.microsoft.com/office/powerpoint/2010/main" val="3742986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F738FB-246B-2797-4B91-869E0F988E95}"/>
              </a:ext>
            </a:extLst>
          </p:cNvPr>
          <p:cNvSpPr>
            <a:spLocks noGrp="1"/>
          </p:cNvSpPr>
          <p:nvPr>
            <p:ph type="title"/>
          </p:nvPr>
        </p:nvSpPr>
        <p:spPr>
          <a:xfrm>
            <a:off x="628650" y="344947"/>
            <a:ext cx="7886700" cy="1325563"/>
          </a:xfrm>
        </p:spPr>
        <p:txBody>
          <a:bodyPr>
            <a:normAutofit/>
          </a:bodyPr>
          <a:lstStyle/>
          <a:p>
            <a:r>
              <a:rPr lang="en-US" dirty="0"/>
              <a:t>Continuum of Care Overview</a:t>
            </a:r>
          </a:p>
        </p:txBody>
      </p:sp>
      <p:sp>
        <p:nvSpPr>
          <p:cNvPr id="1031" name="Content Placeholder 3">
            <a:extLst>
              <a:ext uri="{FF2B5EF4-FFF2-40B4-BE49-F238E27FC236}">
                <a16:creationId xmlns:a16="http://schemas.microsoft.com/office/drawing/2014/main" id="{F71D5CC2-51E8-808D-D74A-FC1CCC481B63}"/>
              </a:ext>
            </a:extLst>
          </p:cNvPr>
          <p:cNvSpPr>
            <a:spLocks noGrp="1"/>
          </p:cNvSpPr>
          <p:nvPr>
            <p:ph sz="half" idx="2"/>
          </p:nvPr>
        </p:nvSpPr>
        <p:spPr>
          <a:xfrm>
            <a:off x="628650" y="1670510"/>
            <a:ext cx="3174093" cy="4351338"/>
          </a:xfrm>
        </p:spPr>
        <p:txBody>
          <a:bodyPr/>
          <a:lstStyle/>
          <a:p>
            <a:pPr marL="0" indent="0">
              <a:buNone/>
            </a:pPr>
            <a:endParaRPr lang="en-US" dirty="0"/>
          </a:p>
          <a:p>
            <a:pPr marL="0" indent="0">
              <a:buNone/>
            </a:pPr>
            <a:endParaRPr lang="en-US" dirty="0"/>
          </a:p>
          <a:p>
            <a:pPr marL="0" indent="0">
              <a:buNone/>
            </a:pPr>
            <a:endParaRPr lang="en-US"/>
          </a:p>
          <a:p>
            <a:pPr marL="0" indent="0">
              <a:buNone/>
            </a:pPr>
            <a:r>
              <a:rPr lang="en-US"/>
              <a:t>Ohio </a:t>
            </a:r>
            <a:r>
              <a:rPr lang="en-US" dirty="0"/>
              <a:t>CoCs</a:t>
            </a:r>
          </a:p>
          <a:p>
            <a:pPr marL="0" indent="0">
              <a:buNone/>
            </a:pPr>
            <a:endParaRPr lang="en-US" dirty="0"/>
          </a:p>
        </p:txBody>
      </p:sp>
      <p:pic>
        <p:nvPicPr>
          <p:cNvPr id="2" name="Picture 1">
            <a:extLst>
              <a:ext uri="{FF2B5EF4-FFF2-40B4-BE49-F238E27FC236}">
                <a16:creationId xmlns:a16="http://schemas.microsoft.com/office/drawing/2014/main" id="{C6C2943B-595B-FF35-B4E9-3B1A28975C05}"/>
              </a:ext>
            </a:extLst>
          </p:cNvPr>
          <p:cNvPicPr>
            <a:picLocks noChangeAspect="1"/>
          </p:cNvPicPr>
          <p:nvPr/>
        </p:nvPicPr>
        <p:blipFill>
          <a:blip r:embed="rId2"/>
          <a:stretch>
            <a:fillRect/>
          </a:stretch>
        </p:blipFill>
        <p:spPr>
          <a:xfrm>
            <a:off x="2888343" y="1342282"/>
            <a:ext cx="5762171" cy="5159885"/>
          </a:xfrm>
          <a:prstGeom prst="rect">
            <a:avLst/>
          </a:prstGeom>
        </p:spPr>
      </p:pic>
    </p:spTree>
    <p:extLst>
      <p:ext uri="{BB962C8B-B14F-4D97-AF65-F5344CB8AC3E}">
        <p14:creationId xmlns:p14="http://schemas.microsoft.com/office/powerpoint/2010/main" val="2910055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B5D44-A700-3719-50C6-31900AE2BB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E40A71-A3D9-5979-BEED-6641B2AC3D7C}"/>
              </a:ext>
            </a:extLst>
          </p:cNvPr>
          <p:cNvSpPr>
            <a:spLocks noGrp="1"/>
          </p:cNvSpPr>
          <p:nvPr>
            <p:ph type="title"/>
          </p:nvPr>
        </p:nvSpPr>
        <p:spPr/>
        <p:txBody>
          <a:bodyPr/>
          <a:lstStyle/>
          <a:p>
            <a:r>
              <a:rPr lang="en-US" dirty="0"/>
              <a:t>Continuum of Care Program</a:t>
            </a:r>
          </a:p>
        </p:txBody>
      </p:sp>
      <p:sp>
        <p:nvSpPr>
          <p:cNvPr id="3" name="Content Placeholder 2">
            <a:extLst>
              <a:ext uri="{FF2B5EF4-FFF2-40B4-BE49-F238E27FC236}">
                <a16:creationId xmlns:a16="http://schemas.microsoft.com/office/drawing/2014/main" id="{C5946D4D-DBCB-BA8C-9948-D2D085AE4C23}"/>
              </a:ext>
            </a:extLst>
          </p:cNvPr>
          <p:cNvSpPr>
            <a:spLocks noGrp="1"/>
          </p:cNvSpPr>
          <p:nvPr>
            <p:ph idx="1"/>
          </p:nvPr>
        </p:nvSpPr>
        <p:spPr>
          <a:xfrm>
            <a:off x="628650" y="1670510"/>
            <a:ext cx="7886700" cy="4669545"/>
          </a:xfrm>
        </p:spPr>
        <p:txBody>
          <a:bodyPr/>
          <a:lstStyle/>
          <a:p>
            <a:r>
              <a:rPr lang="en-US" dirty="0"/>
              <a:t>McKinney-Vento Homeless Assistance Act</a:t>
            </a:r>
          </a:p>
          <a:p>
            <a:pPr lvl="1"/>
            <a:r>
              <a:rPr lang="en-US" dirty="0"/>
              <a:t>Signed into law in late 1980s</a:t>
            </a:r>
          </a:p>
          <a:p>
            <a:pPr lvl="1"/>
            <a:r>
              <a:rPr lang="en-US" dirty="0"/>
              <a:t>First large federal response to homelessness</a:t>
            </a:r>
          </a:p>
          <a:p>
            <a:pPr lvl="1"/>
            <a:r>
              <a:rPr lang="en-US" dirty="0"/>
              <a:t>Created Supportive Housing Program, Shelter Plus Care Program, Emergency Shelter Grant program</a:t>
            </a:r>
          </a:p>
          <a:p>
            <a:r>
              <a:rPr lang="en-US" dirty="0"/>
              <a:t>HEARTH Act</a:t>
            </a:r>
          </a:p>
          <a:p>
            <a:pPr lvl="1"/>
            <a:r>
              <a:rPr lang="en-US" dirty="0"/>
              <a:t>Signed into law in 2009</a:t>
            </a:r>
          </a:p>
          <a:p>
            <a:pPr lvl="1"/>
            <a:r>
              <a:rPr lang="en-US" dirty="0"/>
              <a:t>Reauthorized and amended McKinney-Vento</a:t>
            </a:r>
          </a:p>
          <a:p>
            <a:pPr lvl="1"/>
            <a:r>
              <a:rPr lang="en-US" dirty="0"/>
              <a:t>Created Continuum of Care Program and Emergency Solutions Grant Program</a:t>
            </a:r>
          </a:p>
        </p:txBody>
      </p:sp>
      <p:sp>
        <p:nvSpPr>
          <p:cNvPr id="4" name="Slide Number Placeholder 3">
            <a:extLst>
              <a:ext uri="{FF2B5EF4-FFF2-40B4-BE49-F238E27FC236}">
                <a16:creationId xmlns:a16="http://schemas.microsoft.com/office/drawing/2014/main" id="{971E378F-1703-4F1F-2F73-450A6D678D90}"/>
              </a:ext>
            </a:extLst>
          </p:cNvPr>
          <p:cNvSpPr>
            <a:spLocks noGrp="1"/>
          </p:cNvSpPr>
          <p:nvPr>
            <p:ph type="sldNum" sz="quarter" idx="3"/>
          </p:nvPr>
        </p:nvSpPr>
        <p:spPr>
          <a:xfrm>
            <a:off x="7558087" y="6082505"/>
            <a:ext cx="1283246" cy="458787"/>
          </a:xfrm>
          <a:prstGeom prst="rect">
            <a:avLst/>
          </a:prstGeom>
        </p:spPr>
        <p:txBody>
          <a:bodyPr vert="horz" lIns="91440" tIns="45720" rIns="91440" bIns="45720" rtlCol="0" anchor="b"/>
          <a:lstStyle>
            <a:defPPr>
              <a:defRPr lang="en-US"/>
            </a:defPPr>
            <a:lvl1pPr marL="0" algn="r" defTabSz="457200" rtl="0" eaLnBrk="1" latinLnBrk="0" hangingPunct="1">
              <a:defRPr sz="1600" kern="1200">
                <a:solidFill>
                  <a:schemeClr val="accent4">
                    <a:lumMod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B72ACF0-7EFA-BB49-8141-7B5F811B1C76}" type="slidenum">
              <a:rPr lang="en-US" smtClean="0"/>
              <a:pPr/>
              <a:t>8</a:t>
            </a:fld>
            <a:endParaRPr lang="en-US" dirty="0"/>
          </a:p>
        </p:txBody>
      </p:sp>
    </p:spTree>
    <p:extLst>
      <p:ext uri="{BB962C8B-B14F-4D97-AF65-F5344CB8AC3E}">
        <p14:creationId xmlns:p14="http://schemas.microsoft.com/office/powerpoint/2010/main" val="1744025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FAFAE-8FE4-8BA0-3F93-EC95EF41EE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40E1FA-CC32-2820-97EC-E6C52295C74A}"/>
              </a:ext>
            </a:extLst>
          </p:cNvPr>
          <p:cNvSpPr>
            <a:spLocks noGrp="1"/>
          </p:cNvSpPr>
          <p:nvPr>
            <p:ph type="title"/>
          </p:nvPr>
        </p:nvSpPr>
        <p:spPr/>
        <p:txBody>
          <a:bodyPr/>
          <a:lstStyle/>
          <a:p>
            <a:r>
              <a:rPr lang="en-US" dirty="0"/>
              <a:t>Continuum of Care Program</a:t>
            </a:r>
          </a:p>
        </p:txBody>
      </p:sp>
      <p:sp>
        <p:nvSpPr>
          <p:cNvPr id="3" name="Content Placeholder 2">
            <a:extLst>
              <a:ext uri="{FF2B5EF4-FFF2-40B4-BE49-F238E27FC236}">
                <a16:creationId xmlns:a16="http://schemas.microsoft.com/office/drawing/2014/main" id="{8C7FD9B3-5797-6C0E-4325-ADFD9523EE98}"/>
              </a:ext>
            </a:extLst>
          </p:cNvPr>
          <p:cNvSpPr>
            <a:spLocks noGrp="1"/>
          </p:cNvSpPr>
          <p:nvPr>
            <p:ph idx="1"/>
          </p:nvPr>
        </p:nvSpPr>
        <p:spPr>
          <a:xfrm>
            <a:off x="628650" y="1670510"/>
            <a:ext cx="7886700" cy="4669545"/>
          </a:xfrm>
        </p:spPr>
        <p:txBody>
          <a:bodyPr/>
          <a:lstStyle/>
          <a:p>
            <a:r>
              <a:rPr lang="en-US" dirty="0"/>
              <a:t>Historical Policy Priorities</a:t>
            </a:r>
          </a:p>
          <a:p>
            <a:pPr lvl="1"/>
            <a:r>
              <a:rPr lang="en-US" dirty="0"/>
              <a:t>Stability in homeless response systems</a:t>
            </a:r>
          </a:p>
          <a:p>
            <a:pPr lvl="1"/>
            <a:r>
              <a:rPr lang="en-US" dirty="0"/>
              <a:t>Permanent housing over time-limited assistance</a:t>
            </a:r>
          </a:p>
          <a:p>
            <a:pPr lvl="1"/>
            <a:r>
              <a:rPr lang="en-US" dirty="0"/>
              <a:t>Use of evidence-based practices, like Housing First</a:t>
            </a:r>
          </a:p>
          <a:p>
            <a:pPr lvl="1"/>
            <a:r>
              <a:rPr lang="en-US" dirty="0"/>
              <a:t>Awarding funding based on system improvements and outcomes</a:t>
            </a:r>
          </a:p>
          <a:p>
            <a:pPr lvl="2"/>
            <a:r>
              <a:rPr lang="en-US" dirty="0"/>
              <a:t>Increased exits to housing</a:t>
            </a:r>
          </a:p>
          <a:p>
            <a:pPr lvl="2"/>
            <a:r>
              <a:rPr lang="en-US" dirty="0"/>
              <a:t>Increased receipt of benefits and income</a:t>
            </a:r>
          </a:p>
          <a:p>
            <a:pPr lvl="2"/>
            <a:r>
              <a:rPr lang="en-US" dirty="0"/>
              <a:t>Reduced returns to housing</a:t>
            </a:r>
          </a:p>
          <a:p>
            <a:pPr lvl="2"/>
            <a:r>
              <a:rPr lang="en-US" dirty="0"/>
              <a:t>Prioritization of assistance for those with more homelessness history</a:t>
            </a:r>
          </a:p>
        </p:txBody>
      </p:sp>
      <p:sp>
        <p:nvSpPr>
          <p:cNvPr id="4" name="Slide Number Placeholder 3">
            <a:extLst>
              <a:ext uri="{FF2B5EF4-FFF2-40B4-BE49-F238E27FC236}">
                <a16:creationId xmlns:a16="http://schemas.microsoft.com/office/drawing/2014/main" id="{5C8CD29B-E2CF-DD73-8035-9424A457F68A}"/>
              </a:ext>
            </a:extLst>
          </p:cNvPr>
          <p:cNvSpPr>
            <a:spLocks noGrp="1"/>
          </p:cNvSpPr>
          <p:nvPr>
            <p:ph type="sldNum" sz="quarter" idx="3"/>
          </p:nvPr>
        </p:nvSpPr>
        <p:spPr>
          <a:xfrm>
            <a:off x="7558087" y="6082505"/>
            <a:ext cx="1283246" cy="458787"/>
          </a:xfrm>
          <a:prstGeom prst="rect">
            <a:avLst/>
          </a:prstGeom>
        </p:spPr>
        <p:txBody>
          <a:bodyPr vert="horz" lIns="91440" tIns="45720" rIns="91440" bIns="45720" rtlCol="0" anchor="b"/>
          <a:lstStyle>
            <a:defPPr>
              <a:defRPr lang="en-US"/>
            </a:defPPr>
            <a:lvl1pPr marL="0" algn="r" defTabSz="457200" rtl="0" eaLnBrk="1" latinLnBrk="0" hangingPunct="1">
              <a:defRPr sz="1600" kern="1200">
                <a:solidFill>
                  <a:schemeClr val="accent4">
                    <a:lumMod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B72ACF0-7EFA-BB49-8141-7B5F811B1C76}" type="slidenum">
              <a:rPr lang="en-US" smtClean="0"/>
              <a:pPr/>
              <a:t>9</a:t>
            </a:fld>
            <a:endParaRPr lang="en-US" dirty="0"/>
          </a:p>
        </p:txBody>
      </p:sp>
    </p:spTree>
    <p:extLst>
      <p:ext uri="{BB962C8B-B14F-4D97-AF65-F5344CB8AC3E}">
        <p14:creationId xmlns:p14="http://schemas.microsoft.com/office/powerpoint/2010/main" val="12855609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9EC5E-3E27-F1B0-AE27-831294EB06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0399E2-9F1D-D4AC-519D-19F17E097E4B}"/>
              </a:ext>
            </a:extLst>
          </p:cNvPr>
          <p:cNvSpPr>
            <a:spLocks noGrp="1"/>
          </p:cNvSpPr>
          <p:nvPr>
            <p:ph type="title"/>
          </p:nvPr>
        </p:nvSpPr>
        <p:spPr/>
        <p:txBody>
          <a:bodyPr/>
          <a:lstStyle/>
          <a:p>
            <a:r>
              <a:rPr lang="en-US" dirty="0"/>
              <a:t>Continuum of Care Program</a:t>
            </a:r>
          </a:p>
        </p:txBody>
      </p:sp>
      <p:sp>
        <p:nvSpPr>
          <p:cNvPr id="3" name="Content Placeholder 2">
            <a:extLst>
              <a:ext uri="{FF2B5EF4-FFF2-40B4-BE49-F238E27FC236}">
                <a16:creationId xmlns:a16="http://schemas.microsoft.com/office/drawing/2014/main" id="{744E9000-896E-478A-B0C6-E6F17DACF95A}"/>
              </a:ext>
            </a:extLst>
          </p:cNvPr>
          <p:cNvSpPr>
            <a:spLocks noGrp="1"/>
          </p:cNvSpPr>
          <p:nvPr>
            <p:ph idx="1"/>
          </p:nvPr>
        </p:nvSpPr>
        <p:spPr/>
        <p:txBody>
          <a:bodyPr/>
          <a:lstStyle/>
          <a:p>
            <a:r>
              <a:rPr lang="en-US" dirty="0"/>
              <a:t>Funding </a:t>
            </a:r>
          </a:p>
          <a:p>
            <a:pPr lvl="1"/>
            <a:r>
              <a:rPr lang="en-US" dirty="0"/>
              <a:t>Provides about $4 billion in grant funding annually​</a:t>
            </a:r>
          </a:p>
          <a:p>
            <a:pPr lvl="1"/>
            <a:r>
              <a:rPr lang="en-US" dirty="0"/>
              <a:t>Nearly $180 million in funding to grants in Ohio CoCs​</a:t>
            </a:r>
          </a:p>
          <a:p>
            <a:pPr lvl="1"/>
            <a:r>
              <a:rPr lang="en-US" dirty="0"/>
              <a:t>90% of grants are for Permanent Housing (PH) projects​, including PSH</a:t>
            </a:r>
          </a:p>
          <a:p>
            <a:pPr lvl="1"/>
            <a:r>
              <a:rPr lang="en-US" dirty="0"/>
              <a:t>Typically, 90%-100% of CoC funding supports renewal projects </a:t>
            </a:r>
          </a:p>
        </p:txBody>
      </p:sp>
      <p:sp>
        <p:nvSpPr>
          <p:cNvPr id="4" name="Slide Number Placeholder 3">
            <a:extLst>
              <a:ext uri="{FF2B5EF4-FFF2-40B4-BE49-F238E27FC236}">
                <a16:creationId xmlns:a16="http://schemas.microsoft.com/office/drawing/2014/main" id="{D3060E28-2FBE-D53D-505C-6F62A9CFFBD6}"/>
              </a:ext>
            </a:extLst>
          </p:cNvPr>
          <p:cNvSpPr>
            <a:spLocks noGrp="1"/>
          </p:cNvSpPr>
          <p:nvPr>
            <p:ph type="sldNum" sz="quarter" idx="3"/>
          </p:nvPr>
        </p:nvSpPr>
        <p:spPr>
          <a:xfrm>
            <a:off x="7558087" y="6082505"/>
            <a:ext cx="1283246" cy="458787"/>
          </a:xfrm>
          <a:prstGeom prst="rect">
            <a:avLst/>
          </a:prstGeom>
        </p:spPr>
        <p:txBody>
          <a:bodyPr vert="horz" lIns="91440" tIns="45720" rIns="91440" bIns="45720" rtlCol="0" anchor="b"/>
          <a:lstStyle>
            <a:defPPr>
              <a:defRPr lang="en-US"/>
            </a:defPPr>
            <a:lvl1pPr marL="0" algn="r" defTabSz="457200" rtl="0" eaLnBrk="1" latinLnBrk="0" hangingPunct="1">
              <a:defRPr sz="1600" kern="1200">
                <a:solidFill>
                  <a:schemeClr val="accent4">
                    <a:lumMod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B72ACF0-7EFA-BB49-8141-7B5F811B1C76}" type="slidenum">
              <a:rPr lang="en-US" smtClean="0"/>
              <a:pPr/>
              <a:t>10</a:t>
            </a:fld>
            <a:endParaRPr lang="en-US" dirty="0"/>
          </a:p>
        </p:txBody>
      </p:sp>
    </p:spTree>
    <p:extLst>
      <p:ext uri="{BB962C8B-B14F-4D97-AF65-F5344CB8AC3E}">
        <p14:creationId xmlns:p14="http://schemas.microsoft.com/office/powerpoint/2010/main" val="3427189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646E7-8C55-6843-F683-DCE08F9173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4937C9-AF0C-9CCA-1D5A-58A32C5523BC}"/>
              </a:ext>
            </a:extLst>
          </p:cNvPr>
          <p:cNvSpPr>
            <a:spLocks noGrp="1"/>
          </p:cNvSpPr>
          <p:nvPr>
            <p:ph type="title"/>
          </p:nvPr>
        </p:nvSpPr>
        <p:spPr/>
        <p:txBody>
          <a:bodyPr/>
          <a:lstStyle/>
          <a:p>
            <a:r>
              <a:rPr lang="en-US" dirty="0"/>
              <a:t>Continuum of Care Program</a:t>
            </a:r>
          </a:p>
        </p:txBody>
      </p:sp>
      <p:sp>
        <p:nvSpPr>
          <p:cNvPr id="3" name="Content Placeholder 2">
            <a:extLst>
              <a:ext uri="{FF2B5EF4-FFF2-40B4-BE49-F238E27FC236}">
                <a16:creationId xmlns:a16="http://schemas.microsoft.com/office/drawing/2014/main" id="{E4D7AF2F-7920-D13F-68E7-8E3CAEA698A5}"/>
              </a:ext>
            </a:extLst>
          </p:cNvPr>
          <p:cNvSpPr>
            <a:spLocks noGrp="1"/>
          </p:cNvSpPr>
          <p:nvPr>
            <p:ph idx="1"/>
          </p:nvPr>
        </p:nvSpPr>
        <p:spPr/>
        <p:txBody>
          <a:bodyPr/>
          <a:lstStyle/>
          <a:p>
            <a:r>
              <a:rPr lang="en-US" dirty="0"/>
              <a:t>Eligible Project Types</a:t>
            </a:r>
          </a:p>
          <a:p>
            <a:pPr lvl="1"/>
            <a:r>
              <a:rPr lang="en-US" dirty="0"/>
              <a:t>Transitional Housing</a:t>
            </a:r>
          </a:p>
          <a:p>
            <a:pPr lvl="1"/>
            <a:r>
              <a:rPr lang="en-US" dirty="0"/>
              <a:t>Rapid Re-Housing*</a:t>
            </a:r>
          </a:p>
          <a:p>
            <a:pPr lvl="1"/>
            <a:r>
              <a:rPr lang="en-US" dirty="0"/>
              <a:t>Permanent Supportive Housing*</a:t>
            </a:r>
          </a:p>
          <a:p>
            <a:pPr lvl="1"/>
            <a:r>
              <a:rPr lang="en-US" dirty="0"/>
              <a:t>Infrastructure – HMIS, Coordinated Entry, Systems Planning</a:t>
            </a:r>
          </a:p>
          <a:p>
            <a:pPr lvl="1"/>
            <a:endParaRPr lang="en-US" dirty="0"/>
          </a:p>
          <a:p>
            <a:pPr marL="457200" lvl="1" indent="0">
              <a:buNone/>
            </a:pPr>
            <a:r>
              <a:rPr lang="en-US" sz="2000" i="1" dirty="0"/>
              <a:t>*90% of CoC funding supports these project types</a:t>
            </a:r>
          </a:p>
        </p:txBody>
      </p:sp>
      <p:sp>
        <p:nvSpPr>
          <p:cNvPr id="4" name="Slide Number Placeholder 3">
            <a:extLst>
              <a:ext uri="{FF2B5EF4-FFF2-40B4-BE49-F238E27FC236}">
                <a16:creationId xmlns:a16="http://schemas.microsoft.com/office/drawing/2014/main" id="{BDBB1710-C1CF-E8D3-610C-D70DF6F7AEA1}"/>
              </a:ext>
            </a:extLst>
          </p:cNvPr>
          <p:cNvSpPr>
            <a:spLocks noGrp="1"/>
          </p:cNvSpPr>
          <p:nvPr>
            <p:ph type="sldNum" sz="quarter" idx="3"/>
          </p:nvPr>
        </p:nvSpPr>
        <p:spPr>
          <a:xfrm>
            <a:off x="7558087" y="6082505"/>
            <a:ext cx="1283246" cy="458787"/>
          </a:xfrm>
          <a:prstGeom prst="rect">
            <a:avLst/>
          </a:prstGeom>
        </p:spPr>
        <p:txBody>
          <a:bodyPr vert="horz" lIns="91440" tIns="45720" rIns="91440" bIns="45720" rtlCol="0" anchor="b"/>
          <a:lstStyle>
            <a:defPPr>
              <a:defRPr lang="en-US"/>
            </a:defPPr>
            <a:lvl1pPr marL="0" algn="r" defTabSz="457200" rtl="0" eaLnBrk="1" latinLnBrk="0" hangingPunct="1">
              <a:defRPr sz="1600" kern="1200">
                <a:solidFill>
                  <a:schemeClr val="accent4">
                    <a:lumMod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B72ACF0-7EFA-BB49-8141-7B5F811B1C76}" type="slidenum">
              <a:rPr lang="en-US" smtClean="0"/>
              <a:pPr/>
              <a:t>11</a:t>
            </a:fld>
            <a:endParaRPr lang="en-US" dirty="0"/>
          </a:p>
        </p:txBody>
      </p:sp>
    </p:spTree>
    <p:extLst>
      <p:ext uri="{BB962C8B-B14F-4D97-AF65-F5344CB8AC3E}">
        <p14:creationId xmlns:p14="http://schemas.microsoft.com/office/powerpoint/2010/main" val="6962143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722C1-31A3-992F-1716-C6C904D996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C47292-61E0-2E1F-D16F-BCB2B4BE76E1}"/>
              </a:ext>
            </a:extLst>
          </p:cNvPr>
          <p:cNvSpPr>
            <a:spLocks noGrp="1"/>
          </p:cNvSpPr>
          <p:nvPr>
            <p:ph type="title"/>
          </p:nvPr>
        </p:nvSpPr>
        <p:spPr/>
        <p:txBody>
          <a:bodyPr/>
          <a:lstStyle/>
          <a:p>
            <a:r>
              <a:rPr lang="en-US" dirty="0"/>
              <a:t>Continuum of Care Program</a:t>
            </a:r>
          </a:p>
        </p:txBody>
      </p:sp>
      <p:sp>
        <p:nvSpPr>
          <p:cNvPr id="3" name="Content Placeholder 2">
            <a:extLst>
              <a:ext uri="{FF2B5EF4-FFF2-40B4-BE49-F238E27FC236}">
                <a16:creationId xmlns:a16="http://schemas.microsoft.com/office/drawing/2014/main" id="{AB3EFC44-984C-6703-8A73-89548551D9D3}"/>
              </a:ext>
            </a:extLst>
          </p:cNvPr>
          <p:cNvSpPr>
            <a:spLocks noGrp="1"/>
          </p:cNvSpPr>
          <p:nvPr>
            <p:ph idx="1"/>
          </p:nvPr>
        </p:nvSpPr>
        <p:spPr/>
        <p:txBody>
          <a:bodyPr/>
          <a:lstStyle/>
          <a:p>
            <a:r>
              <a:rPr lang="en-US" dirty="0"/>
              <a:t>Eligible Activities</a:t>
            </a:r>
          </a:p>
          <a:p>
            <a:pPr lvl="1"/>
            <a:r>
              <a:rPr lang="en-US" dirty="0"/>
              <a:t>Rental assistance of leasing assistance</a:t>
            </a:r>
          </a:p>
          <a:p>
            <a:pPr lvl="1"/>
            <a:r>
              <a:rPr lang="en-US" dirty="0"/>
              <a:t>Supportive services</a:t>
            </a:r>
          </a:p>
          <a:p>
            <a:pPr lvl="1"/>
            <a:r>
              <a:rPr lang="en-US" dirty="0"/>
              <a:t>Operations</a:t>
            </a:r>
          </a:p>
          <a:p>
            <a:pPr lvl="1"/>
            <a:r>
              <a:rPr lang="en-US" dirty="0"/>
              <a:t>Admin</a:t>
            </a:r>
          </a:p>
          <a:p>
            <a:pPr lvl="1"/>
            <a:r>
              <a:rPr lang="en-US" dirty="0"/>
              <a:t>Planning/HMIS</a:t>
            </a:r>
          </a:p>
          <a:p>
            <a:pPr lvl="1"/>
            <a:endParaRPr lang="en-US" dirty="0"/>
          </a:p>
        </p:txBody>
      </p:sp>
      <p:sp>
        <p:nvSpPr>
          <p:cNvPr id="4" name="Slide Number Placeholder 3">
            <a:extLst>
              <a:ext uri="{FF2B5EF4-FFF2-40B4-BE49-F238E27FC236}">
                <a16:creationId xmlns:a16="http://schemas.microsoft.com/office/drawing/2014/main" id="{E5D6C76A-CA0F-1845-C403-9C672D6329DB}"/>
              </a:ext>
            </a:extLst>
          </p:cNvPr>
          <p:cNvSpPr>
            <a:spLocks noGrp="1"/>
          </p:cNvSpPr>
          <p:nvPr>
            <p:ph type="sldNum" sz="quarter" idx="3"/>
          </p:nvPr>
        </p:nvSpPr>
        <p:spPr>
          <a:xfrm>
            <a:off x="7558087" y="6082505"/>
            <a:ext cx="1283246" cy="458787"/>
          </a:xfrm>
          <a:prstGeom prst="rect">
            <a:avLst/>
          </a:prstGeom>
        </p:spPr>
        <p:txBody>
          <a:bodyPr vert="horz" lIns="91440" tIns="45720" rIns="91440" bIns="45720" rtlCol="0" anchor="b"/>
          <a:lstStyle>
            <a:defPPr>
              <a:defRPr lang="en-US"/>
            </a:defPPr>
            <a:lvl1pPr marL="0" algn="r" defTabSz="457200" rtl="0" eaLnBrk="1" latinLnBrk="0" hangingPunct="1">
              <a:defRPr sz="1600" kern="1200">
                <a:solidFill>
                  <a:schemeClr val="accent4">
                    <a:lumMod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B72ACF0-7EFA-BB49-8141-7B5F811B1C76}" type="slidenum">
              <a:rPr lang="en-US" smtClean="0"/>
              <a:pPr/>
              <a:t>12</a:t>
            </a:fld>
            <a:endParaRPr lang="en-US" dirty="0"/>
          </a:p>
        </p:txBody>
      </p:sp>
    </p:spTree>
    <p:extLst>
      <p:ext uri="{BB962C8B-B14F-4D97-AF65-F5344CB8AC3E}">
        <p14:creationId xmlns:p14="http://schemas.microsoft.com/office/powerpoint/2010/main" val="1394319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52B4B-47DA-C58D-BAD9-0B34B9873A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FD6C14-2273-1904-6B68-F56EC2184067}"/>
              </a:ext>
            </a:extLst>
          </p:cNvPr>
          <p:cNvSpPr>
            <a:spLocks noGrp="1"/>
          </p:cNvSpPr>
          <p:nvPr>
            <p:ph type="title"/>
          </p:nvPr>
        </p:nvSpPr>
        <p:spPr/>
        <p:txBody>
          <a:bodyPr/>
          <a:lstStyle/>
          <a:p>
            <a:r>
              <a:rPr lang="en-US" dirty="0"/>
              <a:t>CoC Program</a:t>
            </a:r>
          </a:p>
        </p:txBody>
      </p:sp>
      <p:sp>
        <p:nvSpPr>
          <p:cNvPr id="3" name="Content Placeholder 2">
            <a:extLst>
              <a:ext uri="{FF2B5EF4-FFF2-40B4-BE49-F238E27FC236}">
                <a16:creationId xmlns:a16="http://schemas.microsoft.com/office/drawing/2014/main" id="{B7D41BF6-F89B-FC8C-9457-31089953FC19}"/>
              </a:ext>
            </a:extLst>
          </p:cNvPr>
          <p:cNvSpPr>
            <a:spLocks noGrp="1"/>
          </p:cNvSpPr>
          <p:nvPr>
            <p:ph idx="1"/>
          </p:nvPr>
        </p:nvSpPr>
        <p:spPr/>
        <p:txBody>
          <a:bodyPr/>
          <a:lstStyle/>
          <a:p>
            <a:r>
              <a:rPr lang="en-US" dirty="0"/>
              <a:t>CoC Program – Typical Funding Process​</a:t>
            </a:r>
          </a:p>
          <a:p>
            <a:pPr lvl="1"/>
            <a:r>
              <a:rPr lang="en-US" dirty="0"/>
              <a:t>Annually/semi-annually, HUD releases a Notice of Funding Opportunity (NOFO) and opens its competitive application process​</a:t>
            </a:r>
          </a:p>
          <a:p>
            <a:pPr lvl="1"/>
            <a:r>
              <a:rPr lang="en-US" dirty="0"/>
              <a:t>Typically, 90%-100% of CoC funding supports renewal projects​</a:t>
            </a:r>
            <a:endParaRPr lang="en-US" sz="3200" dirty="0"/>
          </a:p>
        </p:txBody>
      </p:sp>
      <p:sp>
        <p:nvSpPr>
          <p:cNvPr id="4" name="Slide Number Placeholder 3">
            <a:extLst>
              <a:ext uri="{FF2B5EF4-FFF2-40B4-BE49-F238E27FC236}">
                <a16:creationId xmlns:a16="http://schemas.microsoft.com/office/drawing/2014/main" id="{28DC8FBC-B2D6-E3A6-F8F5-4C5072202E1D}"/>
              </a:ext>
            </a:extLst>
          </p:cNvPr>
          <p:cNvSpPr>
            <a:spLocks noGrp="1"/>
          </p:cNvSpPr>
          <p:nvPr>
            <p:ph type="sldNum" sz="quarter" idx="3"/>
          </p:nvPr>
        </p:nvSpPr>
        <p:spPr>
          <a:xfrm>
            <a:off x="7558087" y="6082505"/>
            <a:ext cx="1283246" cy="458787"/>
          </a:xfrm>
          <a:prstGeom prst="rect">
            <a:avLst/>
          </a:prstGeom>
        </p:spPr>
        <p:txBody>
          <a:bodyPr vert="horz" lIns="91440" tIns="45720" rIns="91440" bIns="45720" rtlCol="0" anchor="b"/>
          <a:lstStyle>
            <a:defPPr>
              <a:defRPr lang="en-US"/>
            </a:defPPr>
            <a:lvl1pPr marL="0" algn="r" defTabSz="457200" rtl="0" eaLnBrk="1" latinLnBrk="0" hangingPunct="1">
              <a:defRPr sz="1600" kern="1200">
                <a:solidFill>
                  <a:schemeClr val="accent4">
                    <a:lumMod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B72ACF0-7EFA-BB49-8141-7B5F811B1C76}" type="slidenum">
              <a:rPr lang="en-US" smtClean="0"/>
              <a:pPr/>
              <a:t>13</a:t>
            </a:fld>
            <a:endParaRPr lang="en-US" dirty="0"/>
          </a:p>
        </p:txBody>
      </p:sp>
    </p:spTree>
    <p:extLst>
      <p:ext uri="{BB962C8B-B14F-4D97-AF65-F5344CB8AC3E}">
        <p14:creationId xmlns:p14="http://schemas.microsoft.com/office/powerpoint/2010/main" val="2120241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FE927-BC2C-5E67-9783-9ACD2CAEDB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352516-AB9F-7682-921E-8F76DC3E2080}"/>
              </a:ext>
            </a:extLst>
          </p:cNvPr>
          <p:cNvSpPr>
            <a:spLocks noGrp="1"/>
          </p:cNvSpPr>
          <p:nvPr>
            <p:ph type="title"/>
          </p:nvPr>
        </p:nvSpPr>
        <p:spPr/>
        <p:txBody>
          <a:bodyPr/>
          <a:lstStyle/>
          <a:p>
            <a:r>
              <a:rPr lang="en-US" dirty="0"/>
              <a:t>CoC Program</a:t>
            </a:r>
          </a:p>
        </p:txBody>
      </p:sp>
      <p:sp>
        <p:nvSpPr>
          <p:cNvPr id="3" name="Content Placeholder 2">
            <a:extLst>
              <a:ext uri="{FF2B5EF4-FFF2-40B4-BE49-F238E27FC236}">
                <a16:creationId xmlns:a16="http://schemas.microsoft.com/office/drawing/2014/main" id="{A3EFA576-D4B0-DA2D-09AA-1313AD1F9948}"/>
              </a:ext>
            </a:extLst>
          </p:cNvPr>
          <p:cNvSpPr>
            <a:spLocks noGrp="1"/>
          </p:cNvSpPr>
          <p:nvPr>
            <p:ph idx="1"/>
          </p:nvPr>
        </p:nvSpPr>
        <p:spPr/>
        <p:txBody>
          <a:bodyPr/>
          <a:lstStyle/>
          <a:p>
            <a:r>
              <a:rPr lang="en-US" dirty="0"/>
              <a:t>Changing Federal Priorities</a:t>
            </a:r>
          </a:p>
          <a:p>
            <a:pPr lvl="1"/>
            <a:r>
              <a:rPr lang="en-US" dirty="0"/>
              <a:t>Trump administration released E.O. on homelessness July 2025 - '</a:t>
            </a:r>
            <a:r>
              <a:rPr lang="en-US" i="1" dirty="0"/>
              <a:t>Ending Crime and Disorder on America's Streets’</a:t>
            </a:r>
            <a:r>
              <a:rPr lang="en-US" dirty="0"/>
              <a:t>’</a:t>
            </a:r>
          </a:p>
          <a:p>
            <a:pPr lvl="1"/>
            <a:r>
              <a:rPr lang="en-US" dirty="0"/>
              <a:t>Key Provisions​</a:t>
            </a:r>
            <a:endParaRPr lang="en-US" sz="2800" dirty="0"/>
          </a:p>
          <a:p>
            <a:pPr lvl="2"/>
            <a:r>
              <a:rPr lang="en-US" dirty="0"/>
              <a:t>Attack on Housing First and Other Evidence-Based Approaches​</a:t>
            </a:r>
            <a:endParaRPr lang="en-US" sz="3200" dirty="0"/>
          </a:p>
          <a:p>
            <a:pPr lvl="2"/>
            <a:r>
              <a:rPr lang="en-US" dirty="0"/>
              <a:t>Forced Institutionalization via civil commitment​</a:t>
            </a:r>
            <a:endParaRPr lang="en-US" sz="3200" dirty="0"/>
          </a:p>
          <a:p>
            <a:pPr lvl="2"/>
            <a:r>
              <a:rPr lang="en-US" dirty="0"/>
              <a:t>Rewarding communities that enact or enforce local laws that penalize public camping or squatting</a:t>
            </a:r>
            <a:endParaRPr lang="en-US" sz="3200" dirty="0"/>
          </a:p>
        </p:txBody>
      </p:sp>
      <p:sp>
        <p:nvSpPr>
          <p:cNvPr id="4" name="Slide Number Placeholder 3">
            <a:extLst>
              <a:ext uri="{FF2B5EF4-FFF2-40B4-BE49-F238E27FC236}">
                <a16:creationId xmlns:a16="http://schemas.microsoft.com/office/drawing/2014/main" id="{58174955-D747-102E-8D7B-0663F7C0B793}"/>
              </a:ext>
            </a:extLst>
          </p:cNvPr>
          <p:cNvSpPr>
            <a:spLocks noGrp="1"/>
          </p:cNvSpPr>
          <p:nvPr>
            <p:ph type="sldNum" sz="quarter" idx="3"/>
          </p:nvPr>
        </p:nvSpPr>
        <p:spPr>
          <a:xfrm>
            <a:off x="7558087" y="6082505"/>
            <a:ext cx="1283246" cy="458787"/>
          </a:xfrm>
          <a:prstGeom prst="rect">
            <a:avLst/>
          </a:prstGeom>
        </p:spPr>
        <p:txBody>
          <a:bodyPr vert="horz" lIns="91440" tIns="45720" rIns="91440" bIns="45720" rtlCol="0" anchor="b"/>
          <a:lstStyle>
            <a:defPPr>
              <a:defRPr lang="en-US"/>
            </a:defPPr>
            <a:lvl1pPr marL="0" algn="r" defTabSz="457200" rtl="0" eaLnBrk="1" latinLnBrk="0" hangingPunct="1">
              <a:defRPr sz="1600" kern="1200">
                <a:solidFill>
                  <a:schemeClr val="accent4">
                    <a:lumMod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B72ACF0-7EFA-BB49-8141-7B5F811B1C76}" type="slidenum">
              <a:rPr lang="en-US" smtClean="0"/>
              <a:pPr/>
              <a:t>14</a:t>
            </a:fld>
            <a:endParaRPr lang="en-US" dirty="0"/>
          </a:p>
        </p:txBody>
      </p:sp>
    </p:spTree>
    <p:extLst>
      <p:ext uri="{BB962C8B-B14F-4D97-AF65-F5344CB8AC3E}">
        <p14:creationId xmlns:p14="http://schemas.microsoft.com/office/powerpoint/2010/main" val="2613455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8FD3A-108A-9510-ADD1-3218656BC1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5ABF49-EBAD-0AAB-D9B0-CF8601EF4470}"/>
              </a:ext>
            </a:extLst>
          </p:cNvPr>
          <p:cNvSpPr>
            <a:spLocks noGrp="1"/>
          </p:cNvSpPr>
          <p:nvPr>
            <p:ph type="title"/>
          </p:nvPr>
        </p:nvSpPr>
        <p:spPr/>
        <p:txBody>
          <a:bodyPr/>
          <a:lstStyle/>
          <a:p>
            <a:r>
              <a:rPr lang="en-US"/>
              <a:t>CoC Program</a:t>
            </a:r>
            <a:endParaRPr lang="en-US" dirty="0"/>
          </a:p>
        </p:txBody>
      </p:sp>
      <p:sp>
        <p:nvSpPr>
          <p:cNvPr id="3" name="Content Placeholder 2">
            <a:extLst>
              <a:ext uri="{FF2B5EF4-FFF2-40B4-BE49-F238E27FC236}">
                <a16:creationId xmlns:a16="http://schemas.microsoft.com/office/drawing/2014/main" id="{B3A0A50E-889D-2163-625F-2134E131B7E9}"/>
              </a:ext>
            </a:extLst>
          </p:cNvPr>
          <p:cNvSpPr>
            <a:spLocks noGrp="1"/>
          </p:cNvSpPr>
          <p:nvPr>
            <p:ph idx="1"/>
          </p:nvPr>
        </p:nvSpPr>
        <p:spPr>
          <a:xfrm>
            <a:off x="628650" y="1670510"/>
            <a:ext cx="7886700" cy="4669545"/>
          </a:xfrm>
        </p:spPr>
        <p:txBody>
          <a:bodyPr/>
          <a:lstStyle/>
          <a:p>
            <a:r>
              <a:rPr lang="en-US" dirty="0"/>
              <a:t>Changes to FY2025 CoC NOFO</a:t>
            </a:r>
          </a:p>
          <a:p>
            <a:pPr lvl="1"/>
            <a:r>
              <a:rPr lang="en-US" dirty="0"/>
              <a:t>Prioritized time-limited projects and street outreach</a:t>
            </a:r>
          </a:p>
          <a:p>
            <a:pPr lvl="1"/>
            <a:r>
              <a:rPr lang="en-US" dirty="0"/>
              <a:t>Capped funding for PH projects to no more than 30% of current funding for CoCs</a:t>
            </a:r>
          </a:p>
          <a:p>
            <a:pPr lvl="1"/>
            <a:r>
              <a:rPr lang="en-US" dirty="0"/>
              <a:t>Capped ‘safe renewals’ at 30% of total request</a:t>
            </a:r>
          </a:p>
          <a:p>
            <a:pPr lvl="1"/>
            <a:r>
              <a:rPr lang="en-US" dirty="0"/>
              <a:t>Requires forced participation in services</a:t>
            </a:r>
          </a:p>
          <a:p>
            <a:pPr lvl="1"/>
            <a:r>
              <a:rPr lang="en-US" dirty="0"/>
              <a:t>Communities engaged in criminalization may be more competitive</a:t>
            </a:r>
          </a:p>
          <a:p>
            <a:pPr lvl="1"/>
            <a:r>
              <a:rPr lang="en-US" dirty="0"/>
              <a:t>Expanded ‘risk review’ of projects that allows HUD to deny awards based on information indicates potential grantee engaged in activities that contradict HUD policy priorities</a:t>
            </a:r>
          </a:p>
        </p:txBody>
      </p:sp>
      <p:sp>
        <p:nvSpPr>
          <p:cNvPr id="4" name="Slide Number Placeholder 3">
            <a:extLst>
              <a:ext uri="{FF2B5EF4-FFF2-40B4-BE49-F238E27FC236}">
                <a16:creationId xmlns:a16="http://schemas.microsoft.com/office/drawing/2014/main" id="{8E875175-C5AD-3B71-8FB5-B729BC0CDA33}"/>
              </a:ext>
            </a:extLst>
          </p:cNvPr>
          <p:cNvSpPr>
            <a:spLocks noGrp="1"/>
          </p:cNvSpPr>
          <p:nvPr>
            <p:ph type="sldNum" sz="quarter" idx="3"/>
          </p:nvPr>
        </p:nvSpPr>
        <p:spPr>
          <a:xfrm>
            <a:off x="7558087" y="6082505"/>
            <a:ext cx="1283246" cy="458787"/>
          </a:xfrm>
          <a:prstGeom prst="rect">
            <a:avLst/>
          </a:prstGeom>
        </p:spPr>
        <p:txBody>
          <a:bodyPr vert="horz" lIns="91440" tIns="45720" rIns="91440" bIns="45720" rtlCol="0" anchor="b"/>
          <a:lstStyle>
            <a:defPPr>
              <a:defRPr lang="en-US"/>
            </a:defPPr>
            <a:lvl1pPr marL="0" algn="r" defTabSz="457200" rtl="0" eaLnBrk="1" latinLnBrk="0" hangingPunct="1">
              <a:defRPr sz="1600" kern="1200">
                <a:solidFill>
                  <a:schemeClr val="accent4">
                    <a:lumMod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B72ACF0-7EFA-BB49-8141-7B5F811B1C76}" type="slidenum">
              <a:rPr lang="en-US" smtClean="0"/>
              <a:pPr/>
              <a:t>15</a:t>
            </a:fld>
            <a:endParaRPr lang="en-US" dirty="0"/>
          </a:p>
        </p:txBody>
      </p:sp>
    </p:spTree>
    <p:extLst>
      <p:ext uri="{BB962C8B-B14F-4D97-AF65-F5344CB8AC3E}">
        <p14:creationId xmlns:p14="http://schemas.microsoft.com/office/powerpoint/2010/main" val="3448259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A38A7-9157-3470-0E4F-C9CE44F783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CF68A2-74A7-F833-08AC-E5D23E9F30FD}"/>
              </a:ext>
            </a:extLst>
          </p:cNvPr>
          <p:cNvSpPr>
            <a:spLocks noGrp="1"/>
          </p:cNvSpPr>
          <p:nvPr>
            <p:ph type="title"/>
          </p:nvPr>
        </p:nvSpPr>
        <p:spPr/>
        <p:txBody>
          <a:bodyPr/>
          <a:lstStyle/>
          <a:p>
            <a:r>
              <a:rPr lang="en-US" dirty="0"/>
              <a:t>CoC Program</a:t>
            </a:r>
          </a:p>
        </p:txBody>
      </p:sp>
      <p:sp>
        <p:nvSpPr>
          <p:cNvPr id="3" name="Content Placeholder 2">
            <a:extLst>
              <a:ext uri="{FF2B5EF4-FFF2-40B4-BE49-F238E27FC236}">
                <a16:creationId xmlns:a16="http://schemas.microsoft.com/office/drawing/2014/main" id="{B36C1B5F-DE75-8D3A-25A4-3C785491EADE}"/>
              </a:ext>
            </a:extLst>
          </p:cNvPr>
          <p:cNvSpPr>
            <a:spLocks noGrp="1"/>
          </p:cNvSpPr>
          <p:nvPr>
            <p:ph idx="1"/>
          </p:nvPr>
        </p:nvSpPr>
        <p:spPr/>
        <p:txBody>
          <a:bodyPr/>
          <a:lstStyle/>
          <a:p>
            <a:r>
              <a:rPr lang="en-US" dirty="0"/>
              <a:t>Federal Court Case</a:t>
            </a:r>
          </a:p>
          <a:p>
            <a:pPr lvl="1"/>
            <a:r>
              <a:rPr lang="en-US" dirty="0"/>
              <a:t>HUD sued by several states and national advocacy organizations</a:t>
            </a:r>
          </a:p>
          <a:p>
            <a:pPr lvl="1"/>
            <a:r>
              <a:rPr lang="en-US" dirty="0"/>
              <a:t>HUD prevented from releasing FY2025 CoC NOFO</a:t>
            </a:r>
          </a:p>
          <a:p>
            <a:r>
              <a:rPr lang="en-US" dirty="0"/>
              <a:t>Congressional Action</a:t>
            </a:r>
          </a:p>
          <a:p>
            <a:pPr lvl="1"/>
            <a:r>
              <a:rPr lang="en-US" dirty="0"/>
              <a:t>T-HUD Appropriations bill required HUD to renew FY2025 renewal funding</a:t>
            </a:r>
          </a:p>
          <a:p>
            <a:pPr lvl="1"/>
            <a:r>
              <a:rPr lang="en-US" dirty="0"/>
              <a:t>Forces HUD to renew at least 60% of CoC funding in next competition</a:t>
            </a:r>
          </a:p>
          <a:p>
            <a:pPr lvl="2"/>
            <a:endParaRPr lang="en-US" dirty="0"/>
          </a:p>
          <a:p>
            <a:pPr lvl="2"/>
            <a:endParaRPr lang="en-US" dirty="0"/>
          </a:p>
        </p:txBody>
      </p:sp>
      <p:sp>
        <p:nvSpPr>
          <p:cNvPr id="4" name="Slide Number Placeholder 3">
            <a:extLst>
              <a:ext uri="{FF2B5EF4-FFF2-40B4-BE49-F238E27FC236}">
                <a16:creationId xmlns:a16="http://schemas.microsoft.com/office/drawing/2014/main" id="{4F020611-4053-B769-FA74-7B5C551DC17D}"/>
              </a:ext>
            </a:extLst>
          </p:cNvPr>
          <p:cNvSpPr>
            <a:spLocks noGrp="1"/>
          </p:cNvSpPr>
          <p:nvPr>
            <p:ph type="sldNum" sz="quarter" idx="3"/>
          </p:nvPr>
        </p:nvSpPr>
        <p:spPr>
          <a:xfrm>
            <a:off x="7558087" y="6082505"/>
            <a:ext cx="1283246" cy="458787"/>
          </a:xfrm>
          <a:prstGeom prst="rect">
            <a:avLst/>
          </a:prstGeom>
        </p:spPr>
        <p:txBody>
          <a:bodyPr vert="horz" lIns="91440" tIns="45720" rIns="91440" bIns="45720" rtlCol="0" anchor="b"/>
          <a:lstStyle>
            <a:defPPr>
              <a:defRPr lang="en-US"/>
            </a:defPPr>
            <a:lvl1pPr marL="0" algn="r" defTabSz="457200" rtl="0" eaLnBrk="1" latinLnBrk="0" hangingPunct="1">
              <a:defRPr sz="1600" kern="1200">
                <a:solidFill>
                  <a:schemeClr val="accent4">
                    <a:lumMod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B72ACF0-7EFA-BB49-8141-7B5F811B1C76}" type="slidenum">
              <a:rPr lang="en-US" smtClean="0"/>
              <a:pPr/>
              <a:t>16</a:t>
            </a:fld>
            <a:endParaRPr lang="en-US" dirty="0"/>
          </a:p>
        </p:txBody>
      </p:sp>
    </p:spTree>
    <p:extLst>
      <p:ext uri="{BB962C8B-B14F-4D97-AF65-F5344CB8AC3E}">
        <p14:creationId xmlns:p14="http://schemas.microsoft.com/office/powerpoint/2010/main" val="4178318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80AFAFA-1178-D866-7875-A005F65BC9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C60E99-82F0-08CF-5D0F-CF8ECEF9128B}"/>
              </a:ext>
            </a:extLst>
          </p:cNvPr>
          <p:cNvSpPr>
            <a:spLocks noGrp="1"/>
          </p:cNvSpPr>
          <p:nvPr>
            <p:ph type="title"/>
          </p:nvPr>
        </p:nvSpPr>
        <p:spPr/>
        <p:txBody>
          <a:bodyPr/>
          <a:lstStyle/>
          <a:p>
            <a:r>
              <a:rPr lang="en-US" dirty="0"/>
              <a:t>Federal Policy to Address Homelessness</a:t>
            </a:r>
          </a:p>
        </p:txBody>
      </p:sp>
      <p:sp>
        <p:nvSpPr>
          <p:cNvPr id="3" name="Content Placeholder 2">
            <a:extLst>
              <a:ext uri="{FF2B5EF4-FFF2-40B4-BE49-F238E27FC236}">
                <a16:creationId xmlns:a16="http://schemas.microsoft.com/office/drawing/2014/main" id="{708C29D0-5B0C-7A9A-0D39-5CA568E4CB80}"/>
              </a:ext>
            </a:extLst>
          </p:cNvPr>
          <p:cNvSpPr>
            <a:spLocks noGrp="1"/>
          </p:cNvSpPr>
          <p:nvPr>
            <p:ph idx="1"/>
          </p:nvPr>
        </p:nvSpPr>
        <p:spPr/>
        <p:txBody>
          <a:bodyPr/>
          <a:lstStyle/>
          <a:p>
            <a:r>
              <a:rPr lang="en-US" dirty="0"/>
              <a:t>Status of Federal Court Case</a:t>
            </a:r>
          </a:p>
          <a:p>
            <a:pPr lvl="1"/>
            <a:r>
              <a:rPr lang="en-US" dirty="0"/>
              <a:t>Court ordered HUD to stop moving forward with the FY2025 NOFO and required HUD to take steps to process renewal grants</a:t>
            </a:r>
          </a:p>
          <a:p>
            <a:pPr lvl="2"/>
            <a:r>
              <a:rPr lang="en-US" dirty="0"/>
              <a:t>HUD communicated basic process steps in early January 2026</a:t>
            </a:r>
          </a:p>
          <a:p>
            <a:pPr lvl="2"/>
            <a:r>
              <a:rPr lang="en-US" dirty="0"/>
              <a:t>Although we hope renewals will be processed in Spring 2026, some grantees will have gaps in funding </a:t>
            </a:r>
          </a:p>
          <a:p>
            <a:pPr lvl="1"/>
            <a:r>
              <a:rPr lang="en-US" dirty="0"/>
              <a:t>Final decision expected in March 2026</a:t>
            </a:r>
          </a:p>
          <a:p>
            <a:pPr lvl="2"/>
            <a:endParaRPr lang="en-US" dirty="0"/>
          </a:p>
          <a:p>
            <a:pPr lvl="2"/>
            <a:endParaRPr lang="en-US" dirty="0"/>
          </a:p>
        </p:txBody>
      </p:sp>
      <p:sp>
        <p:nvSpPr>
          <p:cNvPr id="4" name="Slide Number Placeholder 3">
            <a:extLst>
              <a:ext uri="{FF2B5EF4-FFF2-40B4-BE49-F238E27FC236}">
                <a16:creationId xmlns:a16="http://schemas.microsoft.com/office/drawing/2014/main" id="{193114A2-2097-B793-3CF0-EC96AD6EF345}"/>
              </a:ext>
            </a:extLst>
          </p:cNvPr>
          <p:cNvSpPr>
            <a:spLocks noGrp="1"/>
          </p:cNvSpPr>
          <p:nvPr>
            <p:ph type="sldNum" sz="quarter" idx="3"/>
          </p:nvPr>
        </p:nvSpPr>
        <p:spPr>
          <a:xfrm>
            <a:off x="7558087" y="6082505"/>
            <a:ext cx="1283246" cy="458787"/>
          </a:xfrm>
          <a:prstGeom prst="rect">
            <a:avLst/>
          </a:prstGeom>
        </p:spPr>
        <p:txBody>
          <a:bodyPr vert="horz" lIns="91440" tIns="45720" rIns="91440" bIns="45720" rtlCol="0" anchor="b"/>
          <a:lstStyle>
            <a:defPPr>
              <a:defRPr lang="en-US"/>
            </a:defPPr>
            <a:lvl1pPr marL="0" algn="r" defTabSz="457200" rtl="0" eaLnBrk="1" latinLnBrk="0" hangingPunct="1">
              <a:defRPr sz="1600" kern="1200">
                <a:solidFill>
                  <a:schemeClr val="accent4">
                    <a:lumMod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B72ACF0-7EFA-BB49-8141-7B5F811B1C76}" type="slidenum">
              <a:rPr lang="en-US" smtClean="0"/>
              <a:pPr/>
              <a:t>17</a:t>
            </a:fld>
            <a:endParaRPr lang="en-US" dirty="0"/>
          </a:p>
        </p:txBody>
      </p:sp>
    </p:spTree>
    <p:extLst>
      <p:ext uri="{BB962C8B-B14F-4D97-AF65-F5344CB8AC3E}">
        <p14:creationId xmlns:p14="http://schemas.microsoft.com/office/powerpoint/2010/main" val="35431303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C44AB0A-25B0-DFC6-A83B-6457B179FB31}"/>
              </a:ext>
            </a:extLst>
          </p:cNvPr>
          <p:cNvSpPr>
            <a:spLocks noGrp="1"/>
          </p:cNvSpPr>
          <p:nvPr>
            <p:ph idx="1"/>
          </p:nvPr>
        </p:nvSpPr>
        <p:spPr/>
        <p:txBody>
          <a:bodyPr/>
          <a:lstStyle/>
          <a:p>
            <a:r>
              <a:rPr lang="en-US" dirty="0"/>
              <a:t>FY2026 NOFO to be released by 6.1.26</a:t>
            </a:r>
          </a:p>
          <a:p>
            <a:r>
              <a:rPr lang="en-US" dirty="0"/>
              <a:t>Anticipate policy changes to reflect rescinded FY2025 CoC NOFO</a:t>
            </a:r>
          </a:p>
          <a:p>
            <a:pPr lvl="1"/>
            <a:r>
              <a:rPr lang="en-US" dirty="0"/>
              <a:t>Ending/reducing funding for permanent housing</a:t>
            </a:r>
          </a:p>
          <a:p>
            <a:pPr lvl="1"/>
            <a:r>
              <a:rPr lang="en-US" dirty="0"/>
              <a:t>Increased funding to time-limited projects (TH)</a:t>
            </a:r>
          </a:p>
          <a:p>
            <a:pPr lvl="1"/>
            <a:r>
              <a:rPr lang="en-US" dirty="0"/>
              <a:t>Participation in services as condition of assistance</a:t>
            </a:r>
          </a:p>
          <a:p>
            <a:pPr lvl="2"/>
            <a:r>
              <a:rPr lang="en-US" dirty="0"/>
              <a:t>E.g., 40 hours of services per week</a:t>
            </a:r>
          </a:p>
        </p:txBody>
      </p:sp>
      <p:sp>
        <p:nvSpPr>
          <p:cNvPr id="3" name="Title 2">
            <a:extLst>
              <a:ext uri="{FF2B5EF4-FFF2-40B4-BE49-F238E27FC236}">
                <a16:creationId xmlns:a16="http://schemas.microsoft.com/office/drawing/2014/main" id="{0C096D58-7539-2BDC-4588-1A36A7AA0EA1}"/>
              </a:ext>
            </a:extLst>
          </p:cNvPr>
          <p:cNvSpPr>
            <a:spLocks noGrp="1"/>
          </p:cNvSpPr>
          <p:nvPr>
            <p:ph type="title"/>
          </p:nvPr>
        </p:nvSpPr>
        <p:spPr/>
        <p:txBody>
          <a:bodyPr/>
          <a:lstStyle/>
          <a:p>
            <a:r>
              <a:rPr lang="en-US" dirty="0"/>
              <a:t>Preparing for New Federal Priorities in CoC Program</a:t>
            </a:r>
          </a:p>
        </p:txBody>
      </p:sp>
    </p:spTree>
    <p:extLst>
      <p:ext uri="{BB962C8B-B14F-4D97-AF65-F5344CB8AC3E}">
        <p14:creationId xmlns:p14="http://schemas.microsoft.com/office/powerpoint/2010/main" val="32135528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89590-F840-146C-835A-EF3797AF04F7}"/>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AD8FC09-91D1-EC25-6FC2-E985E1E8FA00}"/>
              </a:ext>
            </a:extLst>
          </p:cNvPr>
          <p:cNvSpPr>
            <a:spLocks noGrp="1"/>
          </p:cNvSpPr>
          <p:nvPr>
            <p:ph idx="1"/>
          </p:nvPr>
        </p:nvSpPr>
        <p:spPr/>
        <p:txBody>
          <a:bodyPr/>
          <a:lstStyle/>
          <a:p>
            <a:r>
              <a:rPr lang="en-US" dirty="0"/>
              <a:t>Potential Local Responses</a:t>
            </a:r>
          </a:p>
          <a:p>
            <a:pPr lvl="1"/>
            <a:r>
              <a:rPr lang="en-US" dirty="0"/>
              <a:t>Terminating funding to PSH projects</a:t>
            </a:r>
          </a:p>
          <a:p>
            <a:pPr lvl="1"/>
            <a:r>
              <a:rPr lang="en-US" dirty="0"/>
              <a:t>Funding new TH projects</a:t>
            </a:r>
          </a:p>
          <a:p>
            <a:pPr lvl="1"/>
            <a:r>
              <a:rPr lang="en-US" dirty="0"/>
              <a:t>Balancing compliance requirements with best practices</a:t>
            </a:r>
          </a:p>
          <a:p>
            <a:pPr lvl="1"/>
            <a:r>
              <a:rPr lang="en-US" dirty="0"/>
              <a:t>Preparing for overall reductions in CoC Program funding and resulting impact on response systems</a:t>
            </a:r>
          </a:p>
          <a:p>
            <a:pPr lvl="1"/>
            <a:r>
              <a:rPr lang="en-US" dirty="0"/>
              <a:t>Likely increases in homelessness</a:t>
            </a:r>
          </a:p>
        </p:txBody>
      </p:sp>
      <p:sp>
        <p:nvSpPr>
          <p:cNvPr id="3" name="Title 2">
            <a:extLst>
              <a:ext uri="{FF2B5EF4-FFF2-40B4-BE49-F238E27FC236}">
                <a16:creationId xmlns:a16="http://schemas.microsoft.com/office/drawing/2014/main" id="{25625B94-34F4-E6B6-A4CA-F10C65A9B67E}"/>
              </a:ext>
            </a:extLst>
          </p:cNvPr>
          <p:cNvSpPr>
            <a:spLocks noGrp="1"/>
          </p:cNvSpPr>
          <p:nvPr>
            <p:ph type="title"/>
          </p:nvPr>
        </p:nvSpPr>
        <p:spPr/>
        <p:txBody>
          <a:bodyPr/>
          <a:lstStyle/>
          <a:p>
            <a:r>
              <a:rPr lang="en-US" dirty="0"/>
              <a:t>Preparing for New Federal Priorities in CoC Program</a:t>
            </a:r>
          </a:p>
        </p:txBody>
      </p:sp>
    </p:spTree>
    <p:extLst>
      <p:ext uri="{BB962C8B-B14F-4D97-AF65-F5344CB8AC3E}">
        <p14:creationId xmlns:p14="http://schemas.microsoft.com/office/powerpoint/2010/main" val="31616614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CF742A-70B0-11BB-C99E-6C68C3C4FBA2}"/>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B862415-6C7B-93CB-6597-5335741AF3A0}"/>
              </a:ext>
            </a:extLst>
          </p:cNvPr>
          <p:cNvSpPr>
            <a:spLocks noGrp="1"/>
          </p:cNvSpPr>
          <p:nvPr>
            <p:ph idx="1"/>
          </p:nvPr>
        </p:nvSpPr>
        <p:spPr/>
        <p:txBody>
          <a:bodyPr/>
          <a:lstStyle/>
          <a:p>
            <a:r>
              <a:rPr lang="en-US" dirty="0"/>
              <a:t>Timing of Impact </a:t>
            </a:r>
          </a:p>
          <a:p>
            <a:pPr lvl="1"/>
            <a:r>
              <a:rPr lang="en-US" dirty="0"/>
              <a:t>Grants funded in FY2026 CoC NOFO likely begin operations late 2027</a:t>
            </a:r>
          </a:p>
          <a:p>
            <a:pPr lvl="1"/>
            <a:r>
              <a:rPr lang="en-US" dirty="0"/>
              <a:t>Current CoC projects that lose funding in FY2026 CoC NOFO end operations during 2027</a:t>
            </a:r>
          </a:p>
          <a:p>
            <a:pPr lvl="1"/>
            <a:r>
              <a:rPr lang="en-US" dirty="0"/>
              <a:t>2027 will be a challenging year</a:t>
            </a:r>
          </a:p>
        </p:txBody>
      </p:sp>
      <p:sp>
        <p:nvSpPr>
          <p:cNvPr id="3" name="Title 2">
            <a:extLst>
              <a:ext uri="{FF2B5EF4-FFF2-40B4-BE49-F238E27FC236}">
                <a16:creationId xmlns:a16="http://schemas.microsoft.com/office/drawing/2014/main" id="{63C41F6A-979B-3F54-C626-2B0F07D1CB91}"/>
              </a:ext>
            </a:extLst>
          </p:cNvPr>
          <p:cNvSpPr>
            <a:spLocks noGrp="1"/>
          </p:cNvSpPr>
          <p:nvPr>
            <p:ph type="title"/>
          </p:nvPr>
        </p:nvSpPr>
        <p:spPr/>
        <p:txBody>
          <a:bodyPr/>
          <a:lstStyle/>
          <a:p>
            <a:r>
              <a:rPr lang="en-US" dirty="0"/>
              <a:t>Preparing for New Federal Priorities in CoC Program</a:t>
            </a:r>
          </a:p>
        </p:txBody>
      </p:sp>
    </p:spTree>
    <p:extLst>
      <p:ext uri="{BB962C8B-B14F-4D97-AF65-F5344CB8AC3E}">
        <p14:creationId xmlns:p14="http://schemas.microsoft.com/office/powerpoint/2010/main" val="26397251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F7AEE-8460-7C40-3A1C-4D1A54FFA3A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77F1EB4-BDA1-DC11-8A8E-52645B857EC6}"/>
              </a:ext>
            </a:extLst>
          </p:cNvPr>
          <p:cNvSpPr>
            <a:spLocks noGrp="1"/>
          </p:cNvSpPr>
          <p:nvPr>
            <p:ph idx="1"/>
          </p:nvPr>
        </p:nvSpPr>
        <p:spPr/>
        <p:txBody>
          <a:bodyPr/>
          <a:lstStyle/>
          <a:p>
            <a:pPr marL="0" indent="0">
              <a:buNone/>
            </a:pPr>
            <a:r>
              <a:rPr lang="en-US" dirty="0"/>
              <a:t>Erica Mulryan, </a:t>
            </a:r>
            <a:r>
              <a:rPr lang="en-US" dirty="0">
                <a:hlinkClick r:id="rId3"/>
              </a:rPr>
              <a:t>ericamulryan@cohhio.org</a:t>
            </a:r>
            <a:r>
              <a:rPr lang="en-US" dirty="0"/>
              <a:t> </a:t>
            </a:r>
          </a:p>
        </p:txBody>
      </p:sp>
      <p:sp>
        <p:nvSpPr>
          <p:cNvPr id="3" name="Title 2">
            <a:extLst>
              <a:ext uri="{FF2B5EF4-FFF2-40B4-BE49-F238E27FC236}">
                <a16:creationId xmlns:a16="http://schemas.microsoft.com/office/drawing/2014/main" id="{3BF56D09-2498-1548-0B6A-C2F4B7DA012F}"/>
              </a:ext>
            </a:extLst>
          </p:cNvPr>
          <p:cNvSpPr>
            <a:spLocks noGrp="1"/>
          </p:cNvSpPr>
          <p:nvPr>
            <p:ph type="title"/>
          </p:nvPr>
        </p:nvSpPr>
        <p:spPr/>
        <p:txBody>
          <a:bodyPr/>
          <a:lstStyle/>
          <a:p>
            <a:r>
              <a:rPr lang="en-US" dirty="0"/>
              <a:t>Questions</a:t>
            </a:r>
          </a:p>
        </p:txBody>
      </p:sp>
    </p:spTree>
    <p:extLst>
      <p:ext uri="{BB962C8B-B14F-4D97-AF65-F5344CB8AC3E}">
        <p14:creationId xmlns:p14="http://schemas.microsoft.com/office/powerpoint/2010/main" val="2362502744"/>
      </p:ext>
    </p:extLst>
  </p:cSld>
  <p:clrMapOvr>
    <a:masterClrMapping/>
  </p:clrMapOvr>
</p:sld>
</file>

<file path=ppt/theme/theme1.xml><?xml version="1.0" encoding="utf-8"?>
<a:theme xmlns:a="http://schemas.openxmlformats.org/drawingml/2006/main" name="Custom Design">
  <a:themeElements>
    <a:clrScheme name="Custom 1">
      <a:dk1>
        <a:srgbClr val="17365D"/>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resentation2" id="{C8B9B79F-4138-6341-B435-16751C42A9D3}" vid="{2B702F51-46E1-7B40-820A-6D5CBF9CEC8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768FE2D23E49440B6699D1DECB1E0B1" ma:contentTypeVersion="15" ma:contentTypeDescription="Create a new document." ma:contentTypeScope="" ma:versionID="2cfe5080af4ac4417430cf549e39a492">
  <xsd:schema xmlns:xsd="http://www.w3.org/2001/XMLSchema" xmlns:xs="http://www.w3.org/2001/XMLSchema" xmlns:p="http://schemas.microsoft.com/office/2006/metadata/properties" xmlns:ns2="e8e756e1-b464-4a08-8853-6b2186da4e5e" xmlns:ns3="49daff31-34a0-43c0-b06b-1ccf6c073ae6" targetNamespace="http://schemas.microsoft.com/office/2006/metadata/properties" ma:root="true" ma:fieldsID="a9c2906ce2d9065fd8b3a95097ad36e7" ns2:_="" ns3:_="">
    <xsd:import namespace="e8e756e1-b464-4a08-8853-6b2186da4e5e"/>
    <xsd:import namespace="49daff31-34a0-43c0-b06b-1ccf6c073ae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8e756e1-b464-4a08-8853-6b2186da4e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4b4b9d1a-1986-4ab8-bc74-20a68e079f12"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9daff31-34a0-43c0-b06b-1ccf6c073ae6"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91832e70-adb3-4f70-87de-f9bd2ebc0829}" ma:internalName="TaxCatchAll" ma:showField="CatchAllData" ma:web="49daff31-34a0-43c0-b06b-1ccf6c073ae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e8e756e1-b464-4a08-8853-6b2186da4e5e">
      <Terms xmlns="http://schemas.microsoft.com/office/infopath/2007/PartnerControls"/>
    </lcf76f155ced4ddcb4097134ff3c332f>
    <TaxCatchAll xmlns="49daff31-34a0-43c0-b06b-1ccf6c073ae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6C676E3-CDDC-48E5-992E-C6DE2CF5C1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8e756e1-b464-4a08-8853-6b2186da4e5e"/>
    <ds:schemaRef ds:uri="49daff31-34a0-43c0-b06b-1ccf6c073ae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F1C1BA8-FC1D-43DC-ACBC-01B45877A4BA}">
  <ds:schemaRefs>
    <ds:schemaRef ds:uri="http://schemas.openxmlformats.org/package/2006/metadata/core-properties"/>
    <ds:schemaRef ds:uri="http://schemas.microsoft.com/office/infopath/2007/PartnerControls"/>
    <ds:schemaRef ds:uri="http://www.w3.org/XML/1998/namespace"/>
    <ds:schemaRef ds:uri="http://purl.org/dc/terms/"/>
    <ds:schemaRef ds:uri="http://schemas.microsoft.com/office/2006/documentManagement/types"/>
    <ds:schemaRef ds:uri="http://purl.org/dc/elements/1.1/"/>
    <ds:schemaRef ds:uri="49daff31-34a0-43c0-b06b-1ccf6c073ae6"/>
    <ds:schemaRef ds:uri="http://purl.org/dc/dcmitype/"/>
    <ds:schemaRef ds:uri="e8e756e1-b464-4a08-8853-6b2186da4e5e"/>
    <ds:schemaRef ds:uri="http://schemas.microsoft.com/office/2006/metadata/properties"/>
  </ds:schemaRefs>
</ds:datastoreItem>
</file>

<file path=customXml/itemProps3.xml><?xml version="1.0" encoding="utf-8"?>
<ds:datastoreItem xmlns:ds="http://schemas.openxmlformats.org/officeDocument/2006/customXml" ds:itemID="{3C92E018-0F7F-4E77-A639-13F4C26C97D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Custom Design</Template>
  <TotalTime>19716</TotalTime>
  <Words>1758</Words>
  <Application>Microsoft Macintosh PowerPoint</Application>
  <PresentationFormat>On-screen Show (4:3)</PresentationFormat>
  <Paragraphs>202</Paragraphs>
  <Slides>21</Slides>
  <Notes>18</Notes>
  <HiddenSlides>5</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Avenir Next Condensed Demi Bold</vt:lpstr>
      <vt:lpstr>Calibri</vt:lpstr>
      <vt:lpstr>Helvetica</vt:lpstr>
      <vt:lpstr>Custom Design</vt:lpstr>
      <vt:lpstr>Changes to the Federal Response to Homelessness</vt:lpstr>
      <vt:lpstr>Continuum of Care Overview</vt:lpstr>
      <vt:lpstr>Continuum of Care Overview</vt:lpstr>
      <vt:lpstr>Continuum of Care Overview</vt:lpstr>
      <vt:lpstr>Continuum of Care Overview</vt:lpstr>
      <vt:lpstr>Continuum of Care Overview</vt:lpstr>
      <vt:lpstr>Continuum of Care Overview</vt:lpstr>
      <vt:lpstr>Continuum of Care Program</vt:lpstr>
      <vt:lpstr>Continuum of Care Program</vt:lpstr>
      <vt:lpstr>Continuum of Care Program</vt:lpstr>
      <vt:lpstr>Continuum of Care Program</vt:lpstr>
      <vt:lpstr>Continuum of Care Program</vt:lpstr>
      <vt:lpstr>CoC Program</vt:lpstr>
      <vt:lpstr>CoC Program</vt:lpstr>
      <vt:lpstr>CoC Program</vt:lpstr>
      <vt:lpstr>CoC Program</vt:lpstr>
      <vt:lpstr>Federal Policy to Address Homelessness</vt:lpstr>
      <vt:lpstr>Preparing for New Federal Priorities in CoC Program</vt:lpstr>
      <vt:lpstr>Preparing for New Federal Priorities in CoC Program</vt:lpstr>
      <vt:lpstr>Preparing for New Federal Priorities in CoC Program</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Erica Mulryan</dc:creator>
  <cp:lastModifiedBy>Erica Mulryan</cp:lastModifiedBy>
  <cp:revision>24</cp:revision>
  <cp:lastPrinted>2018-10-10T19:27:39Z</cp:lastPrinted>
  <dcterms:created xsi:type="dcterms:W3CDTF">2026-01-20T19:51:33Z</dcterms:created>
  <dcterms:modified xsi:type="dcterms:W3CDTF">2026-04-20T18:07:27Z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0x0101006768FE2D23E49440B6699D1DECB1E0B1</vt:lpwstr>
  </property>
  <property fmtid="{D5CDD505-2E9C-101B-9397-08002B2CF9AE}" pid="3" name="MediaServiceImageTags">
    <vt:lpwstr/>
  </property>
</Properties>
</file>