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67" r:id="rId4"/>
    <p:sldMasterId id="2147483795" r:id="rId5"/>
  </p:sldMasterIdLst>
  <p:notesMasterIdLst>
    <p:notesMasterId r:id="rId40"/>
  </p:notesMasterIdLst>
  <p:handoutMasterIdLst>
    <p:handoutMasterId r:id="rId41"/>
  </p:handoutMasterIdLst>
  <p:sldIdLst>
    <p:sldId id="472" r:id="rId6"/>
    <p:sldId id="287" r:id="rId7"/>
    <p:sldId id="1309" r:id="rId8"/>
    <p:sldId id="1491" r:id="rId9"/>
    <p:sldId id="1689" r:id="rId10"/>
    <p:sldId id="1126" r:id="rId11"/>
    <p:sldId id="1692" r:id="rId12"/>
    <p:sldId id="1554" r:id="rId13"/>
    <p:sldId id="1557" r:id="rId14"/>
    <p:sldId id="1560" r:id="rId15"/>
    <p:sldId id="1654" r:id="rId16"/>
    <p:sldId id="279" r:id="rId17"/>
    <p:sldId id="473" r:id="rId18"/>
    <p:sldId id="291" r:id="rId19"/>
    <p:sldId id="474" r:id="rId20"/>
    <p:sldId id="286" r:id="rId21"/>
    <p:sldId id="299" r:id="rId22"/>
    <p:sldId id="482" r:id="rId23"/>
    <p:sldId id="475" r:id="rId24"/>
    <p:sldId id="288" r:id="rId25"/>
    <p:sldId id="283" r:id="rId26"/>
    <p:sldId id="476" r:id="rId27"/>
    <p:sldId id="477" r:id="rId28"/>
    <p:sldId id="478" r:id="rId29"/>
    <p:sldId id="479" r:id="rId30"/>
    <p:sldId id="480" r:id="rId31"/>
    <p:sldId id="483" r:id="rId32"/>
    <p:sldId id="481" r:id="rId33"/>
    <p:sldId id="484" r:id="rId34"/>
    <p:sldId id="300" r:id="rId35"/>
    <p:sldId id="301" r:id="rId36"/>
    <p:sldId id="1691" r:id="rId37"/>
    <p:sldId id="497" r:id="rId38"/>
    <p:sldId id="269" r:id="rId39"/>
  </p:sldIdLst>
  <p:sldSz cx="12192000" cy="6858000"/>
  <p:notesSz cx="7010400" cy="9296400"/>
  <p:embeddedFontLst>
    <p:embeddedFont>
      <p:font typeface="Open Sans" panose="020B0606030504020204" pitchFamily="34" charset="0"/>
      <p:regular r:id="rId42"/>
      <p:bold r:id="rId43"/>
      <p:italic r:id="rId44"/>
      <p:boldItalic r:id="rId45"/>
    </p:embeddedFont>
    <p:embeddedFont>
      <p:font typeface="Source Sans 3" panose="020B0303030403020204"/>
      <p:regular r:id="rId46"/>
      <p:bold r:id="rId47"/>
      <p:italic r:id="rId48"/>
      <p:boldItalic r:id="rId49"/>
    </p:embeddedFont>
    <p:embeddedFont>
      <p:font typeface="Source Sans Pro" panose="020B0503030403020204" pitchFamily="34" charset="0"/>
      <p:regular r:id="rId50"/>
      <p:bold r:id="rId51"/>
      <p:italic r:id="rId52"/>
      <p:boldItalic r:id="rId5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4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9" userDrawn="1">
          <p15:clr>
            <a:srgbClr val="A4A3A4"/>
          </p15:clr>
        </p15:guide>
        <p15:guide id="2" pos="2209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29364"/>
    <a:srgbClr val="0E3F75"/>
    <a:srgbClr val="92CAEB"/>
    <a:srgbClr val="0098D3"/>
    <a:srgbClr val="333942"/>
    <a:srgbClr val="E5F8FF"/>
    <a:srgbClr val="C3EEFF"/>
    <a:srgbClr val="008E51"/>
    <a:srgbClr val="007A46"/>
    <a:srgbClr val="F383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3BA3D4-3146-44A1-AEA0-1305A4E46F06}" v="12" dt="2026-04-22T00:35:47.147"/>
    <p1510:client id="{60FC99A8-77C8-4F09-8191-DB0C26A72014}" v="2" dt="2026-04-21T16:51:38.5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422" y="67"/>
      </p:cViewPr>
      <p:guideLst>
        <p:guide orient="horz" pos="2160"/>
        <p:guide pos="3840"/>
        <p:guide orient="horz" pos="14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929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theme" Target="theme/theme1.xml"/><Relationship Id="rId8" Type="http://schemas.openxmlformats.org/officeDocument/2006/relationships/slide" Target="slides/slide3.xml"/><Relationship Id="rId51" Type="http://schemas.openxmlformats.org/officeDocument/2006/relationships/font" Target="fonts/font10.fntdata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font" Target="fonts/font5.fntdata"/><Relationship Id="rId20" Type="http://schemas.openxmlformats.org/officeDocument/2006/relationships/slide" Target="slides/slide15.xml"/><Relationship Id="rId41" Type="http://schemas.openxmlformats.org/officeDocument/2006/relationships/handoutMaster" Target="handoutMasters/handoutMaster1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font" Target="fonts/font8.fntdata"/><Relationship Id="rId57" Type="http://schemas.openxmlformats.org/officeDocument/2006/relationships/tableStyles" Target="tableStyles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font" Target="fonts/font3.fntdata"/><Relationship Id="rId52" Type="http://schemas.openxmlformats.org/officeDocument/2006/relationships/font" Target="fonts/font11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https://ohhousing-my.sharepoint.com/personal/brichards_ohiohome_org/Documents/Excel_Charts_Misc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2026 4% LIHTC only Project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0AD-44C2-A0B7-EB07A695949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0AD-44C2-A0B7-EB07A695949B}"/>
              </c:ext>
            </c:extLst>
          </c:dPt>
          <c:dLbls>
            <c:dLbl>
              <c:idx val="0"/>
              <c:layout>
                <c:manualLayout>
                  <c:x val="-8.8618468146027196E-2"/>
                  <c:y val="0.10056539807524059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0AD-44C2-A0B7-EB07A695949B}"/>
                </c:ext>
              </c:extLst>
            </c:dLbl>
            <c:dLbl>
              <c:idx val="1"/>
              <c:layout>
                <c:manualLayout>
                  <c:x val="9.2403906639769204E-2"/>
                  <c:y val="-0.13222258675998833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0AD-44C2-A0B7-EB07A695949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'2026-4%'!$F$3:$F$4</c:f>
              <c:strCache>
                <c:ptCount val="2"/>
                <c:pt idx="0">
                  <c:v>Rehabilitation</c:v>
                </c:pt>
                <c:pt idx="1">
                  <c:v>New Construction</c:v>
                </c:pt>
              </c:strCache>
            </c:strRef>
          </c:cat>
          <c:val>
            <c:numRef>
              <c:f>'2026-4%'!$G$3:$G$4</c:f>
              <c:numCache>
                <c:formatCode>General</c:formatCode>
                <c:ptCount val="2"/>
                <c:pt idx="0">
                  <c:v>176</c:v>
                </c:pt>
                <c:pt idx="1">
                  <c:v>499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0AD-44C2-A0B7-EB07A695949B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solidFill>
        <a:schemeClr val="accent3"/>
      </a:solidFill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'E&amp;C'!$C$7:$C$12</cx:f>
        <cx:lvl ptCount="6">
          <cx:pt idx="0">Approved Entities</cx:pt>
          <cx:pt idx="1">MQ 1-3</cx:pt>
          <cx:pt idx="2">MQ 4-5</cx:pt>
          <cx:pt idx="3">MQ 6</cx:pt>
          <cx:pt idx="4">AAL Operator</cx:pt>
          <cx:pt idx="5">HDGF</cx:pt>
        </cx:lvl>
      </cx:strDim>
      <cx:numDim type="val">
        <cx:f>'E&amp;C'!$D$7:$D$12</cx:f>
        <cx:lvl ptCount="6" formatCode="General">
          <cx:pt idx="0">139</cx:pt>
          <cx:pt idx="1">22</cx:pt>
          <cx:pt idx="2">76</cx:pt>
          <cx:pt idx="3">18</cx:pt>
          <cx:pt idx="4">6</cx:pt>
          <cx:pt idx="5">16</cx:pt>
        </cx:lvl>
      </cx:numDim>
    </cx:data>
  </cx:chartData>
  <cx:chart>
    <cx:title pos="t" align="ctr" overlay="0">
      <cx:tx>
        <cx:txData>
          <cx:v>2026 Experience &amp; Capacity Approvals</cx:v>
        </cx:txData>
      </cx:tx>
      <cx:txPr>
        <a:bodyPr spcFirstLastPara="1" vertOverflow="ellipsis" horzOverflow="overflow" wrap="square" lIns="0" tIns="0" rIns="0" bIns="0" anchor="ctr" anchorCtr="1"/>
        <a:lstStyle/>
        <a:p>
          <a:pPr algn="ctr" rtl="0">
            <a:defRPr sz="1800"/>
          </a:pPr>
          <a:r>
            <a:rPr lang="en-US" sz="1800" b="0" i="0" u="none" strike="noStrike" baseline="0">
              <a:solidFill>
                <a:srgbClr val="2A2F36">
                  <a:lumMod val="65000"/>
                  <a:lumOff val="35000"/>
                </a:srgbClr>
              </a:solidFill>
              <a:latin typeface="Source Sans Pro"/>
            </a:rPr>
            <a:t>2026 Experience &amp; Capacity Approvals</a:t>
          </a:r>
        </a:p>
      </cx:txPr>
    </cx:title>
    <cx:plotArea>
      <cx:plotAreaRegion>
        <cx:series layoutId="funnel" uniqueId="{EB10EB27-7C2C-4A20-9A83-1DDC679BC1B9}">
          <cx:dataPt idx="0">
            <cx:spPr>
              <a:solidFill>
                <a:srgbClr val="0098D3"/>
              </a:solidFill>
            </cx:spPr>
          </cx:dataPt>
          <cx:dataLabels>
            <cx:txPr>
              <a:bodyPr spcFirstLastPara="1" vertOverflow="ellipsis" horzOverflow="overflow" wrap="square" lIns="0" tIns="0" rIns="0" bIns="0" anchor="ctr" anchorCtr="1"/>
              <a:lstStyle/>
              <a:p>
                <a:pPr algn="ctr" rtl="0">
                  <a:defRPr sz="1800" b="1">
                    <a:solidFill>
                      <a:schemeClr val="bg1"/>
                    </a:solidFill>
                  </a:defRPr>
                </a:pPr>
                <a:endParaRPr lang="en-US" sz="1800" b="1" i="0" u="none" strike="noStrike" baseline="0">
                  <a:solidFill>
                    <a:schemeClr val="bg1"/>
                  </a:solidFill>
                  <a:latin typeface="Source Sans Pro"/>
                </a:endParaRPr>
              </a:p>
            </cx:txPr>
            <cx:visibility seriesName="0" categoryName="0" value="1"/>
          </cx:dataLabels>
          <cx:dataId val="0"/>
        </cx:series>
      </cx:plotAreaRegion>
      <cx:axis id="0">
        <cx:catScaling gapWidth="0.0599999987"/>
        <cx:tickLabels/>
        <cx:txPr>
          <a:bodyPr vertOverflow="overflow" horzOverflow="overflow" wrap="square" lIns="0" tIns="0" rIns="0" bIns="0"/>
          <a:lstStyle/>
          <a:p>
            <a:pPr algn="ctr" rtl="0">
              <a:defRPr sz="1800" b="0" i="0">
                <a:solidFill>
                  <a:srgbClr val="697688"/>
                </a:solidFill>
                <a:latin typeface="Source Sans 3" panose="020B0303030403020204" pitchFamily="34" charset="0"/>
                <a:ea typeface="Source Sans 3" panose="020B0303030403020204" pitchFamily="34" charset="0"/>
                <a:cs typeface="Source Sans 3" panose="020B0303030403020204" pitchFamily="34" charset="0"/>
              </a:defRPr>
            </a:pPr>
            <a:endParaRPr lang="en-US" sz="1800"/>
          </a:p>
        </cx:txPr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1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3F8F32-EC9B-4FF4-96E3-0F4686E976F7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A4E3E3E-216D-4498-9F40-9AF0D4C4E162}">
      <dgm:prSet phldrT="[Text]" phldr="0"/>
      <dgm:spPr>
        <a:solidFill>
          <a:schemeClr val="accent1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b="1" u="sng"/>
            <a:t>March 2026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en-US"/>
            <a:t>Stakeholder Input</a:t>
          </a:r>
        </a:p>
      </dgm:t>
    </dgm:pt>
    <dgm:pt modelId="{98A82B0C-064F-43E7-8436-0C3E97C6FF99}" type="parTrans" cxnId="{ABA07AD9-4514-4EBC-86FB-3BED5F0A06D8}">
      <dgm:prSet/>
      <dgm:spPr/>
      <dgm:t>
        <a:bodyPr/>
        <a:lstStyle/>
        <a:p>
          <a:endParaRPr lang="en-US"/>
        </a:p>
      </dgm:t>
    </dgm:pt>
    <dgm:pt modelId="{03544B42-C736-49CB-8B60-CDCFE74BF8C8}" type="sibTrans" cxnId="{ABA07AD9-4514-4EBC-86FB-3BED5F0A06D8}">
      <dgm:prSet/>
      <dgm:spPr/>
      <dgm:t>
        <a:bodyPr/>
        <a:lstStyle/>
        <a:p>
          <a:endParaRPr lang="en-US"/>
        </a:p>
      </dgm:t>
    </dgm:pt>
    <dgm:pt modelId="{66B40FD8-82C5-4E91-B85C-2BAB65A5A09E}">
      <dgm:prSet phldrT="[Text]" phldr="0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b="1" u="sng"/>
            <a:t>April 2026</a:t>
          </a:r>
          <a:br>
            <a:rPr lang="en-US"/>
          </a:br>
          <a:r>
            <a:rPr lang="en-US"/>
            <a:t>OHFA Analysis &amp; Drafting</a:t>
          </a:r>
        </a:p>
      </dgm:t>
    </dgm:pt>
    <dgm:pt modelId="{E467FD2B-7319-4541-A7EB-63666F90FB9E}" type="parTrans" cxnId="{D30F2186-6425-4C01-AD05-29E03499FCAB}">
      <dgm:prSet/>
      <dgm:spPr/>
      <dgm:t>
        <a:bodyPr/>
        <a:lstStyle/>
        <a:p>
          <a:endParaRPr lang="en-US"/>
        </a:p>
      </dgm:t>
    </dgm:pt>
    <dgm:pt modelId="{62EE04FD-6EFD-4B16-B659-EA2317432072}" type="sibTrans" cxnId="{D30F2186-6425-4C01-AD05-29E03499FCAB}">
      <dgm:prSet/>
      <dgm:spPr/>
      <dgm:t>
        <a:bodyPr/>
        <a:lstStyle/>
        <a:p>
          <a:endParaRPr lang="en-US"/>
        </a:p>
      </dgm:t>
    </dgm:pt>
    <dgm:pt modelId="{F1EF9D2B-AD63-4F8B-93E5-37B41CB2F812}">
      <dgm:prSet phldrT="[Text]" phldr="0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b="1" u="sng"/>
            <a:t>May 2026</a:t>
          </a:r>
          <a:br>
            <a:rPr lang="en-US"/>
          </a:br>
          <a:r>
            <a:rPr lang="en-US"/>
            <a:t>First Draft &amp; Public Comment Period</a:t>
          </a:r>
        </a:p>
      </dgm:t>
    </dgm:pt>
    <dgm:pt modelId="{FA4CC3E7-5FE9-4A2E-B4FB-070134905549}" type="parTrans" cxnId="{75D74F2A-09CB-4966-AAA7-A761BF5F92C4}">
      <dgm:prSet/>
      <dgm:spPr/>
      <dgm:t>
        <a:bodyPr/>
        <a:lstStyle/>
        <a:p>
          <a:endParaRPr lang="en-US"/>
        </a:p>
      </dgm:t>
    </dgm:pt>
    <dgm:pt modelId="{BF53512A-AF00-47E2-965E-40F5172DDC63}" type="sibTrans" cxnId="{75D74F2A-09CB-4966-AAA7-A761BF5F92C4}">
      <dgm:prSet/>
      <dgm:spPr/>
      <dgm:t>
        <a:bodyPr/>
        <a:lstStyle/>
        <a:p>
          <a:endParaRPr lang="en-US"/>
        </a:p>
      </dgm:t>
    </dgm:pt>
    <dgm:pt modelId="{65B8F466-AA8E-4401-B6D6-9DFAE28CDBD8}">
      <dgm:prSet phldrT="[Text]" phldr="0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sz="1800" b="1" u="sng"/>
            <a:t>September 2026</a:t>
          </a:r>
          <a:br>
            <a:rPr lang="en-US" sz="1900"/>
          </a:br>
          <a:r>
            <a:rPr lang="en-US" sz="1900"/>
            <a:t>Final Draft OHFA Board Approval</a:t>
          </a:r>
        </a:p>
      </dgm:t>
    </dgm:pt>
    <dgm:pt modelId="{E85C7ADB-FFFF-4C26-8735-1118C93D21BF}" type="parTrans" cxnId="{79631FCB-4E13-4F15-9D6D-678511270EC4}">
      <dgm:prSet/>
      <dgm:spPr/>
      <dgm:t>
        <a:bodyPr/>
        <a:lstStyle/>
        <a:p>
          <a:endParaRPr lang="en-US"/>
        </a:p>
      </dgm:t>
    </dgm:pt>
    <dgm:pt modelId="{7A7DEF30-CDF3-4585-955D-156CEB7B757E}" type="sibTrans" cxnId="{79631FCB-4E13-4F15-9D6D-678511270EC4}">
      <dgm:prSet/>
      <dgm:spPr/>
      <dgm:t>
        <a:bodyPr/>
        <a:lstStyle/>
        <a:p>
          <a:endParaRPr lang="en-US"/>
        </a:p>
      </dgm:t>
    </dgm:pt>
    <dgm:pt modelId="{B33940DE-6541-4EC8-A3BA-508919742E54}">
      <dgm:prSet phldrT="[Text]" phldr="0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en-US" b="1" u="sng"/>
            <a:t>January 1, 2027</a:t>
          </a:r>
          <a:br>
            <a:rPr lang="en-US"/>
          </a:br>
          <a:r>
            <a:rPr lang="en-US"/>
            <a:t>Effective</a:t>
          </a:r>
        </a:p>
      </dgm:t>
    </dgm:pt>
    <dgm:pt modelId="{63D44C91-1643-411F-BC7D-2F07A89CBBFC}" type="parTrans" cxnId="{9E3B4A14-76B6-4D06-8BFA-E1680CDE5192}">
      <dgm:prSet/>
      <dgm:spPr/>
      <dgm:t>
        <a:bodyPr/>
        <a:lstStyle/>
        <a:p>
          <a:endParaRPr lang="en-US"/>
        </a:p>
      </dgm:t>
    </dgm:pt>
    <dgm:pt modelId="{689FD7F7-5DB4-4B03-BE7B-7FD5C269F7FA}" type="sibTrans" cxnId="{9E3B4A14-76B6-4D06-8BFA-E1680CDE5192}">
      <dgm:prSet/>
      <dgm:spPr/>
      <dgm:t>
        <a:bodyPr/>
        <a:lstStyle/>
        <a:p>
          <a:endParaRPr lang="en-US"/>
        </a:p>
      </dgm:t>
    </dgm:pt>
    <dgm:pt modelId="{B18380E9-49AA-4341-BFE7-F117BF2AABD8}" type="pres">
      <dgm:prSet presAssocID="{343F8F32-EC9B-4FF4-96E3-0F4686E976F7}" presName="CompostProcess" presStyleCnt="0">
        <dgm:presLayoutVars>
          <dgm:dir/>
          <dgm:resizeHandles val="exact"/>
        </dgm:presLayoutVars>
      </dgm:prSet>
      <dgm:spPr/>
    </dgm:pt>
    <dgm:pt modelId="{7BBAD05C-8B20-4BE2-B896-13C728997FAB}" type="pres">
      <dgm:prSet presAssocID="{343F8F32-EC9B-4FF4-96E3-0F4686E976F7}" presName="arrow" presStyleLbl="bgShp" presStyleIdx="0" presStyleCnt="1"/>
      <dgm:spPr>
        <a:solidFill>
          <a:schemeClr val="bg1">
            <a:lumMod val="75000"/>
          </a:schemeClr>
        </a:solidFill>
      </dgm:spPr>
    </dgm:pt>
    <dgm:pt modelId="{1DCD3A39-9333-4DB7-80D5-5B6302C549A6}" type="pres">
      <dgm:prSet presAssocID="{343F8F32-EC9B-4FF4-96E3-0F4686E976F7}" presName="linearProcess" presStyleCnt="0"/>
      <dgm:spPr/>
    </dgm:pt>
    <dgm:pt modelId="{67EE03C8-2110-4EF6-A869-F763348A1B1F}" type="pres">
      <dgm:prSet presAssocID="{6A4E3E3E-216D-4498-9F40-9AF0D4C4E162}" presName="textNode" presStyleLbl="node1" presStyleIdx="0" presStyleCnt="5">
        <dgm:presLayoutVars>
          <dgm:bulletEnabled val="1"/>
        </dgm:presLayoutVars>
      </dgm:prSet>
      <dgm:spPr/>
    </dgm:pt>
    <dgm:pt modelId="{F4730B7A-F185-42BD-A0C7-35A367090151}" type="pres">
      <dgm:prSet presAssocID="{03544B42-C736-49CB-8B60-CDCFE74BF8C8}" presName="sibTrans" presStyleCnt="0"/>
      <dgm:spPr/>
    </dgm:pt>
    <dgm:pt modelId="{6A6E2A48-B805-4FC4-9E46-FD64395C4163}" type="pres">
      <dgm:prSet presAssocID="{66B40FD8-82C5-4E91-B85C-2BAB65A5A09E}" presName="textNode" presStyleLbl="node1" presStyleIdx="1" presStyleCnt="5">
        <dgm:presLayoutVars>
          <dgm:bulletEnabled val="1"/>
        </dgm:presLayoutVars>
      </dgm:prSet>
      <dgm:spPr/>
    </dgm:pt>
    <dgm:pt modelId="{799058D7-8687-44E3-9BC0-8B8A17676B53}" type="pres">
      <dgm:prSet presAssocID="{62EE04FD-6EFD-4B16-B659-EA2317432072}" presName="sibTrans" presStyleCnt="0"/>
      <dgm:spPr/>
    </dgm:pt>
    <dgm:pt modelId="{577CB2E1-9C93-4AC1-83F9-A02F03F5A3AC}" type="pres">
      <dgm:prSet presAssocID="{F1EF9D2B-AD63-4F8B-93E5-37B41CB2F812}" presName="textNode" presStyleLbl="node1" presStyleIdx="2" presStyleCnt="5">
        <dgm:presLayoutVars>
          <dgm:bulletEnabled val="1"/>
        </dgm:presLayoutVars>
      </dgm:prSet>
      <dgm:spPr/>
    </dgm:pt>
    <dgm:pt modelId="{9F603E8F-CDE3-4FE3-ADDD-2F5DBB2F5737}" type="pres">
      <dgm:prSet presAssocID="{BF53512A-AF00-47E2-965E-40F5172DDC63}" presName="sibTrans" presStyleCnt="0"/>
      <dgm:spPr/>
    </dgm:pt>
    <dgm:pt modelId="{E8CC56F7-8FA3-42FE-AE6E-6C2C5A1B3CED}" type="pres">
      <dgm:prSet presAssocID="{65B8F466-AA8E-4401-B6D6-9DFAE28CDBD8}" presName="textNode" presStyleLbl="node1" presStyleIdx="3" presStyleCnt="5">
        <dgm:presLayoutVars>
          <dgm:bulletEnabled val="1"/>
        </dgm:presLayoutVars>
      </dgm:prSet>
      <dgm:spPr/>
    </dgm:pt>
    <dgm:pt modelId="{209CEB7C-9515-4F1E-AE3A-E6A9664DD9D4}" type="pres">
      <dgm:prSet presAssocID="{7A7DEF30-CDF3-4585-955D-156CEB7B757E}" presName="sibTrans" presStyleCnt="0"/>
      <dgm:spPr/>
    </dgm:pt>
    <dgm:pt modelId="{F01588FD-C706-4925-87E7-71118E72525B}" type="pres">
      <dgm:prSet presAssocID="{B33940DE-6541-4EC8-A3BA-508919742E54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8FA2BC11-57E2-4500-8B61-ADDA4729E888}" type="presOf" srcId="{B33940DE-6541-4EC8-A3BA-508919742E54}" destId="{F01588FD-C706-4925-87E7-71118E72525B}" srcOrd="0" destOrd="0" presId="urn:microsoft.com/office/officeart/2005/8/layout/hProcess9"/>
    <dgm:cxn modelId="{9E3B4A14-76B6-4D06-8BFA-E1680CDE5192}" srcId="{343F8F32-EC9B-4FF4-96E3-0F4686E976F7}" destId="{B33940DE-6541-4EC8-A3BA-508919742E54}" srcOrd="4" destOrd="0" parTransId="{63D44C91-1643-411F-BC7D-2F07A89CBBFC}" sibTransId="{689FD7F7-5DB4-4B03-BE7B-7FD5C269F7FA}"/>
    <dgm:cxn modelId="{75D74F2A-09CB-4966-AAA7-A761BF5F92C4}" srcId="{343F8F32-EC9B-4FF4-96E3-0F4686E976F7}" destId="{F1EF9D2B-AD63-4F8B-93E5-37B41CB2F812}" srcOrd="2" destOrd="0" parTransId="{FA4CC3E7-5FE9-4A2E-B4FB-070134905549}" sibTransId="{BF53512A-AF00-47E2-965E-40F5172DDC63}"/>
    <dgm:cxn modelId="{E5C54266-5BA0-4273-BB3F-536E3429F89C}" type="presOf" srcId="{343F8F32-EC9B-4FF4-96E3-0F4686E976F7}" destId="{B18380E9-49AA-4341-BFE7-F117BF2AABD8}" srcOrd="0" destOrd="0" presId="urn:microsoft.com/office/officeart/2005/8/layout/hProcess9"/>
    <dgm:cxn modelId="{0BD6EA49-3DF7-48BF-BDDD-9DC99696CA2E}" type="presOf" srcId="{6A4E3E3E-216D-4498-9F40-9AF0D4C4E162}" destId="{67EE03C8-2110-4EF6-A869-F763348A1B1F}" srcOrd="0" destOrd="0" presId="urn:microsoft.com/office/officeart/2005/8/layout/hProcess9"/>
    <dgm:cxn modelId="{D30F2186-6425-4C01-AD05-29E03499FCAB}" srcId="{343F8F32-EC9B-4FF4-96E3-0F4686E976F7}" destId="{66B40FD8-82C5-4E91-B85C-2BAB65A5A09E}" srcOrd="1" destOrd="0" parTransId="{E467FD2B-7319-4541-A7EB-63666F90FB9E}" sibTransId="{62EE04FD-6EFD-4B16-B659-EA2317432072}"/>
    <dgm:cxn modelId="{B137BB9A-5D81-4E0F-92B3-95F8713C57B2}" type="presOf" srcId="{F1EF9D2B-AD63-4F8B-93E5-37B41CB2F812}" destId="{577CB2E1-9C93-4AC1-83F9-A02F03F5A3AC}" srcOrd="0" destOrd="0" presId="urn:microsoft.com/office/officeart/2005/8/layout/hProcess9"/>
    <dgm:cxn modelId="{A4B0CBB3-2CD2-474C-A2E1-8678191C6502}" type="presOf" srcId="{65B8F466-AA8E-4401-B6D6-9DFAE28CDBD8}" destId="{E8CC56F7-8FA3-42FE-AE6E-6C2C5A1B3CED}" srcOrd="0" destOrd="0" presId="urn:microsoft.com/office/officeart/2005/8/layout/hProcess9"/>
    <dgm:cxn modelId="{450192BC-B67B-4EEE-8341-BEB4D5F8EA64}" type="presOf" srcId="{66B40FD8-82C5-4E91-B85C-2BAB65A5A09E}" destId="{6A6E2A48-B805-4FC4-9E46-FD64395C4163}" srcOrd="0" destOrd="0" presId="urn:microsoft.com/office/officeart/2005/8/layout/hProcess9"/>
    <dgm:cxn modelId="{79631FCB-4E13-4F15-9D6D-678511270EC4}" srcId="{343F8F32-EC9B-4FF4-96E3-0F4686E976F7}" destId="{65B8F466-AA8E-4401-B6D6-9DFAE28CDBD8}" srcOrd="3" destOrd="0" parTransId="{E85C7ADB-FFFF-4C26-8735-1118C93D21BF}" sibTransId="{7A7DEF30-CDF3-4585-955D-156CEB7B757E}"/>
    <dgm:cxn modelId="{ABA07AD9-4514-4EBC-86FB-3BED5F0A06D8}" srcId="{343F8F32-EC9B-4FF4-96E3-0F4686E976F7}" destId="{6A4E3E3E-216D-4498-9F40-9AF0D4C4E162}" srcOrd="0" destOrd="0" parTransId="{98A82B0C-064F-43E7-8436-0C3E97C6FF99}" sibTransId="{03544B42-C736-49CB-8B60-CDCFE74BF8C8}"/>
    <dgm:cxn modelId="{ADFAB0C3-1A51-49F1-9B29-5D7AAA9850B6}" type="presParOf" srcId="{B18380E9-49AA-4341-BFE7-F117BF2AABD8}" destId="{7BBAD05C-8B20-4BE2-B896-13C728997FAB}" srcOrd="0" destOrd="0" presId="urn:microsoft.com/office/officeart/2005/8/layout/hProcess9"/>
    <dgm:cxn modelId="{E18CEBB7-EB7F-402A-834F-5563D5E096F3}" type="presParOf" srcId="{B18380E9-49AA-4341-BFE7-F117BF2AABD8}" destId="{1DCD3A39-9333-4DB7-80D5-5B6302C549A6}" srcOrd="1" destOrd="0" presId="urn:microsoft.com/office/officeart/2005/8/layout/hProcess9"/>
    <dgm:cxn modelId="{668741D8-B18A-452A-87B9-80BB377FB94F}" type="presParOf" srcId="{1DCD3A39-9333-4DB7-80D5-5B6302C549A6}" destId="{67EE03C8-2110-4EF6-A869-F763348A1B1F}" srcOrd="0" destOrd="0" presId="urn:microsoft.com/office/officeart/2005/8/layout/hProcess9"/>
    <dgm:cxn modelId="{E410FC32-5CA6-4C3D-889B-AF57ADA6FD45}" type="presParOf" srcId="{1DCD3A39-9333-4DB7-80D5-5B6302C549A6}" destId="{F4730B7A-F185-42BD-A0C7-35A367090151}" srcOrd="1" destOrd="0" presId="urn:microsoft.com/office/officeart/2005/8/layout/hProcess9"/>
    <dgm:cxn modelId="{4B40D80C-A658-43D0-A9B5-8E700E91ACA9}" type="presParOf" srcId="{1DCD3A39-9333-4DB7-80D5-5B6302C549A6}" destId="{6A6E2A48-B805-4FC4-9E46-FD64395C4163}" srcOrd="2" destOrd="0" presId="urn:microsoft.com/office/officeart/2005/8/layout/hProcess9"/>
    <dgm:cxn modelId="{C1C764BF-D019-47CF-AC82-82B02FCAB7A6}" type="presParOf" srcId="{1DCD3A39-9333-4DB7-80D5-5B6302C549A6}" destId="{799058D7-8687-44E3-9BC0-8B8A17676B53}" srcOrd="3" destOrd="0" presId="urn:microsoft.com/office/officeart/2005/8/layout/hProcess9"/>
    <dgm:cxn modelId="{012FF435-3D26-4AAF-A680-C806050370BE}" type="presParOf" srcId="{1DCD3A39-9333-4DB7-80D5-5B6302C549A6}" destId="{577CB2E1-9C93-4AC1-83F9-A02F03F5A3AC}" srcOrd="4" destOrd="0" presId="urn:microsoft.com/office/officeart/2005/8/layout/hProcess9"/>
    <dgm:cxn modelId="{980ABAC3-AB08-438D-A114-B9388B6EACC4}" type="presParOf" srcId="{1DCD3A39-9333-4DB7-80D5-5B6302C549A6}" destId="{9F603E8F-CDE3-4FE3-ADDD-2F5DBB2F5737}" srcOrd="5" destOrd="0" presId="urn:microsoft.com/office/officeart/2005/8/layout/hProcess9"/>
    <dgm:cxn modelId="{984CE255-6ABC-45F3-9975-EFA90D59720A}" type="presParOf" srcId="{1DCD3A39-9333-4DB7-80D5-5B6302C549A6}" destId="{E8CC56F7-8FA3-42FE-AE6E-6C2C5A1B3CED}" srcOrd="6" destOrd="0" presId="urn:microsoft.com/office/officeart/2005/8/layout/hProcess9"/>
    <dgm:cxn modelId="{25D08FC4-E25C-4063-AE05-DB3E1828726C}" type="presParOf" srcId="{1DCD3A39-9333-4DB7-80D5-5B6302C549A6}" destId="{209CEB7C-9515-4F1E-AE3A-E6A9664DD9D4}" srcOrd="7" destOrd="0" presId="urn:microsoft.com/office/officeart/2005/8/layout/hProcess9"/>
    <dgm:cxn modelId="{84A5EFCB-66AA-42D0-9976-959D07475C4D}" type="presParOf" srcId="{1DCD3A39-9333-4DB7-80D5-5B6302C549A6}" destId="{F01588FD-C706-4925-87E7-71118E72525B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BAD05C-8B20-4BE2-B896-13C728997FAB}">
      <dsp:nvSpPr>
        <dsp:cNvPr id="0" name=""/>
        <dsp:cNvSpPr/>
      </dsp:nvSpPr>
      <dsp:spPr>
        <a:xfrm>
          <a:off x="806450" y="0"/>
          <a:ext cx="9139766" cy="4715933"/>
        </a:xfrm>
        <a:prstGeom prst="rightArrow">
          <a:avLst/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EE03C8-2110-4EF6-A869-F763348A1B1F}">
      <dsp:nvSpPr>
        <dsp:cNvPr id="0" name=""/>
        <dsp:cNvSpPr/>
      </dsp:nvSpPr>
      <dsp:spPr>
        <a:xfrm>
          <a:off x="3355" y="1414779"/>
          <a:ext cx="2037044" cy="1886373"/>
        </a:xfrm>
        <a:prstGeom prst="roundRect">
          <a:avLst/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900" b="1" u="sng" kern="1200"/>
            <a:t>March 2026</a:t>
          </a:r>
        </a:p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900" kern="1200"/>
            <a:t>Stakeholder Input</a:t>
          </a:r>
        </a:p>
      </dsp:txBody>
      <dsp:txXfrm>
        <a:off x="95440" y="1506864"/>
        <a:ext cx="1852874" cy="1702203"/>
      </dsp:txXfrm>
    </dsp:sp>
    <dsp:sp modelId="{6A6E2A48-B805-4FC4-9E46-FD64395C4163}">
      <dsp:nvSpPr>
        <dsp:cNvPr id="0" name=""/>
        <dsp:cNvSpPr/>
      </dsp:nvSpPr>
      <dsp:spPr>
        <a:xfrm>
          <a:off x="2180583" y="1414779"/>
          <a:ext cx="2037044" cy="188637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900" b="1" u="sng" kern="1200"/>
            <a:t>April 2026</a:t>
          </a:r>
          <a:br>
            <a:rPr lang="en-US" sz="1900" kern="1200"/>
          </a:br>
          <a:r>
            <a:rPr lang="en-US" sz="1900" kern="1200"/>
            <a:t>OHFA Analysis &amp; Drafting</a:t>
          </a:r>
        </a:p>
      </dsp:txBody>
      <dsp:txXfrm>
        <a:off x="2272668" y="1506864"/>
        <a:ext cx="1852874" cy="1702203"/>
      </dsp:txXfrm>
    </dsp:sp>
    <dsp:sp modelId="{577CB2E1-9C93-4AC1-83F9-A02F03F5A3AC}">
      <dsp:nvSpPr>
        <dsp:cNvPr id="0" name=""/>
        <dsp:cNvSpPr/>
      </dsp:nvSpPr>
      <dsp:spPr>
        <a:xfrm>
          <a:off x="4357811" y="1414779"/>
          <a:ext cx="2037044" cy="188637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900" b="1" u="sng" kern="1200"/>
            <a:t>May 2026</a:t>
          </a:r>
          <a:br>
            <a:rPr lang="en-US" sz="1900" kern="1200"/>
          </a:br>
          <a:r>
            <a:rPr lang="en-US" sz="1900" kern="1200"/>
            <a:t>First Draft &amp; Public Comment Period</a:t>
          </a:r>
        </a:p>
      </dsp:txBody>
      <dsp:txXfrm>
        <a:off x="4449896" y="1506864"/>
        <a:ext cx="1852874" cy="1702203"/>
      </dsp:txXfrm>
    </dsp:sp>
    <dsp:sp modelId="{E8CC56F7-8FA3-42FE-AE6E-6C2C5A1B3CED}">
      <dsp:nvSpPr>
        <dsp:cNvPr id="0" name=""/>
        <dsp:cNvSpPr/>
      </dsp:nvSpPr>
      <dsp:spPr>
        <a:xfrm>
          <a:off x="6535039" y="1414779"/>
          <a:ext cx="2037044" cy="188637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800" b="1" u="sng" kern="1200"/>
            <a:t>September 2026</a:t>
          </a:r>
          <a:br>
            <a:rPr lang="en-US" sz="1900" kern="1200"/>
          </a:br>
          <a:r>
            <a:rPr lang="en-US" sz="1900" kern="1200"/>
            <a:t>Final Draft OHFA Board Approval</a:t>
          </a:r>
        </a:p>
      </dsp:txBody>
      <dsp:txXfrm>
        <a:off x="6627124" y="1506864"/>
        <a:ext cx="1852874" cy="1702203"/>
      </dsp:txXfrm>
    </dsp:sp>
    <dsp:sp modelId="{F01588FD-C706-4925-87E7-71118E72525B}">
      <dsp:nvSpPr>
        <dsp:cNvPr id="0" name=""/>
        <dsp:cNvSpPr/>
      </dsp:nvSpPr>
      <dsp:spPr>
        <a:xfrm>
          <a:off x="8712267" y="1414779"/>
          <a:ext cx="2037044" cy="1886373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900" b="1" u="sng" kern="1200"/>
            <a:t>January 1, 2027</a:t>
          </a:r>
          <a:br>
            <a:rPr lang="en-US" sz="1900" kern="1200"/>
          </a:br>
          <a:r>
            <a:rPr lang="en-US" sz="1900" kern="1200"/>
            <a:t>Effective</a:t>
          </a:r>
        </a:p>
      </dsp:txBody>
      <dsp:txXfrm>
        <a:off x="8804352" y="1506864"/>
        <a:ext cx="1852874" cy="17022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490D421-22C3-FFF9-2881-50F976DFFAE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9728F4-75AB-D22C-97C5-9DB7226A81E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9B94D4-82BD-4CE6-99EA-E5C0CB6E4484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E69D7C4-DD70-69AA-3B64-076BB255B1A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9CA28F-83A5-3986-3C26-1AF3D54918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70E344-CA90-4B07-B771-BB23A6F561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357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63" tIns="46583" rIns="93163" bIns="4658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6434"/>
          </a:xfrm>
          <a:prstGeom prst="rect">
            <a:avLst/>
          </a:prstGeom>
        </p:spPr>
        <p:txBody>
          <a:bodyPr vert="horz" lIns="93163" tIns="46583" rIns="93163" bIns="46583" rtlCol="0"/>
          <a:lstStyle>
            <a:lvl1pPr algn="r">
              <a:defRPr sz="1200"/>
            </a:lvl1pPr>
          </a:lstStyle>
          <a:p>
            <a:fld id="{CDC4ADDC-17FF-4FE4-A163-D89C2EB8540B}" type="datetimeFigureOut">
              <a:rPr lang="en-US" smtClean="0"/>
              <a:t>4/22/2026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3" tIns="46583" rIns="93163" bIns="4658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63" tIns="46583" rIns="93163" bIns="4658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3"/>
          </a:xfrm>
          <a:prstGeom prst="rect">
            <a:avLst/>
          </a:prstGeom>
        </p:spPr>
        <p:txBody>
          <a:bodyPr vert="horz" lIns="93163" tIns="46583" rIns="93163" bIns="4658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8"/>
            <a:ext cx="3037840" cy="466433"/>
          </a:xfrm>
          <a:prstGeom prst="rect">
            <a:avLst/>
          </a:prstGeom>
        </p:spPr>
        <p:txBody>
          <a:bodyPr vert="horz" lIns="93163" tIns="46583" rIns="93163" bIns="46583" rtlCol="0" anchor="b"/>
          <a:lstStyle>
            <a:lvl1pPr algn="r">
              <a:defRPr sz="1200"/>
            </a:lvl1pPr>
          </a:lstStyle>
          <a:p>
            <a:fld id="{7A6E335F-6B58-4BAC-AAD9-EC2E6DC715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45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348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14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2024 4% only – 51 Final apps submitted, 44 moved to final review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3222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5109F-933C-EFA6-94AF-79294C0AC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715268-0CAB-04F5-5E6B-A9CBC7C8E03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EEC077-2234-35CF-A0F3-76739DB93CB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E7AA37-A3AD-6B97-F67E-90D6A7484C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2383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D2A15-1F15-4C84-BB87-F81059DB0E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35B041-989D-6CD6-FC7C-5E9F933DB9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150CFB-6D7E-0DEC-A495-697AA643C6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$14.35 million for PY 2025 = 4 projects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EA13CD-4554-8289-A082-0B89E66450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9920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9745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5EFDA3-1AEF-B902-848C-8514D6D0DD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573B65-9666-4D5B-0421-78DAB97830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546C37-4E66-0727-AF95-A6530836BE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581323-2E4A-530D-A02B-A02FADF75D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537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C04210-A3E3-1095-C973-CA7AC138C3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F157F6-0E64-5F37-1C87-C01B3CA05E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B168D7-6FBC-1AE2-3425-252C155EBD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296537-5C60-AF96-243E-A9A4F16708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9234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4A85E7-7E6C-02AC-8B8E-5DD3777F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BEB438-E2BD-E960-2BC9-EA33021E83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AE12D8-3E83-1E4A-528B-996589A373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404023-5663-0152-B8DF-FA7CE9F83E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2361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D0213-2BAB-6AA1-B195-F17D5B630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D9E1E6-1966-3AC4-D265-C3B430315F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5969BA-F335-F1A0-91B5-5BA7321BD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FFBFEF-EB9C-EF13-9FE5-B592C5B1B2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5345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D7A891-591A-7629-46AE-F33A4C2654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F83E6C-B902-926E-E9D4-E9774E06D2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D744DB-CA4B-AFC2-1F14-EFEA8F7456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88C7B1-2F92-EBBF-5F9D-7921B32268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1917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58708-905F-1B88-9FAF-3BBD2F147B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CE6EAB-0653-1E02-39A5-1BAF0D4DF8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CC4060-B9A4-E287-58F1-92E00ADA8C9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B5A517-6CE6-D64D-25DB-148AA3E271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0547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81D51-61E7-D7F2-9DED-F77F87180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19F084-68F9-4B51-1F57-CD9AD4CEFD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C2AFB3-BE74-D281-B966-D8DA738026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19F43E-B4F2-C06D-BAAA-BB80D42F80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9213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EBE8E5-C98E-517F-60B5-A865DCA821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F8B058-925A-D4E5-617C-0C31E5CCE9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04B6F9-67C5-C79C-196D-9243AC2AAC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F96DF1-4C98-BB01-2C98-68FBF42E6F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2849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7242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0452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F51E4-01A6-78B7-43C8-54206AFC3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0F0615-5259-1690-73C9-62D4BAD41E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F6D28A-7303-849E-6243-26D4689B82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C4455E-002F-F8EE-2628-031A5D69BD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2108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85E1C-2B50-503A-1748-93576618F0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2E5FDD-D066-005D-4F49-B5E5E56638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7F2987-F319-99EB-D75C-CF72FF9651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E323BD-8443-7AFB-914E-2B864F6F2E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6E335F-6B58-4BAC-AAD9-EC2E6DC7157D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43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4C0D5DA-E987-1F86-960A-B58739D72FA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101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Intro Slide DEV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5D5F13-E17F-7F4B-B90E-02AA9844EE68}"/>
              </a:ext>
            </a:extLst>
          </p:cNvPr>
          <p:cNvSpPr/>
          <p:nvPr userDrawn="1"/>
        </p:nvSpPr>
        <p:spPr>
          <a:xfrm>
            <a:off x="0" y="5040360"/>
            <a:ext cx="12192000" cy="1817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8D9A76-764D-4243-BE8A-AFC03BBA711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338649" y="2139210"/>
            <a:ext cx="7514704" cy="25007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Source Sans Pro" panose="020B0503030403020204" pitchFamily="34" charset="0"/>
              </a:defRPr>
            </a:lvl1pPr>
            <a:lvl2pPr marL="548640" indent="0">
              <a:buNone/>
              <a:defRPr/>
            </a:lvl2pPr>
          </a:lstStyle>
          <a:p>
            <a:pPr lvl="0"/>
            <a:r>
              <a:rPr lang="en-US"/>
              <a:t>Vestibulum ante ipsum </a:t>
            </a:r>
            <a:r>
              <a:rPr lang="en-US" err="1"/>
              <a:t>primis</a:t>
            </a:r>
            <a:r>
              <a:rPr lang="en-US"/>
              <a:t> in </a:t>
            </a:r>
            <a:r>
              <a:rPr lang="en-US" err="1"/>
              <a:t>faucibus</a:t>
            </a:r>
            <a:r>
              <a:rPr lang="en-US"/>
              <a:t> </a:t>
            </a:r>
            <a:r>
              <a:rPr lang="en-US" err="1"/>
              <a:t>orci</a:t>
            </a:r>
            <a:r>
              <a:rPr lang="en-US"/>
              <a:t> </a:t>
            </a:r>
            <a:r>
              <a:rPr lang="en-US" err="1"/>
              <a:t>luctus</a:t>
            </a:r>
            <a:r>
              <a:rPr lang="en-US"/>
              <a:t> et </a:t>
            </a:r>
            <a:r>
              <a:rPr lang="en-US" err="1"/>
              <a:t>ultrices</a:t>
            </a:r>
            <a:r>
              <a:rPr lang="en-US"/>
              <a:t> </a:t>
            </a:r>
            <a:r>
              <a:rPr lang="en-US" err="1"/>
              <a:t>posuere</a:t>
            </a:r>
            <a:r>
              <a:rPr lang="en-US"/>
              <a:t> </a:t>
            </a:r>
            <a:r>
              <a:rPr lang="en-US" err="1"/>
              <a:t>cubilia</a:t>
            </a:r>
            <a:r>
              <a:rPr lang="en-US"/>
              <a:t> Curae; </a:t>
            </a:r>
            <a:r>
              <a:rPr lang="en-US" err="1"/>
              <a:t>Fusce</a:t>
            </a:r>
            <a:r>
              <a:rPr lang="en-US"/>
              <a:t> id </a:t>
            </a:r>
            <a:r>
              <a:rPr lang="en-US" err="1"/>
              <a:t>purus</a:t>
            </a:r>
            <a:r>
              <a:rPr lang="en-US"/>
              <a:t>. </a:t>
            </a:r>
            <a:r>
              <a:rPr lang="en-US" err="1"/>
              <a:t>Phasellus</a:t>
            </a:r>
            <a:r>
              <a:rPr lang="en-US"/>
              <a:t> </a:t>
            </a:r>
            <a:r>
              <a:rPr lang="en-US" err="1"/>
              <a:t>blandit</a:t>
            </a:r>
            <a:r>
              <a:rPr lang="en-US"/>
              <a:t> </a:t>
            </a:r>
            <a:r>
              <a:rPr lang="en-US" err="1"/>
              <a:t>leo</a:t>
            </a:r>
            <a:r>
              <a:rPr lang="en-US"/>
              <a:t> </a:t>
            </a:r>
            <a:r>
              <a:rPr lang="en-US" err="1"/>
              <a:t>ut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.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2A8FB29B-F212-4885-0BF7-9CD55CD5CE3C}"/>
              </a:ext>
            </a:extLst>
          </p:cNvPr>
          <p:cNvCxnSpPr/>
          <p:nvPr userDrawn="1"/>
        </p:nvCxnSpPr>
        <p:spPr>
          <a:xfrm>
            <a:off x="2240782" y="1817640"/>
            <a:ext cx="76869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1BC031BE-DFAF-89AD-AFCE-1237597D25F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6502" y="5549292"/>
            <a:ext cx="2825084" cy="733740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CE5B4F8-C46D-2BF5-4117-2247E9003A4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4519" y="941340"/>
            <a:ext cx="8909050" cy="876300"/>
          </a:xfrm>
        </p:spPr>
        <p:txBody>
          <a:bodyPr>
            <a:normAutofit/>
          </a:bodyPr>
          <a:lstStyle>
            <a:lvl1pPr marL="0" indent="0" algn="ctr">
              <a:buNone/>
              <a:defRPr sz="440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979810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er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4C5D952-7020-4B33-84F7-CBC1B869BB0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86810" y="1114428"/>
            <a:ext cx="5219169" cy="83026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  <a:latin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edit subtitle</a:t>
            </a:r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D3068A40-1D69-47F3-AA7E-9CA2BC3F383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81001" y="4511176"/>
            <a:ext cx="5235550" cy="133642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 b="0">
                <a:latin typeface="Source Sans Pro" panose="020B0503030403020204" pitchFamily="34" charset="0"/>
              </a:defRPr>
            </a:lvl1pPr>
          </a:lstStyle>
          <a:p>
            <a:pPr lvl="0"/>
            <a:r>
              <a:rPr lang="en-US"/>
              <a:t>Click to add additional info</a:t>
            </a:r>
          </a:p>
        </p:txBody>
      </p:sp>
      <p:sp>
        <p:nvSpPr>
          <p:cNvPr id="11" name="Text Placeholder 21">
            <a:extLst>
              <a:ext uri="{FF2B5EF4-FFF2-40B4-BE49-F238E27FC236}">
                <a16:creationId xmlns:a16="http://schemas.microsoft.com/office/drawing/2014/main" id="{842910E7-43EF-44FD-A4C0-9AECABD8CC5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81001" y="3507165"/>
            <a:ext cx="5240310" cy="62486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  <a:ea typeface="Source Serif Pro" panose="02040603050405020204" pitchFamily="18" charset="0"/>
              </a:defRPr>
            </a:lvl1pPr>
          </a:lstStyle>
          <a:p>
            <a:pPr lvl="0"/>
            <a:r>
              <a:rPr lang="en-US"/>
              <a:t>Title of presenter</a:t>
            </a:r>
          </a:p>
        </p:txBody>
      </p:sp>
      <p:sp>
        <p:nvSpPr>
          <p:cNvPr id="19" name="Text Placeholder 19">
            <a:extLst>
              <a:ext uri="{FF2B5EF4-FFF2-40B4-BE49-F238E27FC236}">
                <a16:creationId xmlns:a16="http://schemas.microsoft.com/office/drawing/2014/main" id="{E1D283C1-F316-43F0-BDE2-800E11D4BF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6240" y="2556086"/>
            <a:ext cx="5240310" cy="47909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400" b="1" cap="all" baseline="0">
                <a:solidFill>
                  <a:srgbClr val="002060"/>
                </a:solidFill>
                <a:latin typeface="Source Sans Pro Semibold" panose="020B0603030403020204" pitchFamily="34" charset="0"/>
              </a:defRPr>
            </a:lvl1pPr>
          </a:lstStyle>
          <a:p>
            <a:pPr lvl="0"/>
            <a:r>
              <a:rPr lang="en-US"/>
              <a:t>First Name</a:t>
            </a:r>
          </a:p>
        </p:txBody>
      </p:sp>
      <p:sp>
        <p:nvSpPr>
          <p:cNvPr id="21" name="Text Placeholder 19">
            <a:extLst>
              <a:ext uri="{FF2B5EF4-FFF2-40B4-BE49-F238E27FC236}">
                <a16:creationId xmlns:a16="http://schemas.microsoft.com/office/drawing/2014/main" id="{C1223FDD-7488-4253-8BC8-8FEC76158AD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6240" y="3027689"/>
            <a:ext cx="5240310" cy="47909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FontTx/>
              <a:buNone/>
              <a:defRPr sz="2400" b="1" cap="all" baseline="0">
                <a:solidFill>
                  <a:srgbClr val="002060"/>
                </a:solidFill>
                <a:latin typeface="Source Sans Pro Semibold" panose="020B0603030403020204" pitchFamily="34" charset="0"/>
              </a:defRPr>
            </a:lvl1pPr>
          </a:lstStyle>
          <a:p>
            <a:pPr lvl="0"/>
            <a:r>
              <a:rPr lang="en-US"/>
              <a:t>Last Name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A81CFAB-6E89-DB44-BE09-32E905D91A5B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825484" y="1114428"/>
            <a:ext cx="5985516" cy="470175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3" name="Title 22">
            <a:extLst>
              <a:ext uri="{FF2B5EF4-FFF2-40B4-BE49-F238E27FC236}">
                <a16:creationId xmlns:a16="http://schemas.microsoft.com/office/drawing/2014/main" id="{D518BF1B-32A6-9D47-93A2-A5E48DB86C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6810" y="503033"/>
            <a:ext cx="10515600" cy="569913"/>
          </a:xfrm>
        </p:spPr>
        <p:txBody>
          <a:bodyPr>
            <a:normAutofit/>
          </a:bodyPr>
          <a:lstStyle>
            <a:lvl1pPr>
              <a:defRPr sz="3200">
                <a:latin typeface="Source Sans Pro SemiBold" panose="020B0603030403020204" pitchFamily="34" charset="0"/>
              </a:defRPr>
            </a:lvl1pPr>
          </a:lstStyle>
          <a:p>
            <a:r>
              <a:rPr lang="en-US"/>
              <a:t>Click to edit presentation title</a:t>
            </a:r>
          </a:p>
        </p:txBody>
      </p:sp>
      <p:sp>
        <p:nvSpPr>
          <p:cNvPr id="24" name="Footer Placeholder 23">
            <a:extLst>
              <a:ext uri="{FF2B5EF4-FFF2-40B4-BE49-F238E27FC236}">
                <a16:creationId xmlns:a16="http://schemas.microsoft.com/office/drawing/2014/main" id="{0EBDA6E4-77F4-A64D-89B8-E757AE4EAEAD}"/>
              </a:ext>
            </a:extLst>
          </p:cNvPr>
          <p:cNvSpPr>
            <a:spLocks noGrp="1"/>
          </p:cNvSpPr>
          <p:nvPr>
            <p:ph type="ftr" sz="quarter" idx="22"/>
          </p:nvPr>
        </p:nvSpPr>
        <p:spPr>
          <a:xfrm>
            <a:off x="205902" y="6356350"/>
            <a:ext cx="7935098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      </a:t>
            </a:r>
          </a:p>
        </p:txBody>
      </p:sp>
      <p:sp>
        <p:nvSpPr>
          <p:cNvPr id="25" name="Slide Number Placeholder 24">
            <a:extLst>
              <a:ext uri="{FF2B5EF4-FFF2-40B4-BE49-F238E27FC236}">
                <a16:creationId xmlns:a16="http://schemas.microsoft.com/office/drawing/2014/main" id="{0D96C5DD-3C5E-0B4F-829A-6F347372DF45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291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ghlight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01BE4-CFAD-BC43-936B-79A89D2D90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1000" y="856853"/>
            <a:ext cx="11430000" cy="98286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6D422E8-E84E-0149-880E-D3C6927AC71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64302" y="2008683"/>
            <a:ext cx="9878336" cy="3687268"/>
          </a:xfrm>
          <a:prstGeom prst="rect">
            <a:avLst/>
          </a:prstGeom>
        </p:spPr>
        <p:txBody>
          <a:bodyPr/>
          <a:lstStyle>
            <a:lvl1pPr>
              <a:defRPr>
                <a:latin typeface="Source Sans Pro" panose="020B0503030403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48640" indent="0">
              <a:buNone/>
              <a:defRPr/>
            </a:lvl2pPr>
          </a:lstStyle>
          <a:p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0"/>
            <a:r>
              <a:rPr lang="en-US"/>
              <a:t>Maecenas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et ante </a:t>
            </a:r>
            <a:r>
              <a:rPr lang="en-US" err="1"/>
              <a:t>tincidunt</a:t>
            </a:r>
            <a:r>
              <a:rPr lang="en-US"/>
              <a:t> tempus. </a:t>
            </a:r>
            <a:r>
              <a:rPr lang="en-US" err="1"/>
              <a:t>Nullam</a:t>
            </a:r>
            <a:r>
              <a:rPr lang="en-US"/>
              <a:t> dictum </a:t>
            </a:r>
            <a:r>
              <a:rPr lang="en-US" err="1"/>
              <a:t>felis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 </a:t>
            </a:r>
            <a:r>
              <a:rPr lang="en-US" err="1"/>
              <a:t>pede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. Class </a:t>
            </a:r>
            <a:r>
              <a:rPr lang="en-US" err="1"/>
              <a:t>aptent</a:t>
            </a:r>
            <a:r>
              <a:rPr lang="en-US"/>
              <a:t> </a:t>
            </a:r>
            <a:r>
              <a:rPr lang="en-US" err="1"/>
              <a:t>taciti</a:t>
            </a:r>
            <a:r>
              <a:rPr lang="en-US"/>
              <a:t> </a:t>
            </a:r>
            <a:r>
              <a:rPr lang="en-US" err="1"/>
              <a:t>sociosqu</a:t>
            </a:r>
            <a:r>
              <a:rPr lang="en-US"/>
              <a:t> ad </a:t>
            </a:r>
            <a:r>
              <a:rPr lang="en-US" err="1"/>
              <a:t>litora</a:t>
            </a:r>
            <a:r>
              <a:rPr lang="en-US"/>
              <a:t> </a:t>
            </a:r>
            <a:r>
              <a:rPr lang="en-US" err="1"/>
              <a:t>torquent</a:t>
            </a:r>
            <a:r>
              <a:rPr lang="en-US"/>
              <a:t> per </a:t>
            </a:r>
            <a:r>
              <a:rPr lang="en-US" err="1"/>
              <a:t>conubia</a:t>
            </a:r>
            <a:r>
              <a:rPr lang="en-US"/>
              <a:t> nostra, per </a:t>
            </a:r>
            <a:r>
              <a:rPr lang="en-US" err="1"/>
              <a:t>inceptos</a:t>
            </a:r>
            <a:r>
              <a:rPr lang="en-US"/>
              <a:t> </a:t>
            </a:r>
            <a:r>
              <a:rPr lang="en-US" err="1"/>
              <a:t>hymenaeos</a:t>
            </a:r>
            <a:endParaRPr lang="en-US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99CD66BB-3877-3245-81D3-AAD0AF3CDAD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77F59FA7-9E35-E641-9260-462B0A5FC68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B82E961-9AA4-B78A-50AA-B4B9010430F8}"/>
              </a:ext>
            </a:extLst>
          </p:cNvPr>
          <p:cNvCxnSpPr/>
          <p:nvPr userDrawn="1"/>
        </p:nvCxnSpPr>
        <p:spPr>
          <a:xfrm>
            <a:off x="713433" y="2008683"/>
            <a:ext cx="0" cy="368726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9470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lide Number Placeholder 18">
            <a:extLst>
              <a:ext uri="{FF2B5EF4-FFF2-40B4-BE49-F238E27FC236}">
                <a16:creationId xmlns:a16="http://schemas.microsoft.com/office/drawing/2014/main" id="{EB10EEF6-A19D-EF4F-8170-16C700AD67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42EC901-1F15-6FCA-2858-BEC76A2688A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1000" y="856853"/>
            <a:ext cx="11430000" cy="982861"/>
          </a:xfrm>
        </p:spPr>
        <p:txBody>
          <a:bodyPr/>
          <a:lstStyle>
            <a:lvl1pPr>
              <a:defRPr cap="all" baseline="0"/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64FCA9F1-C59B-26E5-C169-580645DDE96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64302" y="2008683"/>
            <a:ext cx="9878336" cy="3687268"/>
          </a:xfrm>
          <a:prstGeom prst="rect">
            <a:avLst/>
          </a:prstGeom>
        </p:spPr>
        <p:txBody>
          <a:bodyPr/>
          <a:lstStyle>
            <a:lvl1pPr>
              <a:defRPr>
                <a:latin typeface="Source Sans Pro" panose="020B0503030403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548640" indent="0">
              <a:buNone/>
              <a:defRPr/>
            </a:lvl2pPr>
          </a:lstStyle>
          <a:p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0"/>
            <a:r>
              <a:rPr lang="en-US"/>
              <a:t>Maecenas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et ante </a:t>
            </a:r>
            <a:r>
              <a:rPr lang="en-US" err="1"/>
              <a:t>tincidunt</a:t>
            </a:r>
            <a:r>
              <a:rPr lang="en-US"/>
              <a:t> tempus. </a:t>
            </a:r>
            <a:r>
              <a:rPr lang="en-US" err="1"/>
              <a:t>Nullam</a:t>
            </a:r>
            <a:r>
              <a:rPr lang="en-US"/>
              <a:t> dictum </a:t>
            </a:r>
            <a:r>
              <a:rPr lang="en-US" err="1"/>
              <a:t>felis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 </a:t>
            </a:r>
            <a:r>
              <a:rPr lang="en-US" err="1"/>
              <a:t>pede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. Class </a:t>
            </a:r>
            <a:r>
              <a:rPr lang="en-US" err="1"/>
              <a:t>aptent</a:t>
            </a:r>
            <a:r>
              <a:rPr lang="en-US"/>
              <a:t> </a:t>
            </a:r>
            <a:r>
              <a:rPr lang="en-US" err="1"/>
              <a:t>taciti</a:t>
            </a:r>
            <a:r>
              <a:rPr lang="en-US"/>
              <a:t> </a:t>
            </a:r>
            <a:r>
              <a:rPr lang="en-US" err="1"/>
              <a:t>sociosqu</a:t>
            </a:r>
            <a:r>
              <a:rPr lang="en-US"/>
              <a:t> ad </a:t>
            </a:r>
            <a:r>
              <a:rPr lang="en-US" err="1"/>
              <a:t>litora</a:t>
            </a:r>
            <a:r>
              <a:rPr lang="en-US"/>
              <a:t> </a:t>
            </a:r>
            <a:r>
              <a:rPr lang="en-US" err="1"/>
              <a:t>torquent</a:t>
            </a:r>
            <a:r>
              <a:rPr lang="en-US"/>
              <a:t> per </a:t>
            </a:r>
            <a:r>
              <a:rPr lang="en-US" err="1"/>
              <a:t>conubia</a:t>
            </a:r>
            <a:r>
              <a:rPr lang="en-US"/>
              <a:t> nostra, per </a:t>
            </a:r>
            <a:r>
              <a:rPr lang="en-US" err="1"/>
              <a:t>inceptos</a:t>
            </a:r>
            <a:r>
              <a:rPr lang="en-US"/>
              <a:t> </a:t>
            </a:r>
            <a:r>
              <a:rPr lang="en-US" err="1"/>
              <a:t>hymenaeos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572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5D5F13-E17F-7F4B-B90E-02AA9844EE68}"/>
              </a:ext>
            </a:extLst>
          </p:cNvPr>
          <p:cNvSpPr/>
          <p:nvPr userDrawn="1"/>
        </p:nvSpPr>
        <p:spPr>
          <a:xfrm>
            <a:off x="0" y="5040360"/>
            <a:ext cx="12192000" cy="1817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E42633-3F03-C648-8455-266D21A2E86C}"/>
              </a:ext>
            </a:extLst>
          </p:cNvPr>
          <p:cNvSpPr txBox="1"/>
          <p:nvPr userDrawn="1"/>
        </p:nvSpPr>
        <p:spPr>
          <a:xfrm>
            <a:off x="3879487" y="3250540"/>
            <a:ext cx="4433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OHIOHOME.ORG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00BAA9-C1C4-3B4F-885F-F222E9FA0514}"/>
              </a:ext>
            </a:extLst>
          </p:cNvPr>
          <p:cNvSpPr txBox="1"/>
          <p:nvPr userDrawn="1"/>
        </p:nvSpPr>
        <p:spPr>
          <a:xfrm>
            <a:off x="2532743" y="2259769"/>
            <a:ext cx="7126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002060"/>
                </a:solidFill>
                <a:latin typeface="+mj-lt"/>
              </a:rPr>
              <a:t>QUESTIONS?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9C25710-E56D-E79D-3F89-904EEFC979A9}"/>
              </a:ext>
            </a:extLst>
          </p:cNvPr>
          <p:cNvCxnSpPr/>
          <p:nvPr userDrawn="1"/>
        </p:nvCxnSpPr>
        <p:spPr>
          <a:xfrm>
            <a:off x="4417925" y="2972578"/>
            <a:ext cx="3356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18BCBA0C-3CE4-B1FA-C5AA-6A48D715190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6502" y="5547641"/>
            <a:ext cx="2929858" cy="76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201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hank You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5D5F13-E17F-7F4B-B90E-02AA9844EE68}"/>
              </a:ext>
            </a:extLst>
          </p:cNvPr>
          <p:cNvSpPr/>
          <p:nvPr userDrawn="1"/>
        </p:nvSpPr>
        <p:spPr>
          <a:xfrm>
            <a:off x="0" y="5040360"/>
            <a:ext cx="12192000" cy="1817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E42633-3F03-C648-8455-266D21A2E86C}"/>
              </a:ext>
            </a:extLst>
          </p:cNvPr>
          <p:cNvSpPr txBox="1"/>
          <p:nvPr userDrawn="1"/>
        </p:nvSpPr>
        <p:spPr>
          <a:xfrm>
            <a:off x="3879487" y="3244334"/>
            <a:ext cx="4433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OHIOHOME.ORG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00BAA9-C1C4-3B4F-885F-F222E9FA0514}"/>
              </a:ext>
            </a:extLst>
          </p:cNvPr>
          <p:cNvSpPr txBox="1"/>
          <p:nvPr userDrawn="1"/>
        </p:nvSpPr>
        <p:spPr>
          <a:xfrm>
            <a:off x="2532743" y="2289913"/>
            <a:ext cx="7126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002060"/>
                </a:solidFill>
                <a:latin typeface="+mj-lt"/>
              </a:rPr>
              <a:t>THANK YOU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9E4AB69-44FC-BAEA-DA4A-C1CF5CC552B0}"/>
              </a:ext>
            </a:extLst>
          </p:cNvPr>
          <p:cNvCxnSpPr/>
          <p:nvPr userDrawn="1"/>
        </p:nvCxnSpPr>
        <p:spPr>
          <a:xfrm>
            <a:off x="4417925" y="2972578"/>
            <a:ext cx="3356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2BB557A6-5198-471A-6250-E64C9EBC2A4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26502" y="5547641"/>
            <a:ext cx="2929858" cy="76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214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095D5F13-E17F-7F4B-B90E-02AA9844EE68}"/>
              </a:ext>
            </a:extLst>
          </p:cNvPr>
          <p:cNvSpPr/>
          <p:nvPr userDrawn="1"/>
        </p:nvSpPr>
        <p:spPr>
          <a:xfrm>
            <a:off x="0" y="5040360"/>
            <a:ext cx="12192000" cy="18176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E42633-3F03-C648-8455-266D21A2E86C}"/>
              </a:ext>
            </a:extLst>
          </p:cNvPr>
          <p:cNvSpPr txBox="1"/>
          <p:nvPr userDrawn="1"/>
        </p:nvSpPr>
        <p:spPr>
          <a:xfrm>
            <a:off x="3879487" y="3244334"/>
            <a:ext cx="4433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OHIOHOME.ORG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00BAA9-C1C4-3B4F-885F-F222E9FA0514}"/>
              </a:ext>
            </a:extLst>
          </p:cNvPr>
          <p:cNvSpPr txBox="1"/>
          <p:nvPr userDrawn="1"/>
        </p:nvSpPr>
        <p:spPr>
          <a:xfrm>
            <a:off x="2532743" y="2289913"/>
            <a:ext cx="7126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>
                <a:solidFill>
                  <a:srgbClr val="002060"/>
                </a:solidFill>
                <a:latin typeface="+mj-lt"/>
              </a:rPr>
              <a:t>THANK YOU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F28F073-E9E1-7EEC-F3B0-17308C484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69265" y="5379396"/>
            <a:ext cx="2104204" cy="1001949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F9E4AB69-44FC-BAEA-DA4A-C1CF5CC552B0}"/>
              </a:ext>
            </a:extLst>
          </p:cNvPr>
          <p:cNvCxnSpPr/>
          <p:nvPr userDrawn="1"/>
        </p:nvCxnSpPr>
        <p:spPr>
          <a:xfrm>
            <a:off x="4417925" y="2972578"/>
            <a:ext cx="33561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30193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OHF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01900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 Slide OHF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019F13-D402-C2BE-894F-DC9D2CEE2060}"/>
              </a:ext>
            </a:extLst>
          </p:cNvPr>
          <p:cNvSpPr txBox="1"/>
          <p:nvPr userDrawn="1"/>
        </p:nvSpPr>
        <p:spPr>
          <a:xfrm>
            <a:off x="4064001" y="6289964"/>
            <a:ext cx="3916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E3F75"/>
                </a:solidFill>
                <a:latin typeface="Source Sans Pro" panose="020B0503030403020204" pitchFamily="34" charset="0"/>
              </a:rPr>
              <a:t>OHIOHOME.ORG</a:t>
            </a:r>
          </a:p>
        </p:txBody>
      </p:sp>
    </p:spTree>
    <p:extLst>
      <p:ext uri="{BB962C8B-B14F-4D97-AF65-F5344CB8AC3E}">
        <p14:creationId xmlns:p14="http://schemas.microsoft.com/office/powerpoint/2010/main" val="461152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6D54E-7559-24D9-34A4-60AB427E2E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3107" y="408671"/>
            <a:ext cx="9610725" cy="7408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Section Header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97059-4F88-72A8-E304-8FFFFFD941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107" y="1280160"/>
            <a:ext cx="10960693" cy="48968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843870-A4C1-089B-B542-35EF16CF2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0CAE8E3-C5FE-4EC1-8C7D-BF7D07DA04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177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pening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9476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ing OHF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2314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 OHF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B019F13-D402-C2BE-894F-DC9D2CEE2060}"/>
              </a:ext>
            </a:extLst>
          </p:cNvPr>
          <p:cNvSpPr txBox="1"/>
          <p:nvPr userDrawn="1"/>
        </p:nvSpPr>
        <p:spPr>
          <a:xfrm>
            <a:off x="4064001" y="6289964"/>
            <a:ext cx="3916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rgbClr val="0E3F75"/>
                </a:solidFill>
                <a:latin typeface="Source Sans Pro" panose="020B0503030403020204" pitchFamily="34" charset="0"/>
              </a:rPr>
              <a:t>OHIOHOME.ORG</a:t>
            </a:r>
          </a:p>
        </p:txBody>
      </p:sp>
    </p:spTree>
    <p:extLst>
      <p:ext uri="{BB962C8B-B14F-4D97-AF65-F5344CB8AC3E}">
        <p14:creationId xmlns:p14="http://schemas.microsoft.com/office/powerpoint/2010/main" val="17066858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 HEAR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D42B658-2D5A-774F-A585-ED75BF68BE55}"/>
              </a:ext>
            </a:extLst>
          </p:cNvPr>
          <p:cNvSpPr txBox="1"/>
          <p:nvPr userDrawn="1"/>
        </p:nvSpPr>
        <p:spPr>
          <a:xfrm>
            <a:off x="3879487" y="6104321"/>
            <a:ext cx="4433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0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OHIO.ORG</a:t>
            </a:r>
          </a:p>
        </p:txBody>
      </p:sp>
    </p:spTree>
    <p:extLst>
      <p:ext uri="{BB962C8B-B14F-4D97-AF65-F5344CB8AC3E}">
        <p14:creationId xmlns:p14="http://schemas.microsoft.com/office/powerpoint/2010/main" val="28394961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44">
          <p15:clr>
            <a:srgbClr val="FBAE40"/>
          </p15:clr>
        </p15:guide>
        <p15:guide id="2" orient="horz" pos="2496">
          <p15:clr>
            <a:srgbClr val="FBAE40"/>
          </p15:clr>
        </p15:guide>
        <p15:guide id="3" pos="6288">
          <p15:clr>
            <a:srgbClr val="FBAE40"/>
          </p15:clr>
        </p15:guide>
        <p15:guide id="4" pos="1392">
          <p15:clr>
            <a:srgbClr val="FBAE40"/>
          </p15:clr>
        </p15:guide>
        <p15:guide id="5" pos="1680">
          <p15:clr>
            <a:srgbClr val="FBAE40"/>
          </p15:clr>
        </p15:guide>
        <p15:guide id="6" pos="600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e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12B7E9-3BA4-484E-9D9D-392D6666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0999" y="1658247"/>
            <a:ext cx="11430001" cy="42359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0"/>
            <a:r>
              <a:rPr lang="en-US"/>
              <a:t>Maecenas </a:t>
            </a:r>
            <a:r>
              <a:rPr lang="en-US" err="1"/>
              <a:t>nec</a:t>
            </a:r>
            <a:r>
              <a:rPr lang="en-US"/>
              <a:t> </a:t>
            </a:r>
            <a:r>
              <a:rPr lang="en-US" err="1"/>
              <a:t>odio</a:t>
            </a:r>
            <a:r>
              <a:rPr lang="en-US"/>
              <a:t> et ante </a:t>
            </a:r>
            <a:r>
              <a:rPr lang="en-US" err="1"/>
              <a:t>tincidunt</a:t>
            </a:r>
            <a:r>
              <a:rPr lang="en-US"/>
              <a:t> tempus. </a:t>
            </a:r>
            <a:r>
              <a:rPr lang="en-US" err="1"/>
              <a:t>Nullam</a:t>
            </a:r>
            <a:r>
              <a:rPr lang="en-US"/>
              <a:t> dictum </a:t>
            </a:r>
            <a:r>
              <a:rPr lang="en-US" err="1"/>
              <a:t>felis</a:t>
            </a:r>
            <a:r>
              <a:rPr lang="en-US"/>
              <a:t> </a:t>
            </a:r>
            <a:r>
              <a:rPr lang="en-US" err="1"/>
              <a:t>eu</a:t>
            </a:r>
            <a:r>
              <a:rPr lang="en-US"/>
              <a:t> </a:t>
            </a:r>
            <a:r>
              <a:rPr lang="en-US" err="1"/>
              <a:t>pede</a:t>
            </a:r>
            <a:r>
              <a:rPr lang="en-US"/>
              <a:t> </a:t>
            </a:r>
            <a:r>
              <a:rPr lang="en-US" err="1"/>
              <a:t>mollis</a:t>
            </a:r>
            <a:r>
              <a:rPr lang="en-US"/>
              <a:t> </a:t>
            </a:r>
            <a:r>
              <a:rPr lang="en-US" err="1"/>
              <a:t>pretium</a:t>
            </a:r>
            <a:r>
              <a:rPr lang="en-US"/>
              <a:t>. Class </a:t>
            </a:r>
            <a:r>
              <a:rPr lang="en-US" err="1"/>
              <a:t>aptent</a:t>
            </a:r>
            <a:r>
              <a:rPr lang="en-US"/>
              <a:t> </a:t>
            </a:r>
            <a:r>
              <a:rPr lang="en-US" err="1"/>
              <a:t>taciti</a:t>
            </a:r>
            <a:r>
              <a:rPr lang="en-US"/>
              <a:t> </a:t>
            </a:r>
            <a:r>
              <a:rPr lang="en-US" err="1"/>
              <a:t>sociosqu</a:t>
            </a:r>
            <a:r>
              <a:rPr lang="en-US"/>
              <a:t> ad </a:t>
            </a:r>
            <a:r>
              <a:rPr lang="en-US" err="1"/>
              <a:t>litora</a:t>
            </a:r>
            <a:r>
              <a:rPr lang="en-US"/>
              <a:t> </a:t>
            </a:r>
            <a:r>
              <a:rPr lang="en-US" err="1"/>
              <a:t>torquent</a:t>
            </a:r>
            <a:r>
              <a:rPr lang="en-US"/>
              <a:t> per </a:t>
            </a:r>
            <a:r>
              <a:rPr lang="en-US" err="1"/>
              <a:t>conubia</a:t>
            </a:r>
            <a:r>
              <a:rPr lang="en-US"/>
              <a:t> nostra, per </a:t>
            </a:r>
            <a:r>
              <a:rPr lang="en-US" err="1"/>
              <a:t>inceptos</a:t>
            </a:r>
            <a:r>
              <a:rPr lang="en-US"/>
              <a:t> </a:t>
            </a:r>
            <a:r>
              <a:rPr lang="en-US" err="1"/>
              <a:t>hymenaeos</a:t>
            </a:r>
            <a:r>
              <a:rPr lang="en-US"/>
              <a:t>.</a:t>
            </a:r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9D996841-33AB-1041-B0F1-02114E0F8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65125"/>
            <a:ext cx="11430000" cy="98286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TITLE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51A58E-E2B6-4F4D-91A6-034B810B725B}"/>
              </a:ext>
            </a:extLst>
          </p:cNvPr>
          <p:cNvSpPr/>
          <p:nvPr userDrawn="1"/>
        </p:nvSpPr>
        <p:spPr>
          <a:xfrm>
            <a:off x="0" y="6172200"/>
            <a:ext cx="12192000" cy="68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1" name="Slide Number Placeholder 20">
            <a:extLst>
              <a:ext uri="{FF2B5EF4-FFF2-40B4-BE49-F238E27FC236}">
                <a16:creationId xmlns:a16="http://schemas.microsoft.com/office/drawing/2014/main" id="{A93BE12D-B4D3-5E43-9B6B-11CE556E3D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1">
                    <a:lumMod val="9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383B7B7A-CDDA-7C44-B1B0-1F1E45567B3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606B7E58-D666-75DA-9C6F-3F8B4CEE38C3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53" y="6361099"/>
            <a:ext cx="474847" cy="37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7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797" r:id="rId2"/>
    <p:sldLayoutId id="2147483784" r:id="rId3"/>
    <p:sldLayoutId id="2147483796" r:id="rId4"/>
    <p:sldLayoutId id="2147483792" r:id="rId5"/>
    <p:sldLayoutId id="2147483785" r:id="rId6"/>
    <p:sldLayoutId id="2147483798" r:id="rId7"/>
    <p:sldLayoutId id="2147483791" r:id="rId8"/>
    <p:sldLayoutId id="2147483800" r:id="rId9"/>
    <p:sldLayoutId id="2147483801" r:id="rId10"/>
    <p:sldLayoutId id="2147483802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 cap="all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1pPr>
      <a:lvl2pPr marL="77724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2pPr>
      <a:lvl3pPr marL="123444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500"/>
        </a:spcAft>
        <a:buClr>
          <a:schemeClr val="accent1"/>
        </a:buClr>
        <a:buSzPct val="11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8D8954-02B2-2C2B-7150-4CD6A99D811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397" y="1599251"/>
            <a:ext cx="2772181" cy="28631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51667EE-4410-76E5-535E-8152D1B40D32}"/>
              </a:ext>
            </a:extLst>
          </p:cNvPr>
          <p:cNvSpPr txBox="1"/>
          <p:nvPr userDrawn="1"/>
        </p:nvSpPr>
        <p:spPr>
          <a:xfrm>
            <a:off x="2632917" y="5191119"/>
            <a:ext cx="7277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i="1">
                <a:solidFill>
                  <a:srgbClr val="002060"/>
                </a:solidFill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We Open the Doors to an Affordable Place to Call Home</a:t>
            </a:r>
          </a:p>
        </p:txBody>
      </p:sp>
    </p:spTree>
    <p:extLst>
      <p:ext uri="{BB962C8B-B14F-4D97-AF65-F5344CB8AC3E}">
        <p14:creationId xmlns:p14="http://schemas.microsoft.com/office/powerpoint/2010/main" val="1554241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57" r:id="rId3"/>
    <p:sldLayoutId id="214748375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4/relationships/chartEx" Target="../charts/chartEx1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mailto:DAS@ohiohome.org" TargetMode="External"/><Relationship Id="rId2" Type="http://schemas.openxmlformats.org/officeDocument/2006/relationships/hyperlink" Target="mailto:jcahill@ohiohome.org" TargetMode="Externa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6F122-133D-727F-BCBE-8A34EC98E1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9DCAA00-B636-0AB5-1273-71CCEC14E64B}"/>
              </a:ext>
            </a:extLst>
          </p:cNvPr>
          <p:cNvSpPr txBox="1">
            <a:spLocks/>
          </p:cNvSpPr>
          <p:nvPr/>
        </p:nvSpPr>
        <p:spPr>
          <a:xfrm>
            <a:off x="381000" y="627892"/>
            <a:ext cx="11430000" cy="982861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4800" b="1">
              <a:latin typeface="Source Sans Pro"/>
              <a:ea typeface="Source Sans Pro"/>
            </a:endParaRPr>
          </a:p>
        </p:txBody>
      </p:sp>
    </p:spTree>
    <p:extLst>
      <p:ext uri="{BB962C8B-B14F-4D97-AF65-F5344CB8AC3E}">
        <p14:creationId xmlns:p14="http://schemas.microsoft.com/office/powerpoint/2010/main" val="36479344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4089B4-51B6-AE28-D1FD-3716F458A8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41475" y="2219534"/>
            <a:ext cx="8909050" cy="876300"/>
          </a:xfrm>
        </p:spPr>
        <p:txBody>
          <a:bodyPr>
            <a:normAutofit/>
          </a:bodyPr>
          <a:lstStyle/>
          <a:p>
            <a:r>
              <a:rPr lang="en-US" dirty="0"/>
              <a:t>Office of Multifamily Housing</a:t>
            </a:r>
          </a:p>
        </p:txBody>
      </p:sp>
    </p:spTree>
    <p:extLst>
      <p:ext uri="{BB962C8B-B14F-4D97-AF65-F5344CB8AC3E}">
        <p14:creationId xmlns:p14="http://schemas.microsoft.com/office/powerpoint/2010/main" val="3757340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4CDA3-ADE7-7581-12D2-4E59BB83B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295F2-385D-65DC-807B-2F6CF82B7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Multifamily Programs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1DDB235-241B-A61A-B486-2670BE1490C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862912"/>
              </p:ext>
            </p:extLst>
          </p:nvPr>
        </p:nvGraphicFramePr>
        <p:xfrm>
          <a:off x="393106" y="1014984"/>
          <a:ext cx="11128335" cy="52889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8579">
                  <a:extLst>
                    <a:ext uri="{9D8B030D-6E8A-4147-A177-3AD203B41FA5}">
                      <a16:colId xmlns:a16="http://schemas.microsoft.com/office/drawing/2014/main" val="2251178693"/>
                    </a:ext>
                  </a:extLst>
                </a:gridCol>
                <a:gridCol w="1818042">
                  <a:extLst>
                    <a:ext uri="{9D8B030D-6E8A-4147-A177-3AD203B41FA5}">
                      <a16:colId xmlns:a16="http://schemas.microsoft.com/office/drawing/2014/main" val="3097293765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3603860283"/>
                    </a:ext>
                  </a:extLst>
                </a:gridCol>
                <a:gridCol w="2463501">
                  <a:extLst>
                    <a:ext uri="{9D8B030D-6E8A-4147-A177-3AD203B41FA5}">
                      <a16:colId xmlns:a16="http://schemas.microsoft.com/office/drawing/2014/main" val="1142335650"/>
                    </a:ext>
                  </a:extLst>
                </a:gridCol>
                <a:gridCol w="2506533">
                  <a:extLst>
                    <a:ext uri="{9D8B030D-6E8A-4147-A177-3AD203B41FA5}">
                      <a16:colId xmlns:a16="http://schemas.microsoft.com/office/drawing/2014/main" val="3390115588"/>
                    </a:ext>
                  </a:extLst>
                </a:gridCol>
              </a:tblGrid>
              <a:tr h="382780"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Program Type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Credit Type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Construction Type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Funding Round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Additional Resources</a:t>
                      </a:r>
                    </a:p>
                  </a:txBody>
                  <a:tcPr>
                    <a:solidFill>
                      <a:schemeClr val="tx2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251690"/>
                  </a:ext>
                </a:extLst>
              </a:tr>
              <a:tr h="7363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9% LIHTC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9% LIHTC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latin typeface="+mn-lt"/>
                          <a:cs typeface="Arial" panose="020B0604020202020204" pitchFamily="34" charset="0"/>
                        </a:rPr>
                        <a:t>New Construction, Adaptive Reuse, and Rehabilitation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latin typeface="+mn-lt"/>
                        </a:rPr>
                        <a:t>Annual Round – </a:t>
                      </a:r>
                      <a:r>
                        <a:rPr lang="en-US" sz="1400" b="1">
                          <a:latin typeface="+mn-lt"/>
                        </a:rPr>
                        <a:t>Competitive</a:t>
                      </a:r>
                    </a:p>
                    <a:p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latin typeface="+mn-lt"/>
                          <a:cs typeface="Arial" panose="020B0604020202020204" pitchFamily="34" charset="0"/>
                        </a:rPr>
                        <a:t>HOME (</a:t>
                      </a:r>
                      <a:r>
                        <a:rPr lang="en-US" sz="1400">
                          <a:latin typeface="+mn-lt"/>
                        </a:rPr>
                        <a:t>limited soft funds for CHDO)</a:t>
                      </a:r>
                      <a:endParaRPr lang="en-US" sz="140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9299058"/>
                  </a:ext>
                </a:extLst>
              </a:tr>
              <a:tr h="736336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4% LIHTC Only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4% LIHTC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New Construction, Adaptive Reuse, Rehab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Open Round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None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1539678"/>
                  </a:ext>
                </a:extLst>
              </a:tr>
              <a:tr h="76498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4% LIHTC – Affordable Assisted Living (AAL)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latin typeface="+mn-lt"/>
                        </a:rPr>
                        <a:t>4% LIHTC</a:t>
                      </a:r>
                    </a:p>
                    <a:p>
                      <a:endParaRPr lang="en-US" sz="14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New Construction Only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Open Round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Medicaid Waiver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1271243"/>
                  </a:ext>
                </a:extLst>
              </a:tr>
              <a:tr h="80722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4% LIHTC + Bond Gap Financing (BGF)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+mn-lt"/>
                        </a:rPr>
                        <a:t>4% LIHTC</a:t>
                      </a:r>
                    </a:p>
                    <a:p>
                      <a:endParaRPr lang="en-US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Rehabilitation Only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Annual Round – </a:t>
                      </a:r>
                      <a:r>
                        <a:rPr lang="en-US" sz="1400" b="1">
                          <a:latin typeface="+mn-lt"/>
                        </a:rPr>
                        <a:t>Competitive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HOME, NHTF </a:t>
                      </a:r>
                    </a:p>
                    <a:p>
                      <a:r>
                        <a:rPr lang="en-US" sz="1400">
                          <a:latin typeface="+mn-lt"/>
                        </a:rPr>
                        <a:t>(limited soft funds)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0446351"/>
                  </a:ext>
                </a:extLst>
              </a:tr>
              <a:tr h="91023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4% LIHTC + Ohio LIHTC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4% LIHTC + Ohio LIHTC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New Construction, Adaptive Reuse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Annual Round – </a:t>
                      </a:r>
                      <a:r>
                        <a:rPr lang="en-US" sz="1400" b="1">
                          <a:latin typeface="+mn-lt"/>
                        </a:rPr>
                        <a:t>Competitive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latin typeface="+mn-lt"/>
                        </a:rPr>
                        <a:t>Ohio LIHTC, OHTF (rural only)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0294931"/>
                  </a:ext>
                </a:extLst>
              </a:tr>
              <a:tr h="95110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Housing Development Gap Financing (HDGF)</a:t>
                      </a: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+mn-lt"/>
                        </a:rPr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latin typeface="+mn-lt"/>
                          <a:cs typeface="Arial" panose="020B0604020202020204" pitchFamily="34" charset="0"/>
                        </a:rPr>
                        <a:t>New Construction, Adaptive Reuse, and Rehabilitation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latin typeface="+mn-lt"/>
                          <a:cs typeface="Arial" panose="020B0604020202020204" pitchFamily="34" charset="0"/>
                        </a:rPr>
                        <a:t>4-24 units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latin typeface="+mn-lt"/>
                        </a:rPr>
                        <a:t>Annual Round – </a:t>
                      </a:r>
                      <a:r>
                        <a:rPr lang="en-US" sz="1400" b="1">
                          <a:latin typeface="+mn-lt"/>
                        </a:rPr>
                        <a:t>Competitive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+mn-lt"/>
                        </a:rPr>
                        <a:t>HOME, NHTF, OHTF, and/or </a:t>
                      </a:r>
                    </a:p>
                    <a:p>
                      <a:r>
                        <a:rPr lang="en-US" sz="1400" dirty="0">
                          <a:latin typeface="+mn-lt"/>
                        </a:rPr>
                        <a:t>T-CAP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7623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6083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52A11-BFB3-41C3-2BC1-AAEE3F409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D4C247-BA33-7AA3-F398-372F44321DA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7207331-9BEC-3013-B5A9-050E80091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600821"/>
            <a:ext cx="11430000" cy="982861"/>
          </a:xfrm>
        </p:spPr>
        <p:txBody>
          <a:bodyPr/>
          <a:lstStyle/>
          <a:p>
            <a:r>
              <a:rPr lang="en-US"/>
              <a:t>2026 Experience &amp; Capacity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8E52EC-2CA6-9B2E-4F15-B3CE10FE4E82}"/>
              </a:ext>
            </a:extLst>
          </p:cNvPr>
          <p:cNvSpPr txBox="1"/>
          <p:nvPr/>
        </p:nvSpPr>
        <p:spPr>
          <a:xfrm>
            <a:off x="3697224" y="6119336"/>
            <a:ext cx="70286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en-US" sz="1400"/>
          </a:p>
          <a:p>
            <a:r>
              <a:rPr lang="en-US" sz="1400"/>
              <a:t>2026 Experience and Capacity window thru September 25, 2026</a:t>
            </a:r>
          </a:p>
          <a:p>
            <a:endParaRPr lang="en-US" sz="1400"/>
          </a:p>
        </p:txBody>
      </p:sp>
      <mc:AlternateContent xmlns:mc="http://schemas.openxmlformats.org/markup-compatibility/2006" xmlns:cx2="http://schemas.microsoft.com/office/drawing/2015/10/21/chartex">
        <mc:Choice Requires="cx2">
          <p:graphicFrame>
            <p:nvGraphicFramePr>
              <p:cNvPr id="5" name="Chart 4">
                <a:extLst>
                  <a:ext uri="{FF2B5EF4-FFF2-40B4-BE49-F238E27FC236}">
                    <a16:creationId xmlns:a16="http://schemas.microsoft.com/office/drawing/2014/main" id="{077C1592-F3AE-A629-F341-9EC0ADD9608F}"/>
                  </a:ext>
                </a:extLst>
              </p:cNvPr>
              <p:cNvGraphicFramePr/>
              <p:nvPr/>
            </p:nvGraphicFramePr>
            <p:xfrm>
              <a:off x="1685925" y="1432715"/>
              <a:ext cx="8820149" cy="4600575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2"/>
              </a:graphicData>
            </a:graphic>
          </p:graphicFrame>
        </mc:Choice>
        <mc:Fallback xmlns="">
          <p:pic>
            <p:nvPicPr>
              <p:cNvPr id="5" name="Chart 4">
                <a:extLst>
                  <a:ext uri="{FF2B5EF4-FFF2-40B4-BE49-F238E27FC236}">
                    <a16:creationId xmlns:a16="http://schemas.microsoft.com/office/drawing/2014/main" id="{077C1592-F3AE-A629-F341-9EC0ADD9608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85925" y="1432715"/>
                <a:ext cx="8820149" cy="4600575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90385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07BE311-A1E1-0051-5A81-FADB1E5645E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13FED23-E68E-B2F0-131A-7A9250853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2026 9% LIHTC proposal Applications</a:t>
            </a:r>
          </a:p>
        </p:txBody>
      </p:sp>
      <p:pic>
        <p:nvPicPr>
          <p:cNvPr id="5" name="Picture 4" descr="Map&#10;&#10;Description automatically generated">
            <a:extLst>
              <a:ext uri="{FF2B5EF4-FFF2-40B4-BE49-F238E27FC236}">
                <a16:creationId xmlns:a16="http://schemas.microsoft.com/office/drawing/2014/main" id="{BCF6F362-881F-CB28-C9EA-98AF7DB6C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9" t="4511" r="8542" b="5278"/>
          <a:stretch>
            <a:fillRect/>
          </a:stretch>
        </p:blipFill>
        <p:spPr>
          <a:xfrm>
            <a:off x="6822947" y="1500886"/>
            <a:ext cx="4489705" cy="4855464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11D2DF7-8B20-BE1A-AB46-BF143E8EE629}"/>
              </a:ext>
            </a:extLst>
          </p:cNvPr>
          <p:cNvGraphicFramePr>
            <a:graphicFrameLocks noGrp="1"/>
          </p:cNvGraphicFramePr>
          <p:nvPr/>
        </p:nvGraphicFramePr>
        <p:xfrm>
          <a:off x="1581656" y="2558112"/>
          <a:ext cx="3282952" cy="264116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1206">
                  <a:extLst>
                    <a:ext uri="{9D8B030D-6E8A-4147-A177-3AD203B41FA5}">
                      <a16:colId xmlns:a16="http://schemas.microsoft.com/office/drawing/2014/main" val="1763362117"/>
                    </a:ext>
                  </a:extLst>
                </a:gridCol>
                <a:gridCol w="1671746">
                  <a:extLst>
                    <a:ext uri="{9D8B030D-6E8A-4147-A177-3AD203B41FA5}">
                      <a16:colId xmlns:a16="http://schemas.microsoft.com/office/drawing/2014/main" val="1376318999"/>
                    </a:ext>
                  </a:extLst>
                </a:gridCol>
              </a:tblGrid>
              <a:tr h="56125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Region</a:t>
                      </a:r>
                      <a:endParaRPr lang="en-US" sz="2000" b="0" i="0" u="none" strike="noStrike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u="none" strike="noStrike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Proposals</a:t>
                      </a:r>
                      <a:endParaRPr lang="en-US" sz="2000" b="0" i="0" u="none" strike="noStrike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84344"/>
                  </a:ext>
                </a:extLst>
              </a:tr>
              <a:tr h="33631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Southeast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lvl="1"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2548092"/>
                  </a:ext>
                </a:extLst>
              </a:tr>
              <a:tr h="33631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Northwest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lvl="1"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7213366"/>
                  </a:ext>
                </a:extLst>
              </a:tr>
              <a:tr h="336313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Central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lvl="1"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016171"/>
                  </a:ext>
                </a:extLst>
              </a:tr>
              <a:tr h="35312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Southwest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lvl="1"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583099"/>
                  </a:ext>
                </a:extLst>
              </a:tr>
              <a:tr h="35312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>
                          <a:effectLst/>
                        </a:rPr>
                        <a:t>Northeast</a:t>
                      </a:r>
                      <a:endParaRPr lang="en-US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1" algn="l" fontAlgn="b"/>
                      <a:r>
                        <a:rPr lang="en-US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919256"/>
                  </a:ext>
                </a:extLst>
              </a:tr>
              <a:tr h="36471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>
                          <a:effectLst/>
                        </a:rPr>
                        <a:t>Total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lvl="1" algn="l" fontAlgn="b"/>
                      <a:r>
                        <a:rPr lang="en-US" sz="2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65528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6472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8C10D94-C92E-5FE4-E0A9-C49F97843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2026 9% LIHTC Calendar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D6D0D29-E881-6821-53CD-1B5A8455AE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1557266"/>
              </p:ext>
            </p:extLst>
          </p:nvPr>
        </p:nvGraphicFramePr>
        <p:xfrm>
          <a:off x="741870" y="1477117"/>
          <a:ext cx="10575985" cy="43770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55728">
                  <a:extLst>
                    <a:ext uri="{9D8B030D-6E8A-4147-A177-3AD203B41FA5}">
                      <a16:colId xmlns:a16="http://schemas.microsoft.com/office/drawing/2014/main" val="2726973137"/>
                    </a:ext>
                  </a:extLst>
                </a:gridCol>
                <a:gridCol w="7520257">
                  <a:extLst>
                    <a:ext uri="{9D8B030D-6E8A-4147-A177-3AD203B41FA5}">
                      <a16:colId xmlns:a16="http://schemas.microsoft.com/office/drawing/2014/main" val="30413854"/>
                    </a:ext>
                  </a:extLst>
                </a:gridCol>
              </a:tblGrid>
              <a:tr h="439391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u="sng">
                          <a:effectLst/>
                        </a:rPr>
                        <a:t>Date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effectLst/>
                        </a:rPr>
                        <a:t>Programmatic Benchmark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9338349"/>
                  </a:ext>
                </a:extLst>
              </a:tr>
              <a:tr h="700162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December 2, 2025 thru </a:t>
                      </a:r>
                    </a:p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January 8, 2026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</a:rPr>
                        <a:t>Submission window for 2026 9% LIHTC Experience and Capacity and CHDO Certifications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7851662"/>
                  </a:ext>
                </a:extLst>
              </a:tr>
              <a:tr h="67763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Thursday, February 26, 2026, </a:t>
                      </a:r>
                    </a:p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by 5:00 p.m. EST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</a:rPr>
                        <a:t>Deadline to submit Proposal Applications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2600203"/>
                  </a:ext>
                </a:extLst>
              </a:tr>
              <a:tr h="725358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Friday, April 10, 2026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</a:rPr>
                        <a:t>OHFA release of Preliminary Competitive Scoring and Minimum Financial and Threshold Review 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148086"/>
                  </a:ext>
                </a:extLst>
              </a:tr>
              <a:tr h="658547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Thursday, April 16, 2026, </a:t>
                      </a:r>
                    </a:p>
                    <a:p>
                      <a:pPr marL="0" marR="0">
                        <a:buNone/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</a:rPr>
                        <a:t>by 5:00 p.m. EDT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Deadline to respond to OHFA’s Preliminary Competitive Score and Minimum Financial and Threshold Review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5766874"/>
                  </a:ext>
                </a:extLst>
              </a:tr>
              <a:tr h="590074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</a:rPr>
                        <a:t>May 2026 OHFA Board Meeting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Results of 2026 9% LIHTC reservations presented for OHFA Board approval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809952"/>
                  </a:ext>
                </a:extLst>
              </a:tr>
              <a:tr h="585856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Thursday, September 17, 2026, </a:t>
                      </a:r>
                    </a:p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by 5:00 p.m. EST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Deadline to submit Final Applications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21840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5772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4C9B897-18AB-5AD8-07F6-8A4DEF3CD8E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B1C33EE-833B-7326-7143-F7F69EB97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856853"/>
            <a:ext cx="11430000" cy="1097574"/>
          </a:xfrm>
        </p:spPr>
        <p:txBody>
          <a:bodyPr>
            <a:normAutofit/>
          </a:bodyPr>
          <a:lstStyle/>
          <a:p>
            <a:r>
              <a:rPr lang="en-US" dirty="0"/>
              <a:t>9% LIHTC – </a:t>
            </a:r>
            <a:br>
              <a:rPr lang="en-US" dirty="0"/>
            </a:br>
            <a:r>
              <a:rPr lang="en-US" dirty="0"/>
              <a:t>Experiencing a Gap?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113843-EBE8-324A-4A39-04F2C7CF3CD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57633" y="2259623"/>
            <a:ext cx="4457549" cy="3436328"/>
          </a:xfrm>
        </p:spPr>
        <p:txBody>
          <a:bodyPr/>
          <a:lstStyle/>
          <a:p>
            <a:r>
              <a:rPr lang="en-US" dirty="0"/>
              <a:t>Contact your OHFA analyst and/or Section Chief</a:t>
            </a:r>
          </a:p>
          <a:p>
            <a:r>
              <a:rPr lang="en-US" dirty="0"/>
              <a:t>OHFA working on a Toolbox of options</a:t>
            </a:r>
          </a:p>
        </p:txBody>
      </p:sp>
      <p:pic>
        <p:nvPicPr>
          <p:cNvPr id="7" name="Picture 6" descr="Wooden toolbox">
            <a:extLst>
              <a:ext uri="{FF2B5EF4-FFF2-40B4-BE49-F238E27FC236}">
                <a16:creationId xmlns:a16="http://schemas.microsoft.com/office/drawing/2014/main" id="{BF155081-0260-FF6F-63C3-9EF39622B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2291" y="1303261"/>
            <a:ext cx="6379709" cy="4251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554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F4B685-9579-4CD5-06B8-49893905BA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CFF8D16-2E10-39CE-6D20-5317C0F7F3D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E46215B-9AB0-C15B-957E-59F54C3E3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2026 4% LIHTC only &amp; AAL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0B9190-5F6D-D6B8-D114-7F17FAE2C28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/>
                </a:solidFill>
              </a:rPr>
              <a:t>Open-cycle application window opens</a:t>
            </a:r>
          </a:p>
          <a:p>
            <a:pPr lvl="1"/>
            <a:r>
              <a:rPr lang="en-US" b="1" dirty="0">
                <a:solidFill>
                  <a:schemeClr val="accent1"/>
                </a:solidFill>
              </a:rPr>
              <a:t>February 2 – October 30, 2026</a:t>
            </a:r>
          </a:p>
          <a:p>
            <a:pPr marL="548640" lvl="1" indent="0">
              <a:buNone/>
            </a:pPr>
            <a:endParaRPr lang="en-US" dirty="0">
              <a:solidFill>
                <a:schemeClr val="accent1"/>
              </a:solidFill>
            </a:endParaRPr>
          </a:p>
          <a:p>
            <a:r>
              <a:rPr lang="en-US" dirty="0">
                <a:solidFill>
                  <a:schemeClr val="accent1"/>
                </a:solidFill>
              </a:rPr>
              <a:t>4 - Projects Submitted</a:t>
            </a:r>
          </a:p>
          <a:p>
            <a:pPr lvl="1"/>
            <a:r>
              <a:rPr lang="en-US" dirty="0">
                <a:solidFill>
                  <a:schemeClr val="accent1"/>
                </a:solidFill>
              </a:rPr>
              <a:t>3 - New Construction</a:t>
            </a:r>
          </a:p>
          <a:p>
            <a:pPr lvl="1"/>
            <a:r>
              <a:rPr lang="en-US" dirty="0">
                <a:solidFill>
                  <a:schemeClr val="accent1"/>
                </a:solidFill>
              </a:rPr>
              <a:t>1 – Rehabilitation</a:t>
            </a:r>
          </a:p>
          <a:p>
            <a:pPr lvl="1"/>
            <a:r>
              <a:rPr lang="en-US" dirty="0">
                <a:solidFill>
                  <a:schemeClr val="accent1"/>
                </a:solidFill>
              </a:rPr>
              <a:t>Total = 675 units</a:t>
            </a:r>
          </a:p>
          <a:p>
            <a:endParaRPr lang="en-US" dirty="0"/>
          </a:p>
        </p:txBody>
      </p:sp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89AD130A-A28F-9275-4E62-C4E7229B73B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1125825"/>
              </p:ext>
            </p:extLst>
          </p:nvPr>
        </p:nvGraphicFramePr>
        <p:xfrm>
          <a:off x="7161875" y="2595085"/>
          <a:ext cx="4374950" cy="32698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43478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EC989D-D289-811A-252A-F65F4C65E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413B25AE-7C7E-F71E-FB88-D7FE0C416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SFY 2027 Ohio LIHTC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6D7BAD6-BCD8-C6BB-8AA9-B60ABFFFDF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197879"/>
              </p:ext>
            </p:extLst>
          </p:nvPr>
        </p:nvGraphicFramePr>
        <p:xfrm>
          <a:off x="931985" y="1508030"/>
          <a:ext cx="10440865" cy="4825266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847158">
                  <a:extLst>
                    <a:ext uri="{9D8B030D-6E8A-4147-A177-3AD203B41FA5}">
                      <a16:colId xmlns:a16="http://schemas.microsoft.com/office/drawing/2014/main" val="1423947272"/>
                    </a:ext>
                  </a:extLst>
                </a:gridCol>
                <a:gridCol w="6593707">
                  <a:extLst>
                    <a:ext uri="{9D8B030D-6E8A-4147-A177-3AD203B41FA5}">
                      <a16:colId xmlns:a16="http://schemas.microsoft.com/office/drawing/2014/main" val="2713615025"/>
                    </a:ext>
                  </a:extLst>
                </a:gridCol>
              </a:tblGrid>
              <a:tr h="369015">
                <a:tc>
                  <a:txBody>
                    <a:bodyPr/>
                    <a:lstStyle/>
                    <a:p>
                      <a:pPr marL="0" marR="0" indent="-228600" algn="ctr">
                        <a:spcBef>
                          <a:spcPts val="1200"/>
                        </a:spcBef>
                        <a:buNone/>
                      </a:pPr>
                      <a:r>
                        <a:rPr lang="en-US" sz="1400" dirty="0">
                          <a:effectLst/>
                        </a:rPr>
                        <a:t>Date</a:t>
                      </a:r>
                      <a:endParaRPr lang="en-US" sz="14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228600" algn="ctr">
                        <a:spcBef>
                          <a:spcPts val="1200"/>
                        </a:spcBef>
                        <a:buNone/>
                      </a:pPr>
                      <a:r>
                        <a:rPr lang="en-US" sz="1400">
                          <a:effectLst/>
                        </a:rPr>
                        <a:t>Programmatic Benchmark</a:t>
                      </a:r>
                      <a:endParaRPr lang="en-US" sz="140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4464995"/>
                  </a:ext>
                </a:extLst>
              </a:tr>
              <a:tr h="618995"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</a:rPr>
                        <a:t>Until Friday, May 1, 2026, at 5:00 p.m. Eastern Time (ET)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>
                          <a:effectLst/>
                        </a:rPr>
                        <a:t>Window to submit Frequently Asked Questions (FAQ)* starting with OHFA Board Approval of Guidelines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8425750"/>
                  </a:ext>
                </a:extLst>
              </a:tr>
              <a:tr h="534290"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</a:rPr>
                        <a:t>Monday, June 8, 2026, by 5:00 p.m. ET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</a:rPr>
                        <a:t>Proposal Applications due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842810"/>
                  </a:ext>
                </a:extLst>
              </a:tr>
              <a:tr h="540540"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b="0" dirty="0">
                          <a:effectLst/>
                        </a:rPr>
                        <a:t>Wednesday, July 15, 2026</a:t>
                      </a:r>
                      <a:endParaRPr lang="en-US" sz="1600" b="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</a:rPr>
                        <a:t>OHFA releases Preliminary Competitive Scoring 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7068052"/>
                  </a:ext>
                </a:extLst>
              </a:tr>
              <a:tr h="688349"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b="0" dirty="0">
                          <a:effectLst/>
                        </a:rPr>
                        <a:t>Wednesday, July 22, 2026, by 5:00 p.m. ET</a:t>
                      </a:r>
                      <a:endParaRPr lang="en-US" sz="1600" b="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</a:rPr>
                        <a:t>Applicant response deadline for OHFA's Preliminary Competitive Scoring 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52746332"/>
                  </a:ext>
                </a:extLst>
              </a:tr>
              <a:tr h="520363"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b="0" dirty="0">
                          <a:effectLst/>
                        </a:rPr>
                        <a:t>August 2026 OHFA Board Meeting</a:t>
                      </a:r>
                      <a:endParaRPr lang="en-US" sz="1600" b="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</a:rPr>
                        <a:t>OHFA announces invitations to submit Final Applications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5938252"/>
                  </a:ext>
                </a:extLst>
              </a:tr>
              <a:tr h="535899"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b="0">
                          <a:effectLst/>
                        </a:rPr>
                        <a:t>Tuesday, December 15, 2026, by 5:00 p.m. ET</a:t>
                      </a:r>
                      <a:endParaRPr lang="en-US" sz="1600" b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</a:rPr>
                        <a:t>Applicant deadline to submit Final Applications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0234946"/>
                  </a:ext>
                </a:extLst>
              </a:tr>
              <a:tr h="533692"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b="0" dirty="0">
                          <a:effectLst/>
                        </a:rPr>
                        <a:t>Two weeks from notification letter</a:t>
                      </a:r>
                      <a:endParaRPr lang="en-US" sz="1600" b="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</a:rPr>
                        <a:t>Applicant deadline to respond to deficiencies in OHFA’s Final Application review 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7409377"/>
                  </a:ext>
                </a:extLst>
              </a:tr>
              <a:tr h="428535"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b="0">
                          <a:effectLst/>
                        </a:rPr>
                        <a:t>June 2027 OHFA Board Meeting</a:t>
                      </a:r>
                      <a:endParaRPr lang="en-US" sz="1600" b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-228600">
                        <a:spcBef>
                          <a:spcPts val="1200"/>
                        </a:spcBef>
                        <a:buNone/>
                      </a:pPr>
                      <a:r>
                        <a:rPr lang="en-US" sz="1600" dirty="0">
                          <a:effectLst/>
                        </a:rPr>
                        <a:t>All Ohio LIHTC must have OHFA Board approval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Arial" panose="020B0604020202020204" pitchFamily="34" charset="0"/>
                        <a:ea typeface="Source Sans Pro" panose="020B05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87892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58886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75136-E13C-17DC-CB59-0B2A2EDD73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7840AA-0640-F095-AC0C-D90D18956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Bond Gap Financing (BGF)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0880C68-15E0-DD3B-2996-9170CADDBD1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/>
              <a:t>Allocation from ODOD – May/June</a:t>
            </a:r>
          </a:p>
          <a:p>
            <a:r>
              <a:rPr lang="en-US"/>
              <a:t>Expect First Draft Summer 2026…</a:t>
            </a:r>
          </a:p>
          <a:p>
            <a:r>
              <a:rPr lang="en-US"/>
              <a:t>Cross-Cutting Regulations</a:t>
            </a:r>
          </a:p>
          <a:p>
            <a:pPr marL="891540" lvl="1" indent="-342900">
              <a:buFont typeface="Wingdings" panose="05000000000000000000" pitchFamily="2" charset="2"/>
              <a:buChar char="ü"/>
            </a:pPr>
            <a:r>
              <a:rPr lang="en-US"/>
              <a:t>Environmental Review</a:t>
            </a:r>
          </a:p>
          <a:p>
            <a:pPr marL="891540" lvl="1" indent="-342900">
              <a:buFont typeface="Wingdings" panose="05000000000000000000" pitchFamily="2" charset="2"/>
              <a:buChar char="ü"/>
            </a:pPr>
            <a:r>
              <a:rPr lang="en-US"/>
              <a:t>Section 3</a:t>
            </a:r>
          </a:p>
          <a:p>
            <a:pPr marL="891540" lvl="1" indent="-342900">
              <a:buFont typeface="Wingdings" panose="05000000000000000000" pitchFamily="2" charset="2"/>
              <a:buChar char="ü"/>
            </a:pPr>
            <a:r>
              <a:rPr lang="en-US"/>
              <a:t>Davis Bacon Prevailing Wage</a:t>
            </a:r>
          </a:p>
          <a:p>
            <a:pPr marL="891540" lvl="1" indent="-342900">
              <a:buFont typeface="Wingdings" panose="05000000000000000000" pitchFamily="2" charset="2"/>
              <a:buChar char="ü"/>
            </a:pPr>
            <a:r>
              <a:rPr lang="en-US"/>
              <a:t>Build America, Buy America (BABA) Act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EC3A1D-F787-F1E8-F23F-AF311E6A6B8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77F59FA7-9E35-E641-9260-462B0A5FC689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8" name="Picture 7" descr="Documents on desk">
            <a:extLst>
              <a:ext uri="{FF2B5EF4-FFF2-40B4-BE49-F238E27FC236}">
                <a16:creationId xmlns:a16="http://schemas.microsoft.com/office/drawing/2014/main" id="{C5F331B8-6D04-4EF2-7B22-DB140CD5E3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22" y="856853"/>
            <a:ext cx="5861778" cy="3907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060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EEC200-1334-5B83-BF25-3B363BBC18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5CA1-9BDE-9BF6-09AD-A9DD8D4C1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Housing Development Gap Financing (HDGF)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A71B52-AE5D-2613-9A44-46F98CD15DC9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77F59FA7-9E35-E641-9260-462B0A5FC689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B7912EE-A6CB-895B-DE5D-D2DAEC304C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771090"/>
              </p:ext>
            </p:extLst>
          </p:nvPr>
        </p:nvGraphicFramePr>
        <p:xfrm>
          <a:off x="1176528" y="1591056"/>
          <a:ext cx="9838944" cy="4536740"/>
        </p:xfrm>
        <a:graphic>
          <a:graphicData uri="http://schemas.openxmlformats.org/drawingml/2006/table">
            <a:tbl>
              <a:tblPr firstRow="1" firstCol="1" bandRow="1">
                <a:tableStyleId>{B301B821-A1FF-4177-AEE7-76D212191A09}</a:tableStyleId>
              </a:tblPr>
              <a:tblGrid>
                <a:gridCol w="3880104">
                  <a:extLst>
                    <a:ext uri="{9D8B030D-6E8A-4147-A177-3AD203B41FA5}">
                      <a16:colId xmlns:a16="http://schemas.microsoft.com/office/drawing/2014/main" val="2479594138"/>
                    </a:ext>
                  </a:extLst>
                </a:gridCol>
                <a:gridCol w="5958840">
                  <a:extLst>
                    <a:ext uri="{9D8B030D-6E8A-4147-A177-3AD203B41FA5}">
                      <a16:colId xmlns:a16="http://schemas.microsoft.com/office/drawing/2014/main" val="560220224"/>
                    </a:ext>
                  </a:extLst>
                </a:gridCol>
              </a:tblGrid>
              <a:tr h="338328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effectLst/>
                        </a:rPr>
                        <a:t>Date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effectLst/>
                        </a:rPr>
                        <a:t>Programmatic Benchmark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/>
                </a:tc>
                <a:extLst>
                  <a:ext uri="{0D108BD9-81ED-4DB2-BD59-A6C34878D82A}">
                    <a16:rowId xmlns:a16="http://schemas.microsoft.com/office/drawing/2014/main" val="1308467088"/>
                  </a:ext>
                </a:extLst>
              </a:tr>
              <a:tr h="49372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December 2, 2025, through January 8, 2026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effectLst/>
                        </a:rPr>
                        <a:t>Submission window for Experience and Capacity and Reviews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0188035"/>
                  </a:ext>
                </a:extLst>
              </a:tr>
              <a:tr h="49372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Friday, December 19, 2025, by 5:00 p.m. 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effectLst/>
                        </a:rPr>
                        <a:t>Deadline to submit Frequently Asked Questions* (FAQ)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9704526"/>
                  </a:ext>
                </a:extLst>
              </a:tr>
              <a:tr h="49372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Thursday, February 5, 2026, by 5:00 p.m. 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effectLst/>
                        </a:rPr>
                        <a:t>Deadline to submit Proposal Applications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73168956"/>
                  </a:ext>
                </a:extLst>
              </a:tr>
              <a:tr h="57658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Friday, February 27, 2026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effectLst/>
                        </a:rPr>
                        <a:t>OHFA release of Preliminary Competitive Scoring and Minimum Financial and Threshold Review 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2229194"/>
                  </a:ext>
                </a:extLst>
              </a:tr>
              <a:tr h="57658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Friday, March 12, 2026, by 5:00 p.m. 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effectLst/>
                        </a:rPr>
                        <a:t>Deadline to respond to OHFA’s Preliminary Competitive Score and Minimum Financial and Threshold Review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247007"/>
                  </a:ext>
                </a:extLst>
              </a:tr>
              <a:tr h="49372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effectLst/>
                        </a:rPr>
                        <a:t>April 2026 OHFA Board Meeting</a:t>
                      </a:r>
                      <a:endParaRPr lang="en-US" sz="1600" b="1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dirty="0">
                          <a:effectLst/>
                        </a:rPr>
                        <a:t>OHFA announces invitations to submit Final Applications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0176066"/>
                  </a:ext>
                </a:extLst>
              </a:tr>
              <a:tr h="49372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Thursday, July 30, 2026, by 5:00 p.m. 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>
                          <a:effectLst/>
                        </a:rPr>
                        <a:t>Deadline to submit Final Applications</a:t>
                      </a:r>
                      <a:endParaRPr lang="en-US" sz="160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4048072"/>
                  </a:ext>
                </a:extLst>
              </a:tr>
              <a:tr h="57658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</a:rPr>
                        <a:t>Two weeks from notification letter</a:t>
                      </a:r>
                      <a:endParaRPr lang="en-US" sz="1600" b="0">
                        <a:solidFill>
                          <a:schemeClr val="tx1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dirty="0">
                          <a:effectLst/>
                        </a:rPr>
                        <a:t>Applicant deadline to respond to deficiencies in OHFA’s Final Application Review</a:t>
                      </a:r>
                      <a:endParaRPr lang="en-US" sz="1600" dirty="0">
                        <a:solidFill>
                          <a:srgbClr val="191919"/>
                        </a:solidFill>
                        <a:effectLst/>
                        <a:latin typeface="Source Sans 3" panose="020B0303030403020204" pitchFamily="34" charset="0"/>
                        <a:ea typeface="Source Sans 3" panose="020B0303030403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3025" marR="7302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69674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63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1A46DEF-A17B-FD46-DFF4-C015E5779741}"/>
              </a:ext>
            </a:extLst>
          </p:cNvPr>
          <p:cNvSpPr txBox="1"/>
          <p:nvPr/>
        </p:nvSpPr>
        <p:spPr>
          <a:xfrm>
            <a:off x="821707" y="2467493"/>
            <a:ext cx="10548586" cy="1679489"/>
          </a:xfrm>
          <a:prstGeom prst="rect">
            <a:avLst/>
          </a:prstGeom>
          <a:noFill/>
        </p:spPr>
        <p:txBody>
          <a:bodyPr wrap="square" lIns="0" tIns="182880" rIns="0" rtlCol="0" anchor="ctr" anchorCtr="0">
            <a:noAutofit/>
          </a:bodyPr>
          <a:lstStyle/>
          <a:p>
            <a:pPr algn="ctr"/>
            <a:r>
              <a:rPr lang="en-US" sz="8800" b="1" cap="all" baseline="0">
                <a:solidFill>
                  <a:schemeClr val="accent1"/>
                </a:solidFill>
              </a:rPr>
              <a:t>2027 DAS </a:t>
            </a:r>
            <a:r>
              <a:rPr lang="en-US" sz="8800" b="1" cap="all">
                <a:solidFill>
                  <a:schemeClr val="accent1"/>
                </a:solidFill>
              </a:rPr>
              <a:t>PREVIEW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B793730-A32C-D49B-2F2E-D74E89E593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50034" y="1476979"/>
            <a:ext cx="2537321" cy="65900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82A52DF-59F6-EEB7-675B-65EA1C35A202}"/>
              </a:ext>
            </a:extLst>
          </p:cNvPr>
          <p:cNvSpPr txBox="1"/>
          <p:nvPr/>
        </p:nvSpPr>
        <p:spPr>
          <a:xfrm>
            <a:off x="2729405" y="4326918"/>
            <a:ext cx="6578577" cy="64633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3600" i="1" dirty="0">
                <a:solidFill>
                  <a:schemeClr val="accent2"/>
                </a:solidFill>
              </a:rPr>
              <a:t>Focusing on Policy and Partnership</a:t>
            </a:r>
            <a:endParaRPr lang="en-US" sz="3600" i="1" baseline="0" dirty="0">
              <a:solidFill>
                <a:schemeClr val="accent2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99006BD-CE17-A8E4-8880-EBFE49D886C5}"/>
              </a:ext>
            </a:extLst>
          </p:cNvPr>
          <p:cNvCxnSpPr>
            <a:cxnSpLocks/>
          </p:cNvCxnSpPr>
          <p:nvPr/>
        </p:nvCxnSpPr>
        <p:spPr>
          <a:xfrm>
            <a:off x="1756471" y="4650084"/>
            <a:ext cx="7931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2FF292A-742D-A99B-1173-EF918DD50A4D}"/>
              </a:ext>
            </a:extLst>
          </p:cNvPr>
          <p:cNvCxnSpPr>
            <a:cxnSpLocks/>
          </p:cNvCxnSpPr>
          <p:nvPr/>
        </p:nvCxnSpPr>
        <p:spPr>
          <a:xfrm>
            <a:off x="9502089" y="4650084"/>
            <a:ext cx="8090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3884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70658E-5ECC-19F1-05C3-21B3A429A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1B92FA6-C975-328E-5B72-A18A1A92DF3C}"/>
              </a:ext>
            </a:extLst>
          </p:cNvPr>
          <p:cNvSpPr txBox="1"/>
          <p:nvPr/>
        </p:nvSpPr>
        <p:spPr>
          <a:xfrm>
            <a:off x="4136168" y="971045"/>
            <a:ext cx="39196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>
                <a:solidFill>
                  <a:schemeClr val="accent1"/>
                </a:solidFill>
                <a:latin typeface="+mj-lt"/>
              </a:rPr>
              <a:t>WHAT WE HEARD</a:t>
            </a:r>
          </a:p>
        </p:txBody>
      </p:sp>
      <p:sp>
        <p:nvSpPr>
          <p:cNvPr id="5" name="Speech Bubble: Rectangle 4">
            <a:extLst>
              <a:ext uri="{FF2B5EF4-FFF2-40B4-BE49-F238E27FC236}">
                <a16:creationId xmlns:a16="http://schemas.microsoft.com/office/drawing/2014/main" id="{3550B9D2-6346-5D74-C50F-A10409ADF254}"/>
              </a:ext>
            </a:extLst>
          </p:cNvPr>
          <p:cNvSpPr/>
          <p:nvPr/>
        </p:nvSpPr>
        <p:spPr>
          <a:xfrm>
            <a:off x="692416" y="2112021"/>
            <a:ext cx="2690055" cy="3528127"/>
          </a:xfrm>
          <a:prstGeom prst="wedgeRect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</a:rPr>
              <a:t>Where cost  containment is incentivized, guidelines are a </a:t>
            </a:r>
            <a:r>
              <a:rPr lang="en-US" sz="2400" b="1">
                <a:solidFill>
                  <a:schemeClr val="bg1"/>
                </a:solidFill>
              </a:rPr>
              <a:t>necessity</a:t>
            </a:r>
            <a:r>
              <a:rPr lang="en-US" sz="24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B5CB465E-EBFF-F6E4-58D1-EF0C4CA62D31}"/>
              </a:ext>
            </a:extLst>
          </p:cNvPr>
          <p:cNvSpPr/>
          <p:nvPr/>
        </p:nvSpPr>
        <p:spPr>
          <a:xfrm>
            <a:off x="4119223" y="2112022"/>
            <a:ext cx="3345513" cy="3528126"/>
          </a:xfrm>
          <a:prstGeom prst="wedgeRectCallou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274320" rIns="274320"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</a:rPr>
              <a:t>If the playing field isn’t set at a reasonable level, bad players will edge out good players in a </a:t>
            </a:r>
            <a:r>
              <a:rPr lang="en-US" sz="2400" b="1">
                <a:solidFill>
                  <a:schemeClr val="bg1"/>
                </a:solidFill>
              </a:rPr>
              <a:t>race to the bottom.</a:t>
            </a:r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7" name="Speech Bubble: Rectangle 6">
            <a:extLst>
              <a:ext uri="{FF2B5EF4-FFF2-40B4-BE49-F238E27FC236}">
                <a16:creationId xmlns:a16="http://schemas.microsoft.com/office/drawing/2014/main" id="{07F3D0EF-D4B4-44F1-CDBC-7DD41456DF86}"/>
              </a:ext>
            </a:extLst>
          </p:cNvPr>
          <p:cNvSpPr/>
          <p:nvPr/>
        </p:nvSpPr>
        <p:spPr>
          <a:xfrm>
            <a:off x="8201488" y="2112022"/>
            <a:ext cx="3345513" cy="3528126"/>
          </a:xfrm>
          <a:prstGeom prst="wedgeRectCallou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>
                <a:solidFill>
                  <a:schemeClr val="bg1"/>
                </a:solidFill>
              </a:rPr>
              <a:t>Developers that want to provide good housing will lose awards to the biggest </a:t>
            </a:r>
            <a:r>
              <a:rPr lang="en-US" sz="2400" b="1">
                <a:solidFill>
                  <a:schemeClr val="bg1"/>
                </a:solidFill>
              </a:rPr>
              <a:t>cost-cutters</a:t>
            </a:r>
            <a:r>
              <a:rPr lang="en-US" sz="240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678908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05C9EA-7AEB-6A10-8210-DE25AD44C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61D3ECE-E662-8E69-94EA-91B736B524C0}"/>
              </a:ext>
            </a:extLst>
          </p:cNvPr>
          <p:cNvSpPr/>
          <p:nvPr/>
        </p:nvSpPr>
        <p:spPr>
          <a:xfrm>
            <a:off x="217283" y="761923"/>
            <a:ext cx="5033727" cy="532723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4FAAF9-049B-B508-AA37-0D5D3F9A2878}"/>
              </a:ext>
            </a:extLst>
          </p:cNvPr>
          <p:cNvSpPr/>
          <p:nvPr/>
        </p:nvSpPr>
        <p:spPr>
          <a:xfrm>
            <a:off x="217282" y="1280391"/>
            <a:ext cx="4037847" cy="532723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67E68F-26A3-9318-8631-6070FDD949D6}"/>
              </a:ext>
            </a:extLst>
          </p:cNvPr>
          <p:cNvSpPr/>
          <p:nvPr/>
        </p:nvSpPr>
        <p:spPr>
          <a:xfrm>
            <a:off x="217283" y="1791733"/>
            <a:ext cx="2725094" cy="532723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6F937A-01FE-3A3A-B6ED-A270CDE958D1}"/>
              </a:ext>
            </a:extLst>
          </p:cNvPr>
          <p:cNvSpPr txBox="1"/>
          <p:nvPr/>
        </p:nvSpPr>
        <p:spPr>
          <a:xfrm>
            <a:off x="304132" y="780029"/>
            <a:ext cx="4829183" cy="156966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BUT let’s create guidelines that are </a:t>
            </a:r>
            <a:r>
              <a:rPr lang="en-US" sz="3200" b="1" i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bumpers</a:t>
            </a:r>
            <a: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and </a:t>
            </a:r>
            <a:b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not </a:t>
            </a:r>
            <a:r>
              <a:rPr lang="en-US" sz="3200" b="1" i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barriers</a:t>
            </a:r>
            <a: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…  </a:t>
            </a:r>
            <a:endParaRPr lang="en-US" sz="3200" b="1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631221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0AFACC-A470-1CC9-04AB-C9C6861ED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8B03F1C6-7B20-0BB4-F247-49D3F522D9FC}"/>
              </a:ext>
            </a:extLst>
          </p:cNvPr>
          <p:cNvSpPr/>
          <p:nvPr/>
        </p:nvSpPr>
        <p:spPr>
          <a:xfrm>
            <a:off x="217283" y="761923"/>
            <a:ext cx="5033727" cy="532723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5E9E06-B6EA-3A1B-444C-788A63A7E712}"/>
              </a:ext>
            </a:extLst>
          </p:cNvPr>
          <p:cNvSpPr/>
          <p:nvPr/>
        </p:nvSpPr>
        <p:spPr>
          <a:xfrm>
            <a:off x="217282" y="1280391"/>
            <a:ext cx="4037847" cy="532723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E7CE2FD-E82E-E144-8CD9-CE23A4C32BF3}"/>
              </a:ext>
            </a:extLst>
          </p:cNvPr>
          <p:cNvSpPr/>
          <p:nvPr/>
        </p:nvSpPr>
        <p:spPr>
          <a:xfrm>
            <a:off x="217283" y="1791733"/>
            <a:ext cx="2725094" cy="532723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CDD88FA-484E-E996-B63F-CDD73CD59F40}"/>
              </a:ext>
            </a:extLst>
          </p:cNvPr>
          <p:cNvSpPr txBox="1"/>
          <p:nvPr/>
        </p:nvSpPr>
        <p:spPr>
          <a:xfrm>
            <a:off x="304132" y="780029"/>
            <a:ext cx="4829183" cy="156966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BUT let’s create guidelines that are </a:t>
            </a:r>
            <a:r>
              <a:rPr lang="en-US" sz="3200" b="1" i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bumpers</a:t>
            </a:r>
            <a: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and </a:t>
            </a:r>
            <a:b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not </a:t>
            </a:r>
            <a:r>
              <a:rPr lang="en-US" sz="3200" b="1" i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barriers</a:t>
            </a:r>
            <a:r>
              <a:rPr lang="en-US" sz="3200" b="1" baseline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…  </a:t>
            </a:r>
            <a:endParaRPr lang="en-US" sz="3200" b="1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F88182-86C1-90C9-1ED6-EFFD74B22E89}"/>
              </a:ext>
            </a:extLst>
          </p:cNvPr>
          <p:cNvSpPr/>
          <p:nvPr/>
        </p:nvSpPr>
        <p:spPr>
          <a:xfrm>
            <a:off x="3720975" y="3975589"/>
            <a:ext cx="5694630" cy="53272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76CDD3-B9E0-BF93-4E42-66646EFE4D14}"/>
              </a:ext>
            </a:extLst>
          </p:cNvPr>
          <p:cNvSpPr/>
          <p:nvPr/>
        </p:nvSpPr>
        <p:spPr>
          <a:xfrm>
            <a:off x="3720975" y="4319885"/>
            <a:ext cx="6328372" cy="53272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30BF87-09A1-6677-1448-47815A4BD1C4}"/>
              </a:ext>
            </a:extLst>
          </p:cNvPr>
          <p:cNvSpPr/>
          <p:nvPr/>
        </p:nvSpPr>
        <p:spPr>
          <a:xfrm>
            <a:off x="3720974" y="4691597"/>
            <a:ext cx="7278985" cy="53272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08FA5D-A774-9F36-9E40-5A09247B491E}"/>
              </a:ext>
            </a:extLst>
          </p:cNvPr>
          <p:cNvSpPr/>
          <p:nvPr/>
        </p:nvSpPr>
        <p:spPr>
          <a:xfrm>
            <a:off x="4757595" y="5414176"/>
            <a:ext cx="7011910" cy="53272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7EC5E7-AE46-0F87-7D03-E1AC9899084F}"/>
              </a:ext>
            </a:extLst>
          </p:cNvPr>
          <p:cNvSpPr txBox="1"/>
          <p:nvPr/>
        </p:nvSpPr>
        <p:spPr>
          <a:xfrm>
            <a:off x="3858391" y="4000801"/>
            <a:ext cx="8110290" cy="1938992"/>
          </a:xfrm>
          <a:custGeom>
            <a:avLst/>
            <a:gdLst>
              <a:gd name="csX0" fmla="*/ 0 w 4601404"/>
              <a:gd name="csY0" fmla="*/ 0 h 1938992"/>
              <a:gd name="csX1" fmla="*/ 4601404 w 4601404"/>
              <a:gd name="csY1" fmla="*/ 0 h 1938992"/>
              <a:gd name="csX2" fmla="*/ 4601404 w 4601404"/>
              <a:gd name="csY2" fmla="*/ 1938992 h 1938992"/>
              <a:gd name="csX3" fmla="*/ 0 w 4601404"/>
              <a:gd name="csY3" fmla="*/ 1938992 h 1938992"/>
              <a:gd name="csX4" fmla="*/ 0 w 4601404"/>
              <a:gd name="csY4" fmla="*/ 0 h 1938992"/>
              <a:gd name="csX0" fmla="*/ 0 w 4601404"/>
              <a:gd name="csY0" fmla="*/ 0 h 1938992"/>
              <a:gd name="csX1" fmla="*/ 4601404 w 4601404"/>
              <a:gd name="csY1" fmla="*/ 0 h 1938992"/>
              <a:gd name="csX2" fmla="*/ 4601404 w 4601404"/>
              <a:gd name="csY2" fmla="*/ 1938992 h 1938992"/>
              <a:gd name="csX3" fmla="*/ 1963554 w 4601404"/>
              <a:gd name="csY3" fmla="*/ 1938992 h 1938992"/>
              <a:gd name="csX4" fmla="*/ 0 w 4601404"/>
              <a:gd name="csY4" fmla="*/ 0 h 1938992"/>
              <a:gd name="csX0" fmla="*/ 0 w 4601404"/>
              <a:gd name="csY0" fmla="*/ 0 h 2383892"/>
              <a:gd name="csX1" fmla="*/ 4601404 w 4601404"/>
              <a:gd name="csY1" fmla="*/ 0 h 2383892"/>
              <a:gd name="csX2" fmla="*/ 4601404 w 4601404"/>
              <a:gd name="csY2" fmla="*/ 1938992 h 2383892"/>
              <a:gd name="csX3" fmla="*/ 1963554 w 4601404"/>
              <a:gd name="csY3" fmla="*/ 1938992 h 2383892"/>
              <a:gd name="csX4" fmla="*/ 0 w 4601404"/>
              <a:gd name="csY4" fmla="*/ 0 h 2383892"/>
              <a:gd name="csX0" fmla="*/ 0 w 4601404"/>
              <a:gd name="csY0" fmla="*/ 0 h 2463887"/>
              <a:gd name="csX1" fmla="*/ 4601404 w 4601404"/>
              <a:gd name="csY1" fmla="*/ 0 h 2463887"/>
              <a:gd name="csX2" fmla="*/ 4601404 w 4601404"/>
              <a:gd name="csY2" fmla="*/ 1938992 h 2463887"/>
              <a:gd name="csX3" fmla="*/ 1992429 w 4601404"/>
              <a:gd name="csY3" fmla="*/ 2044870 h 2463887"/>
              <a:gd name="csX4" fmla="*/ 0 w 4601404"/>
              <a:gd name="csY4" fmla="*/ 0 h 2463887"/>
              <a:gd name="csX0" fmla="*/ 0 w 4601404"/>
              <a:gd name="csY0" fmla="*/ 0 h 2778929"/>
              <a:gd name="csX1" fmla="*/ 4601404 w 4601404"/>
              <a:gd name="csY1" fmla="*/ 0 h 2778929"/>
              <a:gd name="csX2" fmla="*/ 4601404 w 4601404"/>
              <a:gd name="csY2" fmla="*/ 1938992 h 2778929"/>
              <a:gd name="csX3" fmla="*/ 706933 w 4601404"/>
              <a:gd name="csY3" fmla="*/ 2433957 h 2778929"/>
              <a:gd name="csX4" fmla="*/ 0 w 4601404"/>
              <a:gd name="csY4" fmla="*/ 0 h 2778929"/>
              <a:gd name="csX0" fmla="*/ 0 w 4601404"/>
              <a:gd name="csY0" fmla="*/ 0 h 2433960"/>
              <a:gd name="csX1" fmla="*/ 4601404 w 4601404"/>
              <a:gd name="csY1" fmla="*/ 0 h 2433960"/>
              <a:gd name="csX2" fmla="*/ 4601404 w 4601404"/>
              <a:gd name="csY2" fmla="*/ 1938992 h 2433960"/>
              <a:gd name="csX3" fmla="*/ 706933 w 4601404"/>
              <a:gd name="csY3" fmla="*/ 2433957 h 2433960"/>
              <a:gd name="csX4" fmla="*/ 0 w 4601404"/>
              <a:gd name="csY4" fmla="*/ 0 h 2433960"/>
              <a:gd name="csX0" fmla="*/ 0 w 4601404"/>
              <a:gd name="csY0" fmla="*/ 0 h 1976207"/>
              <a:gd name="csX1" fmla="*/ 4601404 w 4601404"/>
              <a:gd name="csY1" fmla="*/ 0 h 1976207"/>
              <a:gd name="csX2" fmla="*/ 4601404 w 4601404"/>
              <a:gd name="csY2" fmla="*/ 1938992 h 1976207"/>
              <a:gd name="csX3" fmla="*/ 584952 w 4601404"/>
              <a:gd name="csY3" fmla="*/ 1976207 h 1976207"/>
              <a:gd name="csX4" fmla="*/ 0 w 4601404"/>
              <a:gd name="csY4" fmla="*/ 0 h 1976207"/>
              <a:gd name="csX0" fmla="*/ 0 w 4601404"/>
              <a:gd name="csY0" fmla="*/ 0 h 1976411"/>
              <a:gd name="csX1" fmla="*/ 4601404 w 4601404"/>
              <a:gd name="csY1" fmla="*/ 0 h 1976411"/>
              <a:gd name="csX2" fmla="*/ 4601404 w 4601404"/>
              <a:gd name="csY2" fmla="*/ 1938992 h 1976411"/>
              <a:gd name="csX3" fmla="*/ 584952 w 4601404"/>
              <a:gd name="csY3" fmla="*/ 1976207 h 1976411"/>
              <a:gd name="csX4" fmla="*/ 0 w 4601404"/>
              <a:gd name="csY4" fmla="*/ 0 h 1976411"/>
              <a:gd name="csX0" fmla="*/ 0 w 4601404"/>
              <a:gd name="csY0" fmla="*/ 0 h 1938992"/>
              <a:gd name="csX1" fmla="*/ 4601404 w 4601404"/>
              <a:gd name="csY1" fmla="*/ 0 h 1938992"/>
              <a:gd name="csX2" fmla="*/ 4601404 w 4601404"/>
              <a:gd name="csY2" fmla="*/ 1938992 h 1938992"/>
              <a:gd name="csX3" fmla="*/ 1767233 w 4601404"/>
              <a:gd name="csY3" fmla="*/ 1938061 h 1938992"/>
              <a:gd name="csX4" fmla="*/ 0 w 4601404"/>
              <a:gd name="csY4" fmla="*/ 0 h 1938992"/>
              <a:gd name="csX0" fmla="*/ 0 w 4601404"/>
              <a:gd name="csY0" fmla="*/ 0 h 1960948"/>
              <a:gd name="csX1" fmla="*/ 4601404 w 4601404"/>
              <a:gd name="csY1" fmla="*/ 0 h 1960948"/>
              <a:gd name="csX2" fmla="*/ 4601404 w 4601404"/>
              <a:gd name="csY2" fmla="*/ 1938992 h 1960948"/>
              <a:gd name="csX3" fmla="*/ 1889214 w 4601404"/>
              <a:gd name="csY3" fmla="*/ 1960948 h 1960948"/>
              <a:gd name="csX4" fmla="*/ 0 w 4601404"/>
              <a:gd name="csY4" fmla="*/ 0 h 1960948"/>
              <a:gd name="csX0" fmla="*/ 0 w 4601404"/>
              <a:gd name="csY0" fmla="*/ 0 h 1960948"/>
              <a:gd name="csX1" fmla="*/ 4601404 w 4601404"/>
              <a:gd name="csY1" fmla="*/ 0 h 1960948"/>
              <a:gd name="csX2" fmla="*/ 4601404 w 4601404"/>
              <a:gd name="csY2" fmla="*/ 1938992 h 1960948"/>
              <a:gd name="csX3" fmla="*/ 1889214 w 4601404"/>
              <a:gd name="csY3" fmla="*/ 1960948 h 1960948"/>
              <a:gd name="csX4" fmla="*/ 0 w 4601404"/>
              <a:gd name="csY4" fmla="*/ 0 h 196094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601404" h="1960948">
                <a:moveTo>
                  <a:pt x="0" y="0"/>
                </a:moveTo>
                <a:lnTo>
                  <a:pt x="4601404" y="0"/>
                </a:lnTo>
                <a:lnTo>
                  <a:pt x="4601404" y="1938992"/>
                </a:lnTo>
                <a:lnTo>
                  <a:pt x="1889214" y="1960948"/>
                </a:lnTo>
                <a:cubicBezTo>
                  <a:pt x="1578504" y="1192862"/>
                  <a:pt x="629738" y="653649"/>
                  <a:pt x="0" y="0"/>
                </a:cubicBezTo>
                <a:close/>
              </a:path>
            </a:pathLst>
          </a:custGeom>
          <a:noFill/>
        </p:spPr>
        <p:txBody>
          <a:bodyPr wrap="square" lIns="0" rIns="0" rtlCol="0">
            <a:spAutoFit/>
          </a:bodyPr>
          <a:lstStyle/>
          <a:p>
            <a:r>
              <a:rPr lang="en-US" sz="240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1"/>
                  </a:outerShdw>
                </a:effectLst>
              </a:rPr>
              <a:t>Good players shouldn’t struggle to comply </a:t>
            </a:r>
            <a:br>
              <a:rPr lang="en-US" sz="240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1"/>
                  </a:outerShdw>
                </a:effectLst>
              </a:rPr>
            </a:br>
            <a:r>
              <a:rPr lang="en-US" sz="240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1"/>
                  </a:outerShdw>
                </a:effectLst>
              </a:rPr>
              <a:t>with the rules, because they’re already throwing </a:t>
            </a:r>
            <a:br>
              <a:rPr lang="en-US" sz="240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1"/>
                  </a:outerShdw>
                </a:effectLst>
              </a:rPr>
            </a:br>
            <a:r>
              <a:rPr lang="en-US" sz="240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1"/>
                  </a:outerShdw>
                </a:effectLst>
              </a:rPr>
              <a:t>strikes. The rules are there to keep bad players in line…</a:t>
            </a:r>
          </a:p>
          <a:p>
            <a:endParaRPr lang="en-US" sz="2400">
              <a:solidFill>
                <a:schemeClr val="bg1"/>
              </a:solidFill>
              <a:effectLst>
                <a:outerShdw blurRad="50800" dist="38100" dir="2700000" algn="tl" rotWithShape="0">
                  <a:schemeClr val="accent1"/>
                </a:outerShdw>
              </a:effectLst>
            </a:endParaRPr>
          </a:p>
          <a:p>
            <a:r>
              <a:rPr lang="en-US" sz="240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1"/>
                  </a:outerShdw>
                </a:effectLst>
              </a:rPr>
              <a:t>                  …and keep </a:t>
            </a:r>
            <a:r>
              <a:rPr lang="en-US" sz="2400" b="1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1"/>
                  </a:outerShdw>
                </a:effectLst>
              </a:rPr>
              <a:t>OHFA</a:t>
            </a:r>
            <a:r>
              <a:rPr lang="en-US" sz="240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1"/>
                  </a:outerShdw>
                </a:effectLst>
              </a:rPr>
              <a:t> from dealing with any gutter balls!</a:t>
            </a:r>
          </a:p>
        </p:txBody>
      </p:sp>
    </p:spTree>
    <p:extLst>
      <p:ext uri="{BB962C8B-B14F-4D97-AF65-F5344CB8AC3E}">
        <p14:creationId xmlns:p14="http://schemas.microsoft.com/office/powerpoint/2010/main" val="31797266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C5D20E-8759-229A-F59E-788D3525E8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C12FC84-D845-E266-8BFC-1D4B66CE9254}"/>
              </a:ext>
            </a:extLst>
          </p:cNvPr>
          <p:cNvSpPr txBox="1"/>
          <p:nvPr/>
        </p:nvSpPr>
        <p:spPr>
          <a:xfrm>
            <a:off x="2673226" y="1122770"/>
            <a:ext cx="6845548" cy="4612460"/>
          </a:xfrm>
          <a:prstGeom prst="rect">
            <a:avLst/>
          </a:prstGeom>
          <a:noFill/>
        </p:spPr>
        <p:txBody>
          <a:bodyPr wrap="square" lIns="0" tIns="182880" rIns="0" rtlCol="0" anchor="ctr" anchorCtr="0">
            <a:noAutofit/>
          </a:bodyPr>
          <a:lstStyle/>
          <a:p>
            <a:pPr algn="ctr"/>
            <a:r>
              <a:rPr lang="en-US" sz="4400" u="sng">
                <a:solidFill>
                  <a:srgbClr val="002060"/>
                </a:solidFill>
              </a:rPr>
              <a:t>Top Priority</a:t>
            </a:r>
            <a:r>
              <a:rPr lang="en-US" sz="4400">
                <a:solidFill>
                  <a:srgbClr val="002060"/>
                </a:solidFill>
              </a:rPr>
              <a:t> </a:t>
            </a:r>
            <a:r>
              <a:rPr lang="en-US" sz="4400" baseline="0">
                <a:solidFill>
                  <a:srgbClr val="002060"/>
                </a:solidFill>
              </a:rPr>
              <a:t>= </a:t>
            </a:r>
            <a:r>
              <a:rPr lang="en-US" sz="4400" b="1" baseline="0">
                <a:solidFill>
                  <a:schemeClr val="accent2"/>
                </a:solidFill>
              </a:rPr>
              <a:t>Reduce Construction Costs </a:t>
            </a:r>
            <a:r>
              <a:rPr lang="en-US" sz="4400" baseline="0">
                <a:solidFill>
                  <a:srgbClr val="002060"/>
                </a:solidFill>
              </a:rPr>
              <a:t>so we can fund </a:t>
            </a:r>
            <a:r>
              <a:rPr lang="en-US" sz="5400" i="1" baseline="0">
                <a:solidFill>
                  <a:schemeClr val="accent2"/>
                </a:solidFill>
              </a:rPr>
              <a:t>More Units of Affordable Housing</a:t>
            </a:r>
            <a:endParaRPr lang="en-US" sz="4400" i="1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8212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40C6D0-B502-58BF-0B93-624FCD7B33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1E82632-6410-0431-2F77-4BAC01358740}"/>
              </a:ext>
            </a:extLst>
          </p:cNvPr>
          <p:cNvSpPr txBox="1"/>
          <p:nvPr/>
        </p:nvSpPr>
        <p:spPr>
          <a:xfrm>
            <a:off x="2904289" y="980561"/>
            <a:ext cx="6383421" cy="1011152"/>
          </a:xfrm>
          <a:prstGeom prst="rect">
            <a:avLst/>
          </a:prstGeom>
          <a:noFill/>
        </p:spPr>
        <p:txBody>
          <a:bodyPr wrap="square" lIns="0" tIns="182880" rIns="0" rtlCol="0" anchor="ctr" anchorCtr="0">
            <a:noAutofit/>
          </a:bodyPr>
          <a:lstStyle/>
          <a:p>
            <a:pPr algn="ctr"/>
            <a:r>
              <a:rPr lang="en-US" sz="4800" cap="all" baseline="0">
                <a:solidFill>
                  <a:srgbClr val="002060"/>
                </a:solidFill>
              </a:rPr>
              <a:t>What is our </a:t>
            </a:r>
            <a:r>
              <a:rPr lang="en-US" sz="4800" b="1" cap="all" baseline="0">
                <a:solidFill>
                  <a:srgbClr val="002060"/>
                </a:solidFill>
              </a:rPr>
              <a:t>baseline expectation?</a:t>
            </a:r>
            <a:endParaRPr lang="en-US" sz="4800" b="1" cap="all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C3CE46F-7AD7-4773-0C1D-5F930576A894}"/>
              </a:ext>
            </a:extLst>
          </p:cNvPr>
          <p:cNvSpPr txBox="1"/>
          <p:nvPr/>
        </p:nvSpPr>
        <p:spPr>
          <a:xfrm>
            <a:off x="2957974" y="5354926"/>
            <a:ext cx="6276048" cy="83099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aseline="0">
                <a:solidFill>
                  <a:schemeClr val="accent2"/>
                </a:solidFill>
              </a:rPr>
              <a:t>All projects funded by OHFA should meet the Ohio Building Code and the Ohio Energy Code.</a:t>
            </a:r>
            <a:endParaRPr lang="en-US" sz="2400">
              <a:solidFill>
                <a:schemeClr val="accent2"/>
              </a:solidFill>
            </a:endParaRPr>
          </a:p>
        </p:txBody>
      </p:sp>
      <p:pic>
        <p:nvPicPr>
          <p:cNvPr id="4" name="Graphic 3" descr="Exponential Graph outline">
            <a:extLst>
              <a:ext uri="{FF2B5EF4-FFF2-40B4-BE49-F238E27FC236}">
                <a16:creationId xmlns:a16="http://schemas.microsoft.com/office/drawing/2014/main" id="{5734D5E4-7F88-9E80-DE1A-F4370135EF8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63710" y="2314997"/>
            <a:ext cx="2864580" cy="2864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7376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891A82-CE28-FA09-4310-2ADDC29A18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2E91662-CF9B-EDA9-AEC1-357B1056152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793" y="1210312"/>
            <a:ext cx="7618845" cy="507923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38234D08-E08A-95FA-C9E9-B64EE1D7E08F}"/>
              </a:ext>
            </a:extLst>
          </p:cNvPr>
          <p:cNvSpPr/>
          <p:nvPr/>
        </p:nvSpPr>
        <p:spPr>
          <a:xfrm>
            <a:off x="4169152" y="3043737"/>
            <a:ext cx="3896820" cy="23659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8FD6116-8D01-B1B6-7B72-8BAE0E3F54FE}"/>
              </a:ext>
            </a:extLst>
          </p:cNvPr>
          <p:cNvSpPr/>
          <p:nvPr/>
        </p:nvSpPr>
        <p:spPr>
          <a:xfrm>
            <a:off x="4352977" y="3248276"/>
            <a:ext cx="457200" cy="199132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B17F38-F87E-0C57-700C-CEF1D6470B71}"/>
              </a:ext>
            </a:extLst>
          </p:cNvPr>
          <p:cNvSpPr txBox="1"/>
          <p:nvPr/>
        </p:nvSpPr>
        <p:spPr>
          <a:xfrm>
            <a:off x="2904289" y="614805"/>
            <a:ext cx="6383421" cy="1011152"/>
          </a:xfrm>
          <a:prstGeom prst="rect">
            <a:avLst/>
          </a:prstGeom>
          <a:noFill/>
        </p:spPr>
        <p:txBody>
          <a:bodyPr wrap="square" lIns="0" tIns="182880" rIns="0" rtlCol="0" anchor="ctr" anchorCtr="0">
            <a:noAutofit/>
          </a:bodyPr>
          <a:lstStyle/>
          <a:p>
            <a:pPr algn="ctr"/>
            <a:r>
              <a:rPr lang="en-US" sz="4800" cap="all" baseline="0">
                <a:solidFill>
                  <a:srgbClr val="002060"/>
                </a:solidFill>
              </a:rPr>
              <a:t>What is our </a:t>
            </a:r>
            <a:r>
              <a:rPr lang="en-US" sz="4800" b="1" cap="all" baseline="0">
                <a:solidFill>
                  <a:srgbClr val="002060"/>
                </a:solidFill>
              </a:rPr>
              <a:t>mission?</a:t>
            </a:r>
            <a:endParaRPr lang="en-US" sz="4800" b="1" cap="all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16F2F38-75C4-F36F-20BD-A2F3BD3062E9}"/>
              </a:ext>
            </a:extLst>
          </p:cNvPr>
          <p:cNvSpPr txBox="1"/>
          <p:nvPr/>
        </p:nvSpPr>
        <p:spPr>
          <a:xfrm rot="16200000">
            <a:off x="3597367" y="4003887"/>
            <a:ext cx="1972886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Affordability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0C2498-715D-D2A1-1F2E-DAB602468481}"/>
              </a:ext>
            </a:extLst>
          </p:cNvPr>
          <p:cNvSpPr txBox="1"/>
          <p:nvPr/>
        </p:nvSpPr>
        <p:spPr>
          <a:xfrm rot="20560202">
            <a:off x="560256" y="2369242"/>
            <a:ext cx="3321842" cy="70788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2000">
                <a:solidFill>
                  <a:schemeClr val="accent2"/>
                </a:solidFill>
              </a:rPr>
              <a:t>What do we </a:t>
            </a:r>
            <a:r>
              <a:rPr lang="en-US" sz="2000" b="1">
                <a:solidFill>
                  <a:schemeClr val="accent2"/>
                </a:solidFill>
              </a:rPr>
              <a:t>value</a:t>
            </a:r>
            <a:r>
              <a:rPr lang="en-US" sz="2000">
                <a:solidFill>
                  <a:schemeClr val="accent2"/>
                </a:solidFill>
              </a:rPr>
              <a:t> that is above and beyond code baseline?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2A6FA12-FE1E-CA6F-03B3-32C2F4DECB72}"/>
              </a:ext>
            </a:extLst>
          </p:cNvPr>
          <p:cNvSpPr txBox="1"/>
          <p:nvPr/>
        </p:nvSpPr>
        <p:spPr>
          <a:xfrm>
            <a:off x="4774492" y="5786603"/>
            <a:ext cx="2643013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Proposed “Pillars”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B183351-CB0A-0F77-71E9-E82789EA5DEF}"/>
              </a:ext>
            </a:extLst>
          </p:cNvPr>
          <p:cNvSpPr/>
          <p:nvPr/>
        </p:nvSpPr>
        <p:spPr>
          <a:xfrm>
            <a:off x="6349988" y="3248276"/>
            <a:ext cx="457200" cy="1991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7348102-9D35-AECA-C120-AB9E7D1364F0}"/>
              </a:ext>
            </a:extLst>
          </p:cNvPr>
          <p:cNvSpPr txBox="1"/>
          <p:nvPr/>
        </p:nvSpPr>
        <p:spPr>
          <a:xfrm rot="16200000">
            <a:off x="5601780" y="4022326"/>
            <a:ext cx="1972886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Quality of Life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FC2049E-E42F-824C-A942-13740EB5ACD4}"/>
              </a:ext>
            </a:extLst>
          </p:cNvPr>
          <p:cNvSpPr/>
          <p:nvPr/>
        </p:nvSpPr>
        <p:spPr>
          <a:xfrm>
            <a:off x="7328742" y="3248276"/>
            <a:ext cx="457200" cy="1991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51FC3B-5309-A712-8969-9225B45B4F73}"/>
              </a:ext>
            </a:extLst>
          </p:cNvPr>
          <p:cNvSpPr txBox="1"/>
          <p:nvPr/>
        </p:nvSpPr>
        <p:spPr>
          <a:xfrm rot="16200000">
            <a:off x="6595215" y="4022326"/>
            <a:ext cx="1972886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Accessibility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C7652CD-A977-B3A6-07AD-14DC8E1A9661}"/>
              </a:ext>
            </a:extLst>
          </p:cNvPr>
          <p:cNvSpPr/>
          <p:nvPr/>
        </p:nvSpPr>
        <p:spPr>
          <a:xfrm>
            <a:off x="4252280" y="5208375"/>
            <a:ext cx="657466" cy="1533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D5F1969-0AA1-8BA8-CF4F-09F824738D6A}"/>
              </a:ext>
            </a:extLst>
          </p:cNvPr>
          <p:cNvSpPr/>
          <p:nvPr/>
        </p:nvSpPr>
        <p:spPr>
          <a:xfrm>
            <a:off x="4252280" y="3094892"/>
            <a:ext cx="657466" cy="1533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4C922D4-1F75-8E20-C2AE-EC6E5F643781}"/>
              </a:ext>
            </a:extLst>
          </p:cNvPr>
          <p:cNvSpPr/>
          <p:nvPr/>
        </p:nvSpPr>
        <p:spPr>
          <a:xfrm>
            <a:off x="5288964" y="3248276"/>
            <a:ext cx="457200" cy="199132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3633AFC-F89C-3F0E-5302-EBDFC8B5C068}"/>
              </a:ext>
            </a:extLst>
          </p:cNvPr>
          <p:cNvSpPr txBox="1"/>
          <p:nvPr/>
        </p:nvSpPr>
        <p:spPr>
          <a:xfrm rot="16200000">
            <a:off x="4543239" y="4003887"/>
            <a:ext cx="1972886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Durability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A902FB3-48A4-8450-9516-FC175EEC6A70}"/>
              </a:ext>
            </a:extLst>
          </p:cNvPr>
          <p:cNvSpPr/>
          <p:nvPr/>
        </p:nvSpPr>
        <p:spPr>
          <a:xfrm>
            <a:off x="5188267" y="5208375"/>
            <a:ext cx="657466" cy="1533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D901EF4-6667-2A46-8EE5-8EFE215051AC}"/>
              </a:ext>
            </a:extLst>
          </p:cNvPr>
          <p:cNvSpPr/>
          <p:nvPr/>
        </p:nvSpPr>
        <p:spPr>
          <a:xfrm>
            <a:off x="5188267" y="3094892"/>
            <a:ext cx="657466" cy="1533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66CA516-59FD-4F6C-4E88-FCDC5CD22C2E}"/>
              </a:ext>
            </a:extLst>
          </p:cNvPr>
          <p:cNvSpPr/>
          <p:nvPr/>
        </p:nvSpPr>
        <p:spPr>
          <a:xfrm>
            <a:off x="6249291" y="5208375"/>
            <a:ext cx="657466" cy="1533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78218AB-4D0E-0A79-2C1A-978706857F2E}"/>
              </a:ext>
            </a:extLst>
          </p:cNvPr>
          <p:cNvSpPr/>
          <p:nvPr/>
        </p:nvSpPr>
        <p:spPr>
          <a:xfrm>
            <a:off x="6249291" y="3094892"/>
            <a:ext cx="657466" cy="1533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EDC6888-F283-DF18-7E9E-80B76B2185B9}"/>
              </a:ext>
            </a:extLst>
          </p:cNvPr>
          <p:cNvSpPr/>
          <p:nvPr/>
        </p:nvSpPr>
        <p:spPr>
          <a:xfrm>
            <a:off x="7228045" y="5208375"/>
            <a:ext cx="657466" cy="1533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A44F4BF-32D2-1831-6DB6-ECC1C7633DE0}"/>
              </a:ext>
            </a:extLst>
          </p:cNvPr>
          <p:cNvSpPr/>
          <p:nvPr/>
        </p:nvSpPr>
        <p:spPr>
          <a:xfrm>
            <a:off x="7228045" y="3094892"/>
            <a:ext cx="657466" cy="1533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1312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DDE48-BE85-621B-4911-39484841B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0B889EC-B221-A3FB-B587-3CA5D148B4B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6793" y="1210312"/>
            <a:ext cx="7618845" cy="507923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FC85DBB1-F77A-4D0F-C939-395B5F355999}"/>
              </a:ext>
            </a:extLst>
          </p:cNvPr>
          <p:cNvSpPr/>
          <p:nvPr/>
        </p:nvSpPr>
        <p:spPr>
          <a:xfrm>
            <a:off x="4169152" y="3043737"/>
            <a:ext cx="3896820" cy="23659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A5AF7C2-9261-49E1-CD27-F4D15C08906B}"/>
              </a:ext>
            </a:extLst>
          </p:cNvPr>
          <p:cNvSpPr/>
          <p:nvPr/>
        </p:nvSpPr>
        <p:spPr>
          <a:xfrm>
            <a:off x="4352977" y="3248276"/>
            <a:ext cx="457200" cy="199132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BD2883B-2AD1-FD72-CDDB-E572CA46C002}"/>
              </a:ext>
            </a:extLst>
          </p:cNvPr>
          <p:cNvSpPr txBox="1"/>
          <p:nvPr/>
        </p:nvSpPr>
        <p:spPr>
          <a:xfrm>
            <a:off x="2904289" y="614805"/>
            <a:ext cx="6383421" cy="1011152"/>
          </a:xfrm>
          <a:prstGeom prst="rect">
            <a:avLst/>
          </a:prstGeom>
          <a:noFill/>
        </p:spPr>
        <p:txBody>
          <a:bodyPr wrap="square" lIns="0" tIns="182880" rIns="0" rtlCol="0" anchor="ctr" anchorCtr="0">
            <a:noAutofit/>
          </a:bodyPr>
          <a:lstStyle/>
          <a:p>
            <a:pPr algn="ctr"/>
            <a:r>
              <a:rPr lang="en-US" sz="4800" cap="all" baseline="0">
                <a:solidFill>
                  <a:srgbClr val="002060"/>
                </a:solidFill>
              </a:rPr>
              <a:t>What is our </a:t>
            </a:r>
            <a:r>
              <a:rPr lang="en-US" sz="4800" b="1" cap="all" baseline="0">
                <a:solidFill>
                  <a:srgbClr val="002060"/>
                </a:solidFill>
              </a:rPr>
              <a:t>mission?</a:t>
            </a:r>
            <a:endParaRPr lang="en-US" sz="4800" b="1" cap="all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35D8F9-F23F-3DE9-9242-19F266168DB1}"/>
              </a:ext>
            </a:extLst>
          </p:cNvPr>
          <p:cNvSpPr txBox="1"/>
          <p:nvPr/>
        </p:nvSpPr>
        <p:spPr>
          <a:xfrm rot="16200000">
            <a:off x="3597367" y="4003887"/>
            <a:ext cx="1972886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Affordability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AEBCA6-B0D2-8FBD-7BC7-4303C61582C3}"/>
              </a:ext>
            </a:extLst>
          </p:cNvPr>
          <p:cNvSpPr txBox="1"/>
          <p:nvPr/>
        </p:nvSpPr>
        <p:spPr>
          <a:xfrm rot="20560202">
            <a:off x="560256" y="2369242"/>
            <a:ext cx="3321842" cy="70788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2000">
                <a:solidFill>
                  <a:schemeClr val="accent2"/>
                </a:solidFill>
              </a:rPr>
              <a:t>What do we </a:t>
            </a:r>
            <a:r>
              <a:rPr lang="en-US" sz="2000" b="1">
                <a:solidFill>
                  <a:schemeClr val="accent2"/>
                </a:solidFill>
              </a:rPr>
              <a:t>value</a:t>
            </a:r>
            <a:r>
              <a:rPr lang="en-US" sz="2000">
                <a:solidFill>
                  <a:schemeClr val="accent2"/>
                </a:solidFill>
              </a:rPr>
              <a:t> that is above and beyond code baseline?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296E88F-D9EF-2BE6-0275-68D2FDDF8E22}"/>
              </a:ext>
            </a:extLst>
          </p:cNvPr>
          <p:cNvSpPr txBox="1"/>
          <p:nvPr/>
        </p:nvSpPr>
        <p:spPr>
          <a:xfrm>
            <a:off x="4774492" y="5786603"/>
            <a:ext cx="2643013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Proposed “Pillars”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F4B7CA4-7735-D214-005F-47EFA1A24D92}"/>
              </a:ext>
            </a:extLst>
          </p:cNvPr>
          <p:cNvSpPr/>
          <p:nvPr/>
        </p:nvSpPr>
        <p:spPr>
          <a:xfrm>
            <a:off x="6349988" y="3248276"/>
            <a:ext cx="457200" cy="1991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7D33D58-42E3-97E9-DE31-CBF71C42A3E7}"/>
              </a:ext>
            </a:extLst>
          </p:cNvPr>
          <p:cNvSpPr txBox="1"/>
          <p:nvPr/>
        </p:nvSpPr>
        <p:spPr>
          <a:xfrm rot="16200000">
            <a:off x="5601780" y="4022326"/>
            <a:ext cx="1972886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Quality of Life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1F2CFBB-A65B-F806-26E3-2FB920AAD0B4}"/>
              </a:ext>
            </a:extLst>
          </p:cNvPr>
          <p:cNvSpPr/>
          <p:nvPr/>
        </p:nvSpPr>
        <p:spPr>
          <a:xfrm>
            <a:off x="7328742" y="3248276"/>
            <a:ext cx="457200" cy="1991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108248-6E78-ABAF-9AC3-197F3B934F51}"/>
              </a:ext>
            </a:extLst>
          </p:cNvPr>
          <p:cNvSpPr txBox="1"/>
          <p:nvPr/>
        </p:nvSpPr>
        <p:spPr>
          <a:xfrm rot="16200000">
            <a:off x="6595215" y="4022326"/>
            <a:ext cx="1972886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Accessibility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34E93E-44F7-B661-DC53-716B077FAA95}"/>
              </a:ext>
            </a:extLst>
          </p:cNvPr>
          <p:cNvSpPr txBox="1"/>
          <p:nvPr/>
        </p:nvSpPr>
        <p:spPr>
          <a:xfrm>
            <a:off x="9063586" y="2543507"/>
            <a:ext cx="27098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002060"/>
                </a:solidFill>
              </a:rPr>
              <a:t>These </a:t>
            </a:r>
            <a:r>
              <a:rPr lang="en-US" sz="2400" b="1">
                <a:solidFill>
                  <a:schemeClr val="accent1"/>
                </a:solidFill>
              </a:rPr>
              <a:t>pillars</a:t>
            </a:r>
            <a:r>
              <a:rPr lang="en-US" sz="2400">
                <a:solidFill>
                  <a:srgbClr val="002060"/>
                </a:solidFill>
              </a:rPr>
              <a:t> are our guiding principles.  Every rule in the DAS should serve one of these principles. </a:t>
            </a:r>
          </a:p>
        </p:txBody>
      </p:sp>
      <p:cxnSp>
        <p:nvCxnSpPr>
          <p:cNvPr id="4" name="Connector: Curved 3">
            <a:extLst>
              <a:ext uri="{FF2B5EF4-FFF2-40B4-BE49-F238E27FC236}">
                <a16:creationId xmlns:a16="http://schemas.microsoft.com/office/drawing/2014/main" id="{11CE1535-98A9-9CFD-C988-6D4DC7D56AAA}"/>
              </a:ext>
            </a:extLst>
          </p:cNvPr>
          <p:cNvCxnSpPr>
            <a:cxnSpLocks/>
          </p:cNvCxnSpPr>
          <p:nvPr/>
        </p:nvCxnSpPr>
        <p:spPr>
          <a:xfrm rot="10800000" flipV="1">
            <a:off x="8065972" y="2723948"/>
            <a:ext cx="1221739" cy="705051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670F9A6D-722A-8AB9-4B72-AF469A5585B9}"/>
              </a:ext>
            </a:extLst>
          </p:cNvPr>
          <p:cNvSpPr/>
          <p:nvPr/>
        </p:nvSpPr>
        <p:spPr>
          <a:xfrm>
            <a:off x="4252280" y="5208375"/>
            <a:ext cx="657466" cy="1533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2976F68-EEAD-339D-2BB2-9B98E3CBA2BA}"/>
              </a:ext>
            </a:extLst>
          </p:cNvPr>
          <p:cNvSpPr/>
          <p:nvPr/>
        </p:nvSpPr>
        <p:spPr>
          <a:xfrm>
            <a:off x="4252280" y="3094892"/>
            <a:ext cx="657466" cy="1533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C4A1BBB-1309-D711-EE34-C8B9034278B2}"/>
              </a:ext>
            </a:extLst>
          </p:cNvPr>
          <p:cNvSpPr/>
          <p:nvPr/>
        </p:nvSpPr>
        <p:spPr>
          <a:xfrm>
            <a:off x="5288964" y="3248276"/>
            <a:ext cx="457200" cy="199132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6AE9F9-E0CF-94E3-28DB-754A49D7E059}"/>
              </a:ext>
            </a:extLst>
          </p:cNvPr>
          <p:cNvSpPr txBox="1"/>
          <p:nvPr/>
        </p:nvSpPr>
        <p:spPr>
          <a:xfrm rot="16200000">
            <a:off x="4543239" y="4003887"/>
            <a:ext cx="1972886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Durability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832BE04-87F1-CC22-30B9-23ED356410D7}"/>
              </a:ext>
            </a:extLst>
          </p:cNvPr>
          <p:cNvSpPr/>
          <p:nvPr/>
        </p:nvSpPr>
        <p:spPr>
          <a:xfrm>
            <a:off x="5188267" y="5208375"/>
            <a:ext cx="657466" cy="1533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9B0A9ED-A1B7-CBB1-B4FD-5C803B306826}"/>
              </a:ext>
            </a:extLst>
          </p:cNvPr>
          <p:cNvSpPr/>
          <p:nvPr/>
        </p:nvSpPr>
        <p:spPr>
          <a:xfrm>
            <a:off x="5188267" y="3094892"/>
            <a:ext cx="657466" cy="15338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9829EB-3A72-7734-7FFA-5E617AB94BCD}"/>
              </a:ext>
            </a:extLst>
          </p:cNvPr>
          <p:cNvSpPr/>
          <p:nvPr/>
        </p:nvSpPr>
        <p:spPr>
          <a:xfrm>
            <a:off x="6249291" y="5208375"/>
            <a:ext cx="657466" cy="1533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7E21CA7-9193-3FB5-71AA-E9E0BF88882E}"/>
              </a:ext>
            </a:extLst>
          </p:cNvPr>
          <p:cNvSpPr/>
          <p:nvPr/>
        </p:nvSpPr>
        <p:spPr>
          <a:xfrm>
            <a:off x="6249291" y="3094892"/>
            <a:ext cx="657466" cy="15338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AAC07D8-7E61-BB50-F8D1-DD6EE6BB3EC3}"/>
              </a:ext>
            </a:extLst>
          </p:cNvPr>
          <p:cNvSpPr/>
          <p:nvPr/>
        </p:nvSpPr>
        <p:spPr>
          <a:xfrm>
            <a:off x="7228045" y="5208375"/>
            <a:ext cx="657466" cy="1533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813521F-3733-388A-A885-1A025FA33082}"/>
              </a:ext>
            </a:extLst>
          </p:cNvPr>
          <p:cNvSpPr/>
          <p:nvPr/>
        </p:nvSpPr>
        <p:spPr>
          <a:xfrm>
            <a:off x="7228045" y="3094892"/>
            <a:ext cx="657466" cy="1533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723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A53B70-BB52-4842-AD44-B2B717F81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29BB1438-C0A0-EA33-6F9B-D0079AB43C4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alphaModFix amt="8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4809" y="1790659"/>
            <a:ext cx="4130824" cy="413082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1A378F-758E-7B93-FD61-862D90E77F53}"/>
              </a:ext>
            </a:extLst>
          </p:cNvPr>
          <p:cNvSpPr txBox="1"/>
          <p:nvPr/>
        </p:nvSpPr>
        <p:spPr>
          <a:xfrm>
            <a:off x="2946858" y="615226"/>
            <a:ext cx="7124421" cy="1011152"/>
          </a:xfrm>
          <a:prstGeom prst="rect">
            <a:avLst/>
          </a:prstGeom>
          <a:noFill/>
        </p:spPr>
        <p:txBody>
          <a:bodyPr wrap="square" lIns="0" tIns="182880" rIns="0" rtlCol="0" anchor="ctr" anchorCtr="0">
            <a:noAutofit/>
          </a:bodyPr>
          <a:lstStyle/>
          <a:p>
            <a:pPr algn="ctr"/>
            <a:r>
              <a:rPr lang="en-US" sz="4800" b="1" cap="all" baseline="0">
                <a:solidFill>
                  <a:srgbClr val="002060"/>
                </a:solidFill>
              </a:rPr>
              <a:t>VALUE</a:t>
            </a:r>
            <a:r>
              <a:rPr lang="en-US" sz="4800" cap="all" baseline="0">
                <a:solidFill>
                  <a:srgbClr val="002060"/>
                </a:solidFill>
              </a:rPr>
              <a:t> </a:t>
            </a:r>
            <a:r>
              <a:rPr lang="en-US" sz="3200" cap="all" baseline="0">
                <a:solidFill>
                  <a:srgbClr val="002060"/>
                </a:solidFill>
              </a:rPr>
              <a:t>of the</a:t>
            </a:r>
            <a:r>
              <a:rPr lang="en-US" sz="4800" cap="all" baseline="0">
                <a:solidFill>
                  <a:srgbClr val="002060"/>
                </a:solidFill>
              </a:rPr>
              <a:t> </a:t>
            </a:r>
            <a:r>
              <a:rPr lang="en-US" sz="4800" b="1" cap="all" baseline="0">
                <a:solidFill>
                  <a:srgbClr val="002060"/>
                </a:solidFill>
              </a:rPr>
              <a:t>investment:</a:t>
            </a:r>
            <a:r>
              <a:rPr lang="en-US" sz="4800" cap="all" baseline="0">
                <a:solidFill>
                  <a:srgbClr val="002060"/>
                </a:solidFill>
              </a:rPr>
              <a:t> </a:t>
            </a:r>
            <a:endParaRPr lang="en-US" sz="4800" b="1" cap="all">
              <a:solidFill>
                <a:srgbClr val="00206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E2738C-1855-F0C2-0DB9-1D0F56C7D35B}"/>
              </a:ext>
            </a:extLst>
          </p:cNvPr>
          <p:cNvSpPr txBox="1"/>
          <p:nvPr/>
        </p:nvSpPr>
        <p:spPr>
          <a:xfrm>
            <a:off x="3661080" y="2578441"/>
            <a:ext cx="1213687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Cost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1AEF34-F122-B263-85A3-51EB9F89C646}"/>
              </a:ext>
            </a:extLst>
          </p:cNvPr>
          <p:cNvSpPr txBox="1"/>
          <p:nvPr/>
        </p:nvSpPr>
        <p:spPr>
          <a:xfrm>
            <a:off x="1139481" y="3856071"/>
            <a:ext cx="27098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i="1">
                <a:solidFill>
                  <a:schemeClr val="accent2"/>
                </a:solidFill>
              </a:rPr>
              <a:t>How</a:t>
            </a:r>
            <a:r>
              <a:rPr lang="en-US" sz="2400">
                <a:solidFill>
                  <a:schemeClr val="accent2"/>
                </a:solidFill>
              </a:rPr>
              <a:t> </a:t>
            </a:r>
            <a:r>
              <a:rPr lang="en-US" sz="2400" i="1">
                <a:solidFill>
                  <a:schemeClr val="accent2"/>
                </a:solidFill>
              </a:rPr>
              <a:t>much</a:t>
            </a:r>
            <a:r>
              <a:rPr lang="en-US" sz="2400">
                <a:solidFill>
                  <a:schemeClr val="accent2"/>
                </a:solidFill>
              </a:rPr>
              <a:t> does it further the mission versus how much does it cost?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D0753EB-958B-4AA7-0EF7-598B7523A0E4}"/>
              </a:ext>
            </a:extLst>
          </p:cNvPr>
          <p:cNvSpPr txBox="1"/>
          <p:nvPr/>
        </p:nvSpPr>
        <p:spPr>
          <a:xfrm>
            <a:off x="4774492" y="5315548"/>
            <a:ext cx="2643013" cy="83099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Cost Benefit Analysis</a:t>
            </a:r>
          </a:p>
        </p:txBody>
      </p:sp>
      <p:cxnSp>
        <p:nvCxnSpPr>
          <p:cNvPr id="4" name="Connector: Curved 3">
            <a:extLst>
              <a:ext uri="{FF2B5EF4-FFF2-40B4-BE49-F238E27FC236}">
                <a16:creationId xmlns:a16="http://schemas.microsoft.com/office/drawing/2014/main" id="{3141CC56-C849-FC3D-B1C7-A65B338BF4B9}"/>
              </a:ext>
            </a:extLst>
          </p:cNvPr>
          <p:cNvCxnSpPr>
            <a:cxnSpLocks/>
          </p:cNvCxnSpPr>
          <p:nvPr/>
        </p:nvCxnSpPr>
        <p:spPr>
          <a:xfrm rot="10800000">
            <a:off x="3720039" y="4823034"/>
            <a:ext cx="1359223" cy="656466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6FBC067-CD1E-45AF-2A66-BC31CB5B1167}"/>
              </a:ext>
            </a:extLst>
          </p:cNvPr>
          <p:cNvSpPr txBox="1"/>
          <p:nvPr/>
        </p:nvSpPr>
        <p:spPr>
          <a:xfrm>
            <a:off x="7491319" y="4002179"/>
            <a:ext cx="1213687" cy="46166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2400" b="1">
                <a:solidFill>
                  <a:schemeClr val="accent1"/>
                </a:solidFill>
              </a:rPr>
              <a:t>Mission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07EA891-A236-DFE8-C910-12A730EC56EE}"/>
              </a:ext>
            </a:extLst>
          </p:cNvPr>
          <p:cNvSpPr txBox="1"/>
          <p:nvPr/>
        </p:nvSpPr>
        <p:spPr>
          <a:xfrm>
            <a:off x="1786139" y="865609"/>
            <a:ext cx="1069246" cy="60529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r">
              <a:lnSpc>
                <a:spcPts val="2000"/>
              </a:lnSpc>
            </a:pPr>
            <a:r>
              <a:rPr lang="en-US" sz="1600" baseline="0">
                <a:solidFill>
                  <a:schemeClr val="accent2"/>
                </a:solidFill>
              </a:rPr>
              <a:t>ALSO</a:t>
            </a:r>
            <a:r>
              <a:rPr lang="en-US" sz="1700" baseline="0">
                <a:solidFill>
                  <a:schemeClr val="accent2"/>
                </a:solidFill>
              </a:rPr>
              <a:t> CONSIDER</a:t>
            </a:r>
            <a:endParaRPr lang="en-US" sz="170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0452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C5350B8-BB09-1294-F930-94142CBD0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accent1"/>
                </a:solidFill>
              </a:rPr>
              <a:t>Pillar: </a:t>
            </a:r>
            <a:r>
              <a:rPr lang="en-US">
                <a:solidFill>
                  <a:schemeClr val="accent1"/>
                </a:solidFill>
                <a:latin typeface="+mn-lt"/>
              </a:rPr>
              <a:t>Affordability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35C82B-5302-46A4-F842-18937E96994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4302" y="2008683"/>
            <a:ext cx="4867160" cy="3687268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1">
                <a:latin typeface="+mn-lt"/>
              </a:rPr>
              <a:t>WHY IS IT IMPORTANT?</a:t>
            </a:r>
          </a:p>
          <a:p>
            <a:pPr marL="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>
                <a:latin typeface="+mn-lt"/>
              </a:rPr>
              <a:t>Providing affordable housing is </a:t>
            </a:r>
            <a:r>
              <a:rPr lang="en-US" b="1">
                <a:solidFill>
                  <a:schemeClr val="accent1"/>
                </a:solidFill>
                <a:latin typeface="+mn-lt"/>
              </a:rPr>
              <a:t>what it’s all about.</a:t>
            </a:r>
          </a:p>
          <a:p>
            <a:pPr marL="4572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</a:pPr>
            <a:r>
              <a:rPr lang="en-US">
                <a:latin typeface="+mn-lt"/>
              </a:rPr>
              <a:t>Affordability extends beyond rent: utility costs and property damages affect both resident and owner.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CF768F-C79C-1B2B-309B-DF6A595904A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6249" y="643317"/>
            <a:ext cx="5830312" cy="583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496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AE0206-C8FC-4DC4-38C1-18017838D7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A6A4A850-7CAE-4DBE-0D8B-4E5EE4B4A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accent1"/>
                </a:solidFill>
              </a:rPr>
              <a:t>Pillar: </a:t>
            </a:r>
            <a:r>
              <a:rPr lang="en-US">
                <a:solidFill>
                  <a:schemeClr val="accent1"/>
                </a:solidFill>
                <a:latin typeface="+mn-lt"/>
              </a:rPr>
              <a:t>Affordability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9947D4-A114-36AE-9AA5-CF3E24A9C8B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4302" y="2008683"/>
            <a:ext cx="4867160" cy="368726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1">
                <a:latin typeface="+mn-lt"/>
              </a:rPr>
              <a:t>EXAMPLES FROM THE DAS: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Blower door testing or </a:t>
            </a:r>
            <a:br>
              <a:rPr lang="en-US">
                <a:latin typeface="+mn-lt"/>
              </a:rPr>
            </a:br>
            <a:r>
              <a:rPr lang="en-US">
                <a:latin typeface="+mn-lt"/>
              </a:rPr>
              <a:t>thermal imaging 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Efficient HVAC equipment 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Low-flow plumbing fixtures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lang="en-US" b="1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F0A684-C954-B815-EDB6-B2A4F645575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52248" y="436970"/>
            <a:ext cx="5839752" cy="642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1538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FBEEDC-564B-3AE6-84F3-AEE261C252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D42B65D-36AC-330D-2079-5401A7173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Pillar: </a:t>
            </a:r>
            <a:r>
              <a:rPr lang="en-US">
                <a:solidFill>
                  <a:schemeClr val="accent2"/>
                </a:solidFill>
                <a:latin typeface="+mn-lt"/>
              </a:rPr>
              <a:t>Durability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19CAC0-3BD9-3337-6F05-5571EA5CE87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4302" y="2008683"/>
            <a:ext cx="3378225" cy="368726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1">
                <a:latin typeface="+mn-lt"/>
              </a:rPr>
              <a:t>WHY IS IT IMPORTANT?</a:t>
            </a:r>
            <a:endParaRPr lang="en-US">
              <a:latin typeface="+mn-lt"/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accent2"/>
                </a:solidFill>
                <a:latin typeface="+mn-lt"/>
              </a:rPr>
              <a:t>Funding restrictions </a:t>
            </a:r>
            <a:r>
              <a:rPr lang="en-US">
                <a:latin typeface="+mn-lt"/>
              </a:rPr>
              <a:t>and </a:t>
            </a:r>
            <a:r>
              <a:rPr lang="en-US">
                <a:solidFill>
                  <a:schemeClr val="accent2"/>
                </a:solidFill>
                <a:latin typeface="+mn-lt"/>
              </a:rPr>
              <a:t>low capital</a:t>
            </a:r>
            <a:r>
              <a:rPr lang="en-US">
                <a:latin typeface="+mn-lt"/>
              </a:rPr>
              <a:t> </a:t>
            </a:r>
            <a:r>
              <a:rPr lang="en-US">
                <a:solidFill>
                  <a:schemeClr val="accent2"/>
                </a:solidFill>
                <a:latin typeface="+mn-lt"/>
              </a:rPr>
              <a:t>reserves</a:t>
            </a:r>
            <a:r>
              <a:rPr lang="en-US">
                <a:latin typeface="+mn-lt"/>
              </a:rPr>
              <a:t> place constraints on future repairs.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C1EC93-CBBE-188F-9D7E-33F9067F734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52248" y="436970"/>
            <a:ext cx="5839752" cy="642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2082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073DF3-9470-1624-8D62-36D35FA6B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D0C6BA7-4C87-4512-A9BC-9FC94C134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Pillar: </a:t>
            </a:r>
            <a:r>
              <a:rPr lang="en-US">
                <a:solidFill>
                  <a:schemeClr val="accent2"/>
                </a:solidFill>
                <a:latin typeface="+mn-lt"/>
              </a:rPr>
              <a:t>Durability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302FDB-192C-8321-DB31-E3F3EDBCDB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4302" y="2008683"/>
            <a:ext cx="4559663" cy="368726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1">
                <a:latin typeface="+mn-lt"/>
              </a:rPr>
              <a:t>EXAMPLES FROM THE DAS: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Semi-solid core doors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KCMA performance standard for cabinets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Generally replacing items with less than 50% expected useful life remaining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lang="en-US" b="1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7E5FF5-76F8-BE90-68ED-4DE4D3692D1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50"/>
          <a:stretch>
            <a:fillRect/>
          </a:stretch>
        </p:blipFill>
        <p:spPr>
          <a:xfrm>
            <a:off x="6352248" y="436970"/>
            <a:ext cx="5839752" cy="642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6090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586319-5B03-EE9A-C495-A969D3D0F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3471FB2-0D8D-2175-54FE-45235B4A5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Pillar: </a:t>
            </a:r>
            <a:r>
              <a:rPr lang="en-US">
                <a:solidFill>
                  <a:schemeClr val="accent3"/>
                </a:solidFill>
                <a:latin typeface="+mn-lt"/>
              </a:rPr>
              <a:t>Quality of Life</a:t>
            </a:r>
            <a:br>
              <a:rPr lang="en-US">
                <a:solidFill>
                  <a:schemeClr val="accent2"/>
                </a:solidFill>
                <a:latin typeface="+mn-lt"/>
              </a:rPr>
            </a:br>
            <a:endParaRPr lang="en-US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DBF6EA-3433-4709-854B-8038CF900BB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4302" y="2008683"/>
            <a:ext cx="3693815" cy="368726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1">
                <a:latin typeface="+mn-lt"/>
              </a:rPr>
              <a:t>WHY IS IT IMPORTANT?</a:t>
            </a:r>
            <a:endParaRPr lang="en-US">
              <a:latin typeface="+mn-lt"/>
            </a:endParaRP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+mn-lt"/>
              </a:rPr>
              <a:t>Our housing should be </a:t>
            </a:r>
            <a:r>
              <a:rPr lang="en-US">
                <a:solidFill>
                  <a:schemeClr val="accent3"/>
                </a:solidFill>
                <a:latin typeface="+mn-lt"/>
              </a:rPr>
              <a:t>decent</a:t>
            </a:r>
            <a:r>
              <a:rPr lang="en-US">
                <a:latin typeface="+mn-lt"/>
              </a:rPr>
              <a:t>, </a:t>
            </a:r>
            <a:r>
              <a:rPr lang="en-US">
                <a:solidFill>
                  <a:schemeClr val="accent3"/>
                </a:solidFill>
                <a:latin typeface="+mn-lt"/>
              </a:rPr>
              <a:t>safe</a:t>
            </a:r>
            <a:r>
              <a:rPr lang="en-US">
                <a:latin typeface="+mn-lt"/>
              </a:rPr>
              <a:t>, and </a:t>
            </a:r>
            <a:r>
              <a:rPr lang="en-US">
                <a:solidFill>
                  <a:schemeClr val="accent3"/>
                </a:solidFill>
                <a:latin typeface="+mn-lt"/>
              </a:rPr>
              <a:t>dignified</a:t>
            </a:r>
            <a:r>
              <a:rPr lang="en-US">
                <a:latin typeface="+mn-lt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345409-6058-31A9-3777-219D8C07857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126303" y="436970"/>
            <a:ext cx="6065697" cy="642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2862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DCDDA-1940-4B4D-20BA-4BF6B93B28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6068615-4ABD-91DE-51CF-563779DB3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Pillar: </a:t>
            </a:r>
            <a:r>
              <a:rPr lang="en-US">
                <a:solidFill>
                  <a:schemeClr val="accent3"/>
                </a:solidFill>
                <a:latin typeface="+mn-lt"/>
              </a:rPr>
              <a:t>Quality of Life</a:t>
            </a:r>
            <a:br>
              <a:rPr lang="en-US">
                <a:solidFill>
                  <a:schemeClr val="accent2"/>
                </a:solidFill>
                <a:latin typeface="+mn-lt"/>
              </a:rPr>
            </a:br>
            <a:endParaRPr lang="en-US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5C7667-E570-1A63-D5A4-C7AF9C5CDE6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4302" y="2008683"/>
            <a:ext cx="3833813" cy="368726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1"/>
              <a:t>EXAMPLES FROM THE DAS: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Minimum 0.042” </a:t>
            </a:r>
            <a:br>
              <a:rPr lang="en-US">
                <a:latin typeface="+mn-lt"/>
              </a:rPr>
            </a:br>
            <a:r>
              <a:rPr lang="en-US">
                <a:latin typeface="+mn-lt"/>
              </a:rPr>
              <a:t>vinyl siding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Building and </a:t>
            </a:r>
            <a:br>
              <a:rPr lang="en-US">
                <a:latin typeface="+mn-lt"/>
              </a:rPr>
            </a:br>
            <a:r>
              <a:rPr lang="en-US">
                <a:latin typeface="+mn-lt"/>
              </a:rPr>
              <a:t>site amenities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3"/>
              </a:buClr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Radon testing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lang="en-US" b="1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625DCC2-E0F1-6659-25BA-9CBB9958BBB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0" y="436970"/>
            <a:ext cx="6096000" cy="642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8896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81480-6DF1-5FCC-D632-8DE87D271C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3F64908-694D-7D9D-E0F1-47673B739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accent1"/>
                </a:solidFill>
              </a:rPr>
              <a:t>Pillar: </a:t>
            </a:r>
            <a:r>
              <a:rPr lang="en-US">
                <a:solidFill>
                  <a:srgbClr val="729364"/>
                </a:solidFill>
                <a:latin typeface="+mn-lt"/>
              </a:rPr>
              <a:t>Accessibility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54209E-1116-90F9-12B6-C1E293D7853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4302" y="2008683"/>
            <a:ext cx="4867160" cy="368726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1">
                <a:latin typeface="+mn-lt"/>
              </a:rPr>
              <a:t>WHY IS IT IMPORTANT?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+mn-lt"/>
              </a:rPr>
              <a:t>The free market </a:t>
            </a:r>
            <a:r>
              <a:rPr lang="en-US">
                <a:solidFill>
                  <a:srgbClr val="729364"/>
                </a:solidFill>
                <a:latin typeface="+mn-lt"/>
              </a:rPr>
              <a:t>consistently under-produces accessible housing</a:t>
            </a:r>
            <a:r>
              <a:rPr lang="en-US">
                <a:latin typeface="+mn-lt"/>
              </a:rPr>
              <a:t>.  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>
                <a:latin typeface="+mn-lt"/>
              </a:rPr>
              <a:t>On top of that, Ohio has a rapidly aging population – ranking 6</a:t>
            </a:r>
            <a:r>
              <a:rPr lang="en-US" baseline="30000">
                <a:latin typeface="+mn-lt"/>
              </a:rPr>
              <a:t>th</a:t>
            </a:r>
            <a:r>
              <a:rPr lang="en-US">
                <a:latin typeface="+mn-lt"/>
              </a:rPr>
              <a:t> highest in the nation for residents age 60 and above!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22B6FA-7A9F-6544-BCB6-ADC19F5C146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52248" y="436970"/>
            <a:ext cx="5839752" cy="642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5889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354DB1-C287-3F53-3552-96C0AF62DB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AFEB240-858C-8D94-7B03-5D85F6BF9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accent1"/>
                </a:solidFill>
              </a:rPr>
              <a:t>Pillar: </a:t>
            </a:r>
            <a:r>
              <a:rPr lang="en-US">
                <a:solidFill>
                  <a:srgbClr val="729364"/>
                </a:solidFill>
                <a:latin typeface="+mn-lt"/>
              </a:rPr>
              <a:t>Accessibility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3FC5F2-E191-0217-7654-CBA812B1DD7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64302" y="2008683"/>
            <a:ext cx="3968095" cy="368726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b="1">
                <a:latin typeface="+mn-lt"/>
              </a:rPr>
              <a:t>EXAMPLES FROM THE DAS: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29364"/>
              </a:buClr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Extra “Section 504 Mobility Units”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29364"/>
              </a:buClr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Cooktop aligned with counter height</a:t>
            </a:r>
          </a:p>
          <a:p>
            <a:pPr marL="571500" indent="-34290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729364"/>
              </a:buClr>
              <a:buFont typeface="Wingdings" panose="05000000000000000000" pitchFamily="2" charset="2"/>
              <a:buChar char="ü"/>
            </a:pPr>
            <a:r>
              <a:rPr lang="en-US">
                <a:latin typeface="+mn-lt"/>
              </a:rPr>
              <a:t>32” clear doorways</a:t>
            </a:r>
          </a:p>
          <a:p>
            <a:pPr marL="0" indent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lang="en-US" b="1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6F6B7E6-D050-5E25-FAD1-B3C4C657A4F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352248" y="436970"/>
            <a:ext cx="5839752" cy="6424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1325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B89A87-27FF-0103-114B-10B1C8447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38528CE3-91FE-E89B-7204-64CCDE654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856853"/>
            <a:ext cx="11430000" cy="982861"/>
          </a:xfrm>
        </p:spPr>
        <p:txBody>
          <a:bodyPr/>
          <a:lstStyle/>
          <a:p>
            <a:r>
              <a:rPr lang="en-US">
                <a:solidFill>
                  <a:schemeClr val="accent1"/>
                </a:solidFill>
              </a:rPr>
              <a:t>Pillar: </a:t>
            </a:r>
            <a:r>
              <a:rPr lang="en-US">
                <a:solidFill>
                  <a:srgbClr val="729364"/>
                </a:solidFill>
                <a:latin typeface="+mn-lt"/>
              </a:rPr>
              <a:t>Accessibility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6875FFA-4AEE-0E34-D83E-4FE1AEB933BC}"/>
              </a:ext>
            </a:extLst>
          </p:cNvPr>
          <p:cNvSpPr/>
          <p:nvPr/>
        </p:nvSpPr>
        <p:spPr>
          <a:xfrm>
            <a:off x="297610" y="2145685"/>
            <a:ext cx="2681810" cy="1776037"/>
          </a:xfrm>
          <a:prstGeom prst="roundRect">
            <a:avLst/>
          </a:prstGeom>
          <a:ln>
            <a:solidFill>
              <a:srgbClr val="72936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45720" rtlCol="0" anchor="ctr"/>
          <a:lstStyle/>
          <a:p>
            <a:pPr algn="ctr"/>
            <a:r>
              <a:rPr lang="en-US" sz="2400" b="1">
                <a:solidFill>
                  <a:schemeClr val="tx1"/>
                </a:solidFill>
              </a:rPr>
              <a:t>Building Code</a:t>
            </a:r>
          </a:p>
          <a:p>
            <a:pPr algn="ctr" fontAlgn="t"/>
            <a:r>
              <a:rPr lang="en-US" sz="2400">
                <a:solidFill>
                  <a:schemeClr val="tx1"/>
                </a:solidFill>
              </a:rPr>
              <a:t>2% </a:t>
            </a:r>
            <a:r>
              <a:rPr lang="en-US" sz="2400" b="1">
                <a:solidFill>
                  <a:schemeClr val="accent2"/>
                </a:solidFill>
              </a:rPr>
              <a:t>Type A </a:t>
            </a:r>
            <a:r>
              <a:rPr lang="en-US" sz="2400">
                <a:solidFill>
                  <a:schemeClr val="tx1"/>
                </a:solidFill>
              </a:rPr>
              <a:t>units</a:t>
            </a:r>
          </a:p>
          <a:p>
            <a:pPr algn="ctr" fontAlgn="t"/>
            <a:r>
              <a:rPr lang="en-US" sz="2400">
                <a:solidFill>
                  <a:schemeClr val="tx1"/>
                </a:solidFill>
              </a:rPr>
              <a:t>All others </a:t>
            </a:r>
            <a:r>
              <a:rPr lang="en-US" sz="2400" b="1">
                <a:solidFill>
                  <a:schemeClr val="accent5"/>
                </a:solidFill>
              </a:rPr>
              <a:t>Type B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2E8FE22-4A81-FBA5-BB16-0B55E90AB4C5}"/>
              </a:ext>
            </a:extLst>
          </p:cNvPr>
          <p:cNvSpPr/>
          <p:nvPr/>
        </p:nvSpPr>
        <p:spPr>
          <a:xfrm>
            <a:off x="3257042" y="2145685"/>
            <a:ext cx="2681809" cy="1776036"/>
          </a:xfrm>
          <a:prstGeom prst="roundRect">
            <a:avLst/>
          </a:prstGeom>
          <a:ln>
            <a:solidFill>
              <a:srgbClr val="72936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45720" rtlCol="0" anchor="ctr"/>
          <a:lstStyle/>
          <a:p>
            <a:pPr algn="ctr" fontAlgn="t"/>
            <a:r>
              <a:rPr lang="en-US" sz="2400" b="1"/>
              <a:t>Fair Housing</a:t>
            </a:r>
          </a:p>
          <a:p>
            <a:pPr algn="ctr" fontAlgn="t"/>
            <a:r>
              <a:rPr lang="en-US" sz="2400"/>
              <a:t>All units </a:t>
            </a:r>
            <a:r>
              <a:rPr lang="en-US" sz="2400" b="1">
                <a:solidFill>
                  <a:schemeClr val="accent5"/>
                </a:solidFill>
              </a:rPr>
              <a:t>Type B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C7D062C-B541-81C9-463E-3F831D321306}"/>
              </a:ext>
            </a:extLst>
          </p:cNvPr>
          <p:cNvSpPr/>
          <p:nvPr/>
        </p:nvSpPr>
        <p:spPr>
          <a:xfrm>
            <a:off x="6216474" y="2145686"/>
            <a:ext cx="2681810" cy="1776036"/>
          </a:xfrm>
          <a:prstGeom prst="roundRect">
            <a:avLst/>
          </a:prstGeom>
          <a:ln>
            <a:solidFill>
              <a:srgbClr val="72936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45720" rtlCol="0" anchor="ctr"/>
          <a:lstStyle/>
          <a:p>
            <a:pPr algn="ctr" fontAlgn="t"/>
            <a:r>
              <a:rPr lang="en-US" sz="2400" b="1"/>
              <a:t>Section 504</a:t>
            </a:r>
          </a:p>
          <a:p>
            <a:pPr algn="ctr" fontAlgn="t"/>
            <a:r>
              <a:rPr lang="en-US" sz="2400"/>
              <a:t>5% </a:t>
            </a:r>
            <a:r>
              <a:rPr lang="en-US" sz="2400" b="1">
                <a:solidFill>
                  <a:schemeClr val="accent2"/>
                </a:solidFill>
              </a:rPr>
              <a:t>Type A </a:t>
            </a:r>
            <a:r>
              <a:rPr lang="en-US" sz="2400"/>
              <a:t>units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0C4B716-2E7C-1C32-FA23-5EE2E108CC1D}"/>
              </a:ext>
            </a:extLst>
          </p:cNvPr>
          <p:cNvSpPr/>
          <p:nvPr/>
        </p:nvSpPr>
        <p:spPr>
          <a:xfrm>
            <a:off x="9181649" y="2145685"/>
            <a:ext cx="2681810" cy="1776036"/>
          </a:xfrm>
          <a:prstGeom prst="roundRect">
            <a:avLst/>
          </a:prstGeom>
          <a:ln>
            <a:solidFill>
              <a:srgbClr val="729364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45720" rtlCol="0" anchor="ctr"/>
          <a:lstStyle/>
          <a:p>
            <a:pPr algn="ctr" fontAlgn="t"/>
            <a:r>
              <a:rPr lang="en-US" sz="2400" b="1"/>
              <a:t>2024 DAS</a:t>
            </a:r>
          </a:p>
          <a:p>
            <a:pPr algn="ctr" fontAlgn="t"/>
            <a:r>
              <a:rPr lang="en-US" sz="2400"/>
              <a:t>5% </a:t>
            </a:r>
            <a:r>
              <a:rPr lang="en-US" sz="2400" b="1">
                <a:solidFill>
                  <a:schemeClr val="accent2"/>
                </a:solidFill>
              </a:rPr>
              <a:t>Type A </a:t>
            </a:r>
            <a:r>
              <a:rPr lang="en-US" sz="2400"/>
              <a:t>units</a:t>
            </a:r>
          </a:p>
          <a:p>
            <a:pPr algn="ctr" fontAlgn="t"/>
            <a:r>
              <a:rPr lang="en-US" sz="2400"/>
              <a:t>5% </a:t>
            </a:r>
            <a:r>
              <a:rPr lang="en-US" sz="2400" b="1">
                <a:solidFill>
                  <a:srgbClr val="729364"/>
                </a:solidFill>
              </a:rPr>
              <a:t>semi-ambulatory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62E1B6-9897-6D86-4AD4-0AE8F9A523E1}"/>
              </a:ext>
            </a:extLst>
          </p:cNvPr>
          <p:cNvSpPr txBox="1"/>
          <p:nvPr/>
        </p:nvSpPr>
        <p:spPr>
          <a:xfrm>
            <a:off x="7909560" y="4532377"/>
            <a:ext cx="3006572" cy="1015663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en-US" sz="2000"/>
              <a:t>We can better define this so developers will take advantage of the flexibility!</a:t>
            </a:r>
          </a:p>
        </p:txBody>
      </p:sp>
      <p:cxnSp>
        <p:nvCxnSpPr>
          <p:cNvPr id="12" name="Connector: Elbow 11">
            <a:extLst>
              <a:ext uri="{FF2B5EF4-FFF2-40B4-BE49-F238E27FC236}">
                <a16:creationId xmlns:a16="http://schemas.microsoft.com/office/drawing/2014/main" id="{3705B2F2-126A-88FB-9675-DA568A30EA13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9890272" y="3931240"/>
            <a:ext cx="790515" cy="474049"/>
          </a:xfrm>
          <a:prstGeom prst="bentConnector3">
            <a:avLst>
              <a:gd name="adj1" fmla="val 50000"/>
            </a:avLst>
          </a:prstGeom>
          <a:ln>
            <a:solidFill>
              <a:srgbClr val="72936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366254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24BA6-B569-6BFF-CAA7-F60D0852C8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F13C4A8-7228-1C34-BC7D-D07E2A0FE049}"/>
              </a:ext>
            </a:extLst>
          </p:cNvPr>
          <p:cNvSpPr txBox="1"/>
          <p:nvPr/>
        </p:nvSpPr>
        <p:spPr>
          <a:xfrm>
            <a:off x="1804417" y="614805"/>
            <a:ext cx="8583166" cy="1011152"/>
          </a:xfrm>
          <a:prstGeom prst="rect">
            <a:avLst/>
          </a:prstGeom>
          <a:noFill/>
        </p:spPr>
        <p:txBody>
          <a:bodyPr wrap="square" lIns="0" tIns="182880" rIns="0" rtlCol="0" anchor="ctr" anchorCtr="0">
            <a:noAutofit/>
          </a:bodyPr>
          <a:lstStyle/>
          <a:p>
            <a:pPr algn="ctr"/>
            <a:r>
              <a:rPr lang="en-US" sz="4800" cap="all" baseline="0">
                <a:solidFill>
                  <a:srgbClr val="002060"/>
                </a:solidFill>
              </a:rPr>
              <a:t>So… </a:t>
            </a:r>
            <a:r>
              <a:rPr lang="en-US" sz="4800" b="1" cap="all" baseline="0">
                <a:solidFill>
                  <a:srgbClr val="002060"/>
                </a:solidFill>
              </a:rPr>
              <a:t>HOW</a:t>
            </a:r>
            <a:r>
              <a:rPr lang="en-US" sz="4800" cap="all" baseline="0">
                <a:solidFill>
                  <a:srgbClr val="002060"/>
                </a:solidFill>
              </a:rPr>
              <a:t> DO WE build this?</a:t>
            </a:r>
            <a:endParaRPr lang="en-US" sz="4800" b="1" cap="all">
              <a:solidFill>
                <a:srgbClr val="00206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98CBB2-B910-2E73-A253-076D1AFF6F2E}"/>
              </a:ext>
            </a:extLst>
          </p:cNvPr>
          <p:cNvSpPr txBox="1"/>
          <p:nvPr/>
        </p:nvSpPr>
        <p:spPr>
          <a:xfrm>
            <a:off x="5078709" y="4222613"/>
            <a:ext cx="1803354" cy="156966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n-US" sz="4800" b="1">
                <a:solidFill>
                  <a:schemeClr val="accent6"/>
                </a:solidFill>
              </a:rPr>
              <a:t>2027</a:t>
            </a:r>
          </a:p>
          <a:p>
            <a:pPr algn="ctr"/>
            <a:r>
              <a:rPr lang="en-US" sz="4800" b="1">
                <a:solidFill>
                  <a:schemeClr val="accent6"/>
                </a:solidFill>
              </a:rPr>
              <a:t>DAS</a:t>
            </a:r>
          </a:p>
        </p:txBody>
      </p:sp>
      <p:pic>
        <p:nvPicPr>
          <p:cNvPr id="9" name="Graphic 8" descr="Closed book outline">
            <a:extLst>
              <a:ext uri="{FF2B5EF4-FFF2-40B4-BE49-F238E27FC236}">
                <a16:creationId xmlns:a16="http://schemas.microsoft.com/office/drawing/2014/main" id="{763804B2-33F5-E611-FE18-E66CD878016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45098" y="1741331"/>
            <a:ext cx="4663225" cy="46632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244FF27-828F-9ABB-DE25-1B29D514D75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3757" y="2577208"/>
            <a:ext cx="1903382" cy="494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0772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F89B7A-104A-524E-61BC-D439A834A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106AD8D-4735-54DF-7E0B-BACC956B2E1D}"/>
              </a:ext>
            </a:extLst>
          </p:cNvPr>
          <p:cNvSpPr txBox="1"/>
          <p:nvPr/>
        </p:nvSpPr>
        <p:spPr>
          <a:xfrm>
            <a:off x="1804417" y="614805"/>
            <a:ext cx="8583166" cy="1011152"/>
          </a:xfrm>
          <a:prstGeom prst="rect">
            <a:avLst/>
          </a:prstGeom>
          <a:noFill/>
        </p:spPr>
        <p:txBody>
          <a:bodyPr wrap="square" lIns="0" tIns="182880" rIns="0" rtlCol="0" anchor="ctr" anchorCtr="0">
            <a:noAutofit/>
          </a:bodyPr>
          <a:lstStyle/>
          <a:p>
            <a:pPr algn="ctr"/>
            <a:r>
              <a:rPr lang="en-US" sz="4800" cap="all" baseline="0">
                <a:solidFill>
                  <a:srgbClr val="002060"/>
                </a:solidFill>
              </a:rPr>
              <a:t>So… </a:t>
            </a:r>
            <a:r>
              <a:rPr lang="en-US" sz="4800" b="1" cap="all" baseline="0">
                <a:solidFill>
                  <a:srgbClr val="002060"/>
                </a:solidFill>
              </a:rPr>
              <a:t>HOW</a:t>
            </a:r>
            <a:r>
              <a:rPr lang="en-US" sz="4800" cap="all" baseline="0">
                <a:solidFill>
                  <a:srgbClr val="002060"/>
                </a:solidFill>
              </a:rPr>
              <a:t> DO WE build this?</a:t>
            </a:r>
            <a:endParaRPr lang="en-US" sz="4800" b="1" cap="all">
              <a:solidFill>
                <a:srgbClr val="00206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5293C31-E9D1-9E0F-1444-185F6AE51D1F}"/>
              </a:ext>
            </a:extLst>
          </p:cNvPr>
          <p:cNvSpPr/>
          <p:nvPr/>
        </p:nvSpPr>
        <p:spPr>
          <a:xfrm>
            <a:off x="0" y="1748306"/>
            <a:ext cx="12192000" cy="4980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8640" rtlCol="0" anchor="ctr"/>
          <a:lstStyle/>
          <a:p>
            <a:r>
              <a:rPr lang="en-US" sz="2400">
                <a:solidFill>
                  <a:schemeClr val="tx1"/>
                </a:solidFill>
              </a:rPr>
              <a:t>1) Simple, clear rules and no “OHFA-isms”</a:t>
            </a:r>
            <a:endParaRPr lang="en-US" sz="2400" b="1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73E1814-188C-7BF6-CA50-19723E14B6F3}"/>
              </a:ext>
            </a:extLst>
          </p:cNvPr>
          <p:cNvSpPr/>
          <p:nvPr/>
        </p:nvSpPr>
        <p:spPr>
          <a:xfrm>
            <a:off x="0" y="2386749"/>
            <a:ext cx="12192000" cy="4980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8640" rtlCol="0" anchor="ctr"/>
          <a:lstStyle/>
          <a:p>
            <a:r>
              <a:rPr lang="en-US" sz="2400">
                <a:solidFill>
                  <a:schemeClr val="tx1"/>
                </a:solidFill>
              </a:rPr>
              <a:t>2) Individual requirements for </a:t>
            </a:r>
            <a:r>
              <a:rPr lang="en-US" sz="2400" b="1">
                <a:solidFill>
                  <a:schemeClr val="tx1"/>
                </a:solidFill>
              </a:rPr>
              <a:t>Rehab</a:t>
            </a:r>
            <a:r>
              <a:rPr lang="en-US" sz="2400">
                <a:solidFill>
                  <a:schemeClr val="tx1"/>
                </a:solidFill>
              </a:rPr>
              <a:t> and </a:t>
            </a:r>
            <a:r>
              <a:rPr lang="en-US" sz="2400" b="1">
                <a:solidFill>
                  <a:schemeClr val="tx1"/>
                </a:solidFill>
              </a:rPr>
              <a:t>New Construction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D5DF2EC-134F-3011-A678-743EC5F14C92}"/>
              </a:ext>
            </a:extLst>
          </p:cNvPr>
          <p:cNvSpPr/>
          <p:nvPr/>
        </p:nvSpPr>
        <p:spPr>
          <a:xfrm>
            <a:off x="0" y="3027685"/>
            <a:ext cx="12192000" cy="4980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8640" rtlCol="0" anchor="ctr"/>
          <a:lstStyle/>
          <a:p>
            <a:r>
              <a:rPr lang="en-US" sz="2400">
                <a:solidFill>
                  <a:schemeClr val="tx1"/>
                </a:solidFill>
              </a:rPr>
              <a:t>3) Create a path for Sustainability Compliance without full certification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5A5BE1B-0422-943F-EB51-2C1C7E92D5A7}"/>
              </a:ext>
            </a:extLst>
          </p:cNvPr>
          <p:cNvSpPr/>
          <p:nvPr/>
        </p:nvSpPr>
        <p:spPr>
          <a:xfrm>
            <a:off x="-1" y="3658441"/>
            <a:ext cx="12191999" cy="4980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8640" rtlCol="0" anchor="ctr"/>
          <a:lstStyle/>
          <a:p>
            <a:r>
              <a:rPr lang="en-US" sz="2400">
                <a:solidFill>
                  <a:schemeClr val="tx1"/>
                </a:solidFill>
              </a:rPr>
              <a:t>4) Gather design requirements in the body of the document, not appendices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8D872AD-4E14-023D-358D-6598DA8F2AA2}"/>
              </a:ext>
            </a:extLst>
          </p:cNvPr>
          <p:cNvSpPr/>
          <p:nvPr/>
        </p:nvSpPr>
        <p:spPr>
          <a:xfrm>
            <a:off x="0" y="4899849"/>
            <a:ext cx="12191998" cy="4980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8640" rtlCol="0" anchor="ctr"/>
          <a:lstStyle/>
          <a:p>
            <a:r>
              <a:rPr lang="en-US" sz="2400">
                <a:solidFill>
                  <a:schemeClr val="tx1"/>
                </a:solidFill>
              </a:rPr>
              <a:t>6) Add commentary throughout to explain the </a:t>
            </a:r>
            <a:r>
              <a:rPr lang="en-US" sz="2400" i="1">
                <a:solidFill>
                  <a:schemeClr val="tx1"/>
                </a:solidFill>
              </a:rPr>
              <a:t>why</a:t>
            </a:r>
            <a:r>
              <a:rPr lang="en-US" sz="2400">
                <a:solidFill>
                  <a:schemeClr val="tx1"/>
                </a:solidFill>
              </a:rPr>
              <a:t> (create transparency and dialogue)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6C9F221-51A0-7C39-C3DB-BE1F5057FB3F}"/>
              </a:ext>
            </a:extLst>
          </p:cNvPr>
          <p:cNvSpPr/>
          <p:nvPr/>
        </p:nvSpPr>
        <p:spPr>
          <a:xfrm>
            <a:off x="-1" y="5523616"/>
            <a:ext cx="12192001" cy="4980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8640" rtlCol="0" anchor="ctr"/>
          <a:lstStyle/>
          <a:p>
            <a:r>
              <a:rPr lang="en-US" sz="2400">
                <a:solidFill>
                  <a:schemeClr val="tx1"/>
                </a:solidFill>
              </a:rPr>
              <a:t>7) Create a separate format where developers can share their own suggestions and tips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2AAC619-355A-3B2D-4A85-26E8BE233D04}"/>
              </a:ext>
            </a:extLst>
          </p:cNvPr>
          <p:cNvSpPr/>
          <p:nvPr/>
        </p:nvSpPr>
        <p:spPr>
          <a:xfrm>
            <a:off x="-1" y="4276082"/>
            <a:ext cx="12192001" cy="4980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8640" rtlCol="0" anchor="ctr"/>
          <a:lstStyle/>
          <a:p>
            <a:r>
              <a:rPr lang="en-US" sz="2400">
                <a:solidFill>
                  <a:schemeClr val="tx1"/>
                </a:solidFill>
              </a:rPr>
              <a:t>5) Allow developers the flexibility to select from options that increase accessibility</a:t>
            </a:r>
          </a:p>
        </p:txBody>
      </p:sp>
    </p:spTree>
    <p:extLst>
      <p:ext uri="{BB962C8B-B14F-4D97-AF65-F5344CB8AC3E}">
        <p14:creationId xmlns:p14="http://schemas.microsoft.com/office/powerpoint/2010/main" val="3798749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1" grpId="0" animBg="1"/>
      <p:bldP spid="13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88801C-7725-F1AA-4280-2F2852C6FE8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50E861A-8304-FFD4-51EB-F2D6F0D2B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Design &amp; Architectural Standards (DAS)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0D10C1DF-371B-3022-B284-9D3467984B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02089150"/>
              </p:ext>
            </p:extLst>
          </p:nvPr>
        </p:nvGraphicFramePr>
        <p:xfrm>
          <a:off x="474133" y="1532467"/>
          <a:ext cx="10752667" cy="47159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66912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140F0F-D811-88C0-9BFC-61780BB843F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3B7B7A-CDDA-7C44-B1B0-1F1E45567B3B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15BFFDD-918B-AFC5-D376-793ADA65D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+mn-lt"/>
              </a:rPr>
              <a:t>Working</a:t>
            </a:r>
            <a:r>
              <a:rPr lang="en-US" b="0">
                <a:latin typeface="+mn-lt"/>
              </a:rPr>
              <a:t> with OHFA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776943-90D8-4A6F-F754-3C8C0876A60D}"/>
              </a:ext>
            </a:extLst>
          </p:cNvPr>
          <p:cNvSpPr txBox="1"/>
          <p:nvPr/>
        </p:nvSpPr>
        <p:spPr>
          <a:xfrm>
            <a:off x="2112237" y="2139703"/>
            <a:ext cx="8105775" cy="34470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lIns="228600" tIns="228600" rIns="228600" bIns="228600" rtlCol="0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400">
                <a:solidFill>
                  <a:schemeClr val="accent1"/>
                </a:solidFill>
                <a:latin typeface="+mj-lt"/>
                <a:cs typeface="Arial" panose="020B0604020202020204" pitchFamily="34" charset="0"/>
              </a:rPr>
              <a:t>Jennifer Cahill, Architecture &amp; Construction Section Chief</a:t>
            </a:r>
          </a:p>
          <a:p>
            <a:pPr algn="ctr">
              <a:spcBef>
                <a:spcPts val="1200"/>
              </a:spcBef>
            </a:pPr>
            <a:r>
              <a:rPr lang="en-US" sz="2400" b="1">
                <a:solidFill>
                  <a:schemeClr val="accent2"/>
                </a:solidFill>
                <a:cs typeface="Arial" panose="020B0604020202020204" pitchFamily="34" charset="0"/>
                <a:hlinkClick r:id="rId2"/>
              </a:rPr>
              <a:t>jcahill@ohiohome.org</a:t>
            </a:r>
            <a:endParaRPr lang="en-US" sz="2400" b="1">
              <a:solidFill>
                <a:schemeClr val="accent2"/>
              </a:solidFill>
              <a:cs typeface="Arial" panose="020B0604020202020204" pitchFamily="34" charset="0"/>
            </a:endParaRPr>
          </a:p>
          <a:p>
            <a:pPr algn="ctr">
              <a:spcBef>
                <a:spcPts val="1200"/>
              </a:spcBef>
            </a:pPr>
            <a:r>
              <a:rPr lang="en-US" sz="2400">
                <a:cs typeface="Arial" panose="020B0604020202020204" pitchFamily="34" charset="0"/>
              </a:rPr>
              <a:t>(614) 387-1646</a:t>
            </a:r>
          </a:p>
          <a:p>
            <a:pPr algn="ctr">
              <a:spcBef>
                <a:spcPts val="1200"/>
              </a:spcBef>
            </a:pPr>
            <a:r>
              <a:rPr lang="en-US" sz="2400">
                <a:cs typeface="Arial" panose="020B0604020202020204" pitchFamily="34" charset="0"/>
              </a:rPr>
              <a:t>www.ohiohome.org</a:t>
            </a:r>
          </a:p>
          <a:p>
            <a:pPr algn="ctr">
              <a:spcBef>
                <a:spcPts val="1200"/>
              </a:spcBef>
            </a:pPr>
            <a:endParaRPr lang="en-US" sz="2400">
              <a:cs typeface="Arial" panose="020B0604020202020204" pitchFamily="34" charset="0"/>
            </a:endParaRPr>
          </a:p>
          <a:p>
            <a:pPr algn="ctr">
              <a:spcBef>
                <a:spcPts val="1200"/>
              </a:spcBef>
            </a:pPr>
            <a:r>
              <a:rPr lang="en-US" sz="2400">
                <a:solidFill>
                  <a:schemeClr val="accent1"/>
                </a:solidFill>
                <a:latin typeface="+mj-lt"/>
                <a:cs typeface="Arial" panose="020B0604020202020204" pitchFamily="34" charset="0"/>
              </a:rPr>
              <a:t>You can also send feedback to: </a:t>
            </a:r>
            <a:r>
              <a:rPr lang="en-US" sz="2400">
                <a:cs typeface="Arial" panose="020B0604020202020204" pitchFamily="34" charset="0"/>
              </a:rPr>
              <a:t> </a:t>
            </a:r>
            <a:r>
              <a:rPr lang="en-US" sz="2400" b="1">
                <a:solidFill>
                  <a:schemeClr val="accent2"/>
                </a:solidFill>
                <a:cs typeface="Arial" panose="020B0604020202020204" pitchFamily="34" charset="0"/>
                <a:hlinkClick r:id="rId3"/>
              </a:rPr>
              <a:t>DAS@ohiohome.org</a:t>
            </a:r>
            <a:endParaRPr lang="en-US" sz="2400" b="1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73999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892377"/>
      </p:ext>
    </p:extLst>
  </p:cSld>
  <p:clrMapOvr>
    <a:masterClrMapping/>
  </p:clrMapOvr>
</p:sld>
</file>

<file path=ppt/theme/theme1.xml><?xml version="1.0" encoding="utf-8"?>
<a:theme xmlns:a="http://schemas.openxmlformats.org/drawingml/2006/main" name="Heart of it All Deck">
  <a:themeElements>
    <a:clrScheme name="HOIA V2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0E3F75"/>
      </a:accent1>
      <a:accent2>
        <a:srgbClr val="0098D3"/>
      </a:accent2>
      <a:accent3>
        <a:srgbClr val="69C2C6"/>
      </a:accent3>
      <a:accent4>
        <a:srgbClr val="BBD36F"/>
      </a:accent4>
      <a:accent5>
        <a:srgbClr val="EBA70E"/>
      </a:accent5>
      <a:accent6>
        <a:srgbClr val="C12637"/>
      </a:accent6>
      <a:hlink>
        <a:srgbClr val="467886"/>
      </a:hlink>
      <a:folHlink>
        <a:srgbClr val="96607D"/>
      </a:folHlink>
    </a:clrScheme>
    <a:fontScheme name="HOIA">
      <a:majorFont>
        <a:latin typeface="Source Sans 3 SemiBold"/>
        <a:ea typeface=""/>
        <a:cs typeface=""/>
      </a:majorFont>
      <a:minorFont>
        <a:latin typeface="Source Sans 3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3 Population Power Point" id="{6239F01F-605E-4DF6-9195-54D7C7F60308}" vid="{FC1A0B45-B191-4371-9653-8CC1623D5EDB}"/>
    </a:ext>
  </a:extLst>
</a:theme>
</file>

<file path=ppt/theme/theme2.xml><?xml version="1.0" encoding="utf-8"?>
<a:theme xmlns:a="http://schemas.openxmlformats.org/drawingml/2006/main" name="Opening and Closing Slides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0000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Heart of it all">
      <a:majorFont>
        <a:latin typeface="Source Sans Pro SemiBold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3C1B53E487B74E87B6CFA17C47119A" ma:contentTypeVersion="20" ma:contentTypeDescription="Create a new document." ma:contentTypeScope="" ma:versionID="236abbab8cce6e3cbfc5d955dc291100">
  <xsd:schema xmlns:xsd="http://www.w3.org/2001/XMLSchema" xmlns:xs="http://www.w3.org/2001/XMLSchema" xmlns:p="http://schemas.microsoft.com/office/2006/metadata/properties" xmlns:ns1="http://schemas.microsoft.com/sharepoint/v3" xmlns:ns2="d0b9dea9-f06a-4e9f-8312-ca5a1b81f648" xmlns:ns3="e0785960-02d1-4e8a-9714-406c25e4efbe" targetNamespace="http://schemas.microsoft.com/office/2006/metadata/properties" ma:root="true" ma:fieldsID="057c982936bfc9bf8328650c61820ade" ns1:_="" ns2:_="" ns3:_="">
    <xsd:import namespace="http://schemas.microsoft.com/sharepoint/v3"/>
    <xsd:import namespace="d0b9dea9-f06a-4e9f-8312-ca5a1b81f648"/>
    <xsd:import namespace="e0785960-02d1-4e8a-9714-406c25e4ef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b9dea9-f06a-4e9f-8312-ca5a1b81f6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03896aec-d569-4191-ae80-f5e63870f3c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785960-02d1-4e8a-9714-406c25e4efbe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fd362bfd-67bb-4d5f-8a69-f3018a805d8e}" ma:internalName="TaxCatchAll" ma:showField="CatchAllData" ma:web="e0785960-02d1-4e8a-9714-406c25e4ef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0785960-02d1-4e8a-9714-406c25e4efbe" xsi:nil="true"/>
    <lcf76f155ced4ddcb4097134ff3c332f xmlns="d0b9dea9-f06a-4e9f-8312-ca5a1b81f648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67D50D3B-06F3-4992-B76D-A6FACE4B2ECB}">
  <ds:schemaRefs>
    <ds:schemaRef ds:uri="d0b9dea9-f06a-4e9f-8312-ca5a1b81f648"/>
    <ds:schemaRef ds:uri="e0785960-02d1-4e8a-9714-406c25e4efb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F5F7962D-14BC-456C-971E-190597DEE15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B78C98-FE6C-431E-B9CB-9E06A5A38945}">
  <ds:schemaRefs>
    <ds:schemaRef ds:uri="http://www.w3.org/XML/1998/namespace"/>
    <ds:schemaRef ds:uri="http://schemas.microsoft.com/sharepoint/v3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terms/"/>
    <ds:schemaRef ds:uri="d0b9dea9-f06a-4e9f-8312-ca5a1b81f648"/>
    <ds:schemaRef ds:uri="http://purl.org/dc/elements/1.1/"/>
    <ds:schemaRef ds:uri="http://schemas.openxmlformats.org/package/2006/metadata/core-properties"/>
    <ds:schemaRef ds:uri="e0785960-02d1-4e8a-9714-406c25e4efbe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1518</Words>
  <Application>Microsoft Office PowerPoint</Application>
  <PresentationFormat>Widescreen</PresentationFormat>
  <Paragraphs>272</Paragraphs>
  <Slides>34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Heart of it All Deck</vt:lpstr>
      <vt:lpstr>Opening and Closing Slides</vt:lpstr>
      <vt:lpstr>PowerPoint Presentation</vt:lpstr>
      <vt:lpstr>PowerPoint Presentation</vt:lpstr>
      <vt:lpstr>Multifamily Programs</vt:lpstr>
      <vt:lpstr>2026 Experience &amp; Capacity</vt:lpstr>
      <vt:lpstr>2026 9% LIHTC proposal Applications</vt:lpstr>
      <vt:lpstr>2026 9% LIHTC Calendar</vt:lpstr>
      <vt:lpstr>9% LIHTC –  Experiencing a Gap?</vt:lpstr>
      <vt:lpstr>2026 4% LIHTC only &amp; AAL</vt:lpstr>
      <vt:lpstr>SFY 2027 Ohio LIHTC</vt:lpstr>
      <vt:lpstr>Bond Gap Financing (BGF)</vt:lpstr>
      <vt:lpstr>Housing Development Gap Financing (HDGF)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Pillar: Affordability</vt:lpstr>
      <vt:lpstr>Pillar: Affordability</vt:lpstr>
      <vt:lpstr>Pillar: Durability</vt:lpstr>
      <vt:lpstr>Pillar: Durability</vt:lpstr>
      <vt:lpstr>Pillar: Quality of Life </vt:lpstr>
      <vt:lpstr>Pillar: Quality of Life </vt:lpstr>
      <vt:lpstr>Pillar: Accessibility</vt:lpstr>
      <vt:lpstr>Pillar: Accessibility</vt:lpstr>
      <vt:lpstr>Pillar: Accessibility</vt:lpstr>
      <vt:lpstr>PowerPoint Presentation</vt:lpstr>
      <vt:lpstr>PowerPoint Presentation</vt:lpstr>
      <vt:lpstr>Design &amp; Architectural Standards (DAS)</vt:lpstr>
      <vt:lpstr>Working with OHFA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Blanton, Susanna</dc:creator>
  <cp:lastModifiedBy>Richards, Barbara</cp:lastModifiedBy>
  <cp:revision>2</cp:revision>
  <cp:lastPrinted>2023-06-01T12:39:21Z</cp:lastPrinted>
  <dcterms:created xsi:type="dcterms:W3CDTF">2019-10-25T18:01:05Z</dcterms:created>
  <dcterms:modified xsi:type="dcterms:W3CDTF">2026-04-22T18:31:01Z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0x010100FA3C1B53E487B74E87B6CFA17C47119A</vt:lpwstr>
  </property>
</Properties>
</file>