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1856" r:id="rId3"/>
    <p:sldId id="2147375180" r:id="rId4"/>
    <p:sldId id="2147375179" r:id="rId5"/>
    <p:sldId id="2147375182" r:id="rId6"/>
    <p:sldId id="2147375183" r:id="rId7"/>
    <p:sldId id="2147375184" r:id="rId8"/>
    <p:sldId id="2147375185" r:id="rId9"/>
    <p:sldId id="257" r:id="rId10"/>
    <p:sldId id="2147375186" r:id="rId11"/>
    <p:sldId id="214737518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7E5EE-D076-40FE-930F-EBCEBE1F18A3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D332A-B4F5-48B8-A1F5-5C49A1DC9E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649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Opening keynote on federal housing policy: market trends, what Congress and the Administration are doing, and the ROAD to Housing Act.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056939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C8C9CC-D526-22A7-1AC5-88777EB79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B4D00B-39BA-3F5C-FC4D-AE980B3740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DA9BC5-CDDC-C4F0-8302-4C2671A004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6D53B2-5CAD-2743-12AE-8AD449AA90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BA4A4C-D593-3F4A-A2AB-C7F9DCFB9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4328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2025-2026 marks the first sustained run of bipartisan housing legislating since the 1990s — it sets up the ROAD Act section.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125351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Widely described as the most consequential federal housing reform package in decades and the first major standalone housing law since the 1990s.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776654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The offices facing the deepest staffing cuts are the same offices now carrying most of the ROAD Act's implementation burden — bridges into Section IV. Central theme: the issue is no longer whether Congress acted, but whether HUD has the capacity to implement what Congress passed.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288235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The executive branch's housing agenda cuts two directions at once: deregulation/market-structure rules that could expand supply, alongside grant conditions, budget cuts, and staffing reductions that could blunt ROAD Act implementation capacity. Reinforces the implementation-capacity theme from Slide 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0123017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Implementation is as much a state/local story as a federal one — echoes the Time-to-Address variation from Section 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16686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952B1-C4C1-F901-E7F6-5258AE17D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A43B3D-6E57-C476-3958-661F89F3EA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B357D-E123-D8A8-4A81-952E86861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DAFAA-4A85-4D61-AF76-D92B8BA17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7A53D-903A-7267-F6AC-A57BAC5DC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398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D2F06-71DD-4781-1591-38FF9F87F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1C9FD-019C-0D20-CD9B-39F44E2839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3965A-F75C-92D8-191B-7BD117CBF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99A729-5B90-746D-C7C3-2DCFDE19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A974F7-4D2C-9DD8-6EC8-43743A973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99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EC96C-05F9-E676-24D5-75E0DA48D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7BEAB-0FE4-1E92-892C-BCDBF70B3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6590C-22AE-7D1A-DDB5-AD05867F9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AD407-8680-DC8B-423C-CA8606F5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A5806-333D-CDA0-2874-E45FD27B2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119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23F07-EC49-6673-F264-EDF1A5B3E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B91FD-EFFF-ED16-416B-F7A6B8E9BF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76667C-2513-B259-B102-938030190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D2255-9136-87EC-43E9-A60892C26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264271-21B8-2258-39D8-9C5CC2ED5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2A8FB-4258-CA61-E008-E3DDF3C44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582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3A3D6-BC09-2CF3-3F19-908931998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D9EEC5-DCD1-E625-80A2-01F4C28A0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DF8A9D-7232-3CA5-BE91-0F1D30658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FEDA24-325D-659C-3E4A-1984EAAB41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ABCBE7-D699-7E04-64EC-B963DD23F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3D18F0-F8BB-965F-5C40-097BA5EAE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571BD7-CD4C-3EC8-B4AC-2DDBBE528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72520D-3B82-EBFB-C373-1C82FE41D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854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BA691-90BD-28DB-CCE3-5629B9BDA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65C110-9645-8E82-5AF4-694335957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7650F2-15BD-4BCC-1A00-1FA9619CF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A45746-4659-1DE8-4E3B-7688A7170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45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9AB019-4A44-3F23-9B4C-9B5EF196C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2409E1-8FF7-589B-D37C-8A3BFD8DE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76C6A5-7CA0-6046-41EB-852436323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459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AE3F7-4B68-0E88-9108-FD9AAFCFE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C5D69-F1B6-6209-700D-008D67665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44D340-E258-E571-4844-CFFF5E1D99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DF641E-A145-0886-C4CB-88FDBBCB1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B6376-FC17-D2EB-72C8-E319284ED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399B3B-65AC-A9B9-990E-D3DA861C5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406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4DEF3-0D4A-0FC3-D1D0-6E4849B5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1B8FC7-B088-CDC7-8A2B-07FEBE3E0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E31C32-B610-34EF-4EDE-22AF18C54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F77E30-7248-882E-12BB-C1E30C76A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AF8E4F-A9A8-7BED-FF11-1C887D5B3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A342A3-0DE9-9725-7B93-DA319AFAE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70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255E0-D277-335B-C6D0-14E5A1FE9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FC95F0-7A9E-84EB-AB4C-71D722F32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A52DA-9838-47BF-9C6F-ED21601B3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6B954-B820-AB84-3207-DA06D20AD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89C88-0B7D-72F5-AA25-B9261600E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38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436008-B7BD-07F5-CCC1-1946C5D6F9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73B926-83B8-367C-B3C7-A193A3CEA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DEA3A-83E5-56B0-9B57-021D45403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47F10-F97C-B8F7-60B6-587B442B0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B8325A-20F9-0A49-0E2D-46EA44B81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741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losing 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36A3DF-D43E-BE9A-E87E-C93647D90B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33350"/>
            <a:ext cx="12192001" cy="68580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B04465A-8F42-68DC-F01E-27953CB2CC2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999447"/>
            <a:ext cx="12192000" cy="861774"/>
          </a:xfrm>
        </p:spPr>
        <p:txBody>
          <a:bodyPr anchor="b"/>
          <a:lstStyle>
            <a:lvl1pPr algn="ctr">
              <a:defRPr sz="5000" b="1" i="0">
                <a:solidFill>
                  <a:schemeClr val="bg1"/>
                </a:solidFill>
                <a:latin typeface="Poppins SemiBold" pitchFamily="2" charset="77"/>
                <a:ea typeface="Lato Light" panose="020F0502020204030203" pitchFamily="34" charset="0"/>
                <a:cs typeface="Poppins SemiBold" pitchFamily="2" charset="77"/>
              </a:defRPr>
            </a:lvl1pPr>
          </a:lstStyle>
          <a:p>
            <a:pPr lvl="0"/>
            <a:r>
              <a:rPr lang="en-US" dirty="0"/>
              <a:t>Closing Slide</a:t>
            </a:r>
          </a:p>
        </p:txBody>
      </p:sp>
    </p:spTree>
    <p:extLst>
      <p:ext uri="{BB962C8B-B14F-4D97-AF65-F5344CB8AC3E}">
        <p14:creationId xmlns:p14="http://schemas.microsoft.com/office/powerpoint/2010/main" val="720389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C709E5-D2F9-22C5-2D7A-C023DF0CBC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B04465A-8F42-68DC-F01E-27953CB2CC2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53551" y="1623642"/>
            <a:ext cx="9884898" cy="1787393"/>
          </a:xfrm>
        </p:spPr>
        <p:txBody>
          <a:bodyPr anchor="b">
            <a:normAutofit/>
          </a:bodyPr>
          <a:lstStyle>
            <a:lvl1pPr algn="ctr">
              <a:defRPr sz="4400" b="1" i="0" cap="none" baseline="0">
                <a:solidFill>
                  <a:schemeClr val="bg1"/>
                </a:solidFill>
                <a:latin typeface="Poppins SemiBold" pitchFamily="2" charset="77"/>
                <a:ea typeface="Lato Light" panose="020F0502020204030203" pitchFamily="34" charset="0"/>
                <a:cs typeface="Poppins SemiBold" pitchFamily="2" charset="77"/>
              </a:defRPr>
            </a:lvl1pPr>
          </a:lstStyle>
          <a:p>
            <a:pPr lvl="0"/>
            <a:r>
              <a:rPr lang="en-US" dirty="0"/>
              <a:t>Insert Cover Slide Title Here</a:t>
            </a: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ECED8B00-E064-705C-5782-9910D100579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92354" y="3688819"/>
            <a:ext cx="6607292" cy="695779"/>
          </a:xfrm>
        </p:spPr>
        <p:txBody>
          <a:bodyPr anchor="t">
            <a:noAutofit/>
          </a:bodyPr>
          <a:lstStyle>
            <a:lvl1pPr algn="ctr">
              <a:defRPr sz="1400" b="0" i="0" cap="none" spc="0" baseline="0">
                <a:solidFill>
                  <a:srgbClr val="F3623B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Insert subhead or presenter name(s) here</a:t>
            </a:r>
          </a:p>
        </p:txBody>
      </p:sp>
    </p:spTree>
    <p:extLst>
      <p:ext uri="{BB962C8B-B14F-4D97-AF65-F5344CB8AC3E}">
        <p14:creationId xmlns:p14="http://schemas.microsoft.com/office/powerpoint/2010/main" val="41764788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F4F98DB3-3AEE-F7BD-C662-405708B51C0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51134" y="3588147"/>
            <a:ext cx="2126832" cy="223463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  <a:lvl6pPr algn="ctr">
              <a:defRPr/>
            </a:lvl6pPr>
            <a:lvl7pPr algn="ctr">
              <a:defRPr/>
            </a:lvl7pPr>
          </a:lstStyle>
          <a:p>
            <a:pPr lvl="0"/>
            <a:r>
              <a:rPr lang="en-US" dirty="0"/>
              <a:t>Header</a:t>
            </a:r>
          </a:p>
          <a:p>
            <a:pPr lvl="1"/>
            <a:r>
              <a:rPr lang="en-US" dirty="0"/>
              <a:t>Subhead 1</a:t>
            </a:r>
          </a:p>
          <a:p>
            <a:pPr lvl="2"/>
            <a:r>
              <a:rPr lang="en-US" dirty="0"/>
              <a:t>Subhead 2</a:t>
            </a:r>
          </a:p>
          <a:p>
            <a:pPr lvl="3"/>
            <a:r>
              <a:rPr lang="en-US" dirty="0"/>
              <a:t>Body Copy 1</a:t>
            </a:r>
          </a:p>
          <a:p>
            <a:pPr lvl="4"/>
            <a:r>
              <a:rPr lang="en-US" dirty="0"/>
              <a:t>Bullet Copy 1</a:t>
            </a:r>
          </a:p>
          <a:p>
            <a:pPr lvl="5"/>
            <a:r>
              <a:rPr lang="en-US" dirty="0"/>
              <a:t>Body Copy 2</a:t>
            </a:r>
          </a:p>
          <a:p>
            <a:pPr lvl="6"/>
            <a:r>
              <a:rPr lang="en-US" dirty="0"/>
              <a:t>Bullet Copy 2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31B85530-4428-3DE2-DAB8-E695E2296BC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05434" y="3578497"/>
            <a:ext cx="2126832" cy="223463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  <a:lvl6pPr algn="ctr">
              <a:defRPr/>
            </a:lvl6pPr>
            <a:lvl7pPr algn="ctr">
              <a:defRPr/>
            </a:lvl7pPr>
          </a:lstStyle>
          <a:p>
            <a:pPr lvl="0"/>
            <a:r>
              <a:rPr lang="en-US" dirty="0"/>
              <a:t>Header</a:t>
            </a:r>
          </a:p>
          <a:p>
            <a:pPr lvl="1"/>
            <a:r>
              <a:rPr lang="en-US" dirty="0"/>
              <a:t>Subhead 1</a:t>
            </a:r>
          </a:p>
          <a:p>
            <a:pPr lvl="2"/>
            <a:r>
              <a:rPr lang="en-US" dirty="0"/>
              <a:t>Subhead 2</a:t>
            </a:r>
          </a:p>
          <a:p>
            <a:pPr lvl="3"/>
            <a:r>
              <a:rPr lang="en-US" dirty="0"/>
              <a:t>Body Copy 1</a:t>
            </a:r>
          </a:p>
          <a:p>
            <a:pPr lvl="4"/>
            <a:r>
              <a:rPr lang="en-US" dirty="0"/>
              <a:t>Bullet Copy 1</a:t>
            </a:r>
          </a:p>
          <a:p>
            <a:pPr lvl="5"/>
            <a:r>
              <a:rPr lang="en-US" dirty="0"/>
              <a:t>Body Copy 2</a:t>
            </a:r>
          </a:p>
          <a:p>
            <a:pPr lvl="6"/>
            <a:r>
              <a:rPr lang="en-US" dirty="0"/>
              <a:t>Bullet Copy 2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26B407BC-462B-51E3-8F16-7F44EB44E1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59734" y="3578497"/>
            <a:ext cx="2126832" cy="223463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  <a:lvl6pPr algn="ctr">
              <a:defRPr/>
            </a:lvl6pPr>
            <a:lvl7pPr algn="ctr">
              <a:defRPr/>
            </a:lvl7pPr>
          </a:lstStyle>
          <a:p>
            <a:pPr lvl="0"/>
            <a:r>
              <a:rPr lang="en-US" dirty="0"/>
              <a:t>Header</a:t>
            </a:r>
          </a:p>
          <a:p>
            <a:pPr lvl="1"/>
            <a:r>
              <a:rPr lang="en-US" dirty="0"/>
              <a:t>Subhead 1</a:t>
            </a:r>
          </a:p>
          <a:p>
            <a:pPr lvl="2"/>
            <a:r>
              <a:rPr lang="en-US" dirty="0"/>
              <a:t>Subhead 2</a:t>
            </a:r>
          </a:p>
          <a:p>
            <a:pPr lvl="3"/>
            <a:r>
              <a:rPr lang="en-US" dirty="0"/>
              <a:t>Body Copy 1</a:t>
            </a:r>
          </a:p>
          <a:p>
            <a:pPr lvl="4"/>
            <a:r>
              <a:rPr lang="en-US" dirty="0"/>
              <a:t>Bullet Copy 1</a:t>
            </a:r>
          </a:p>
          <a:p>
            <a:pPr lvl="5"/>
            <a:r>
              <a:rPr lang="en-US" dirty="0"/>
              <a:t>Body Copy 2</a:t>
            </a:r>
          </a:p>
          <a:p>
            <a:pPr lvl="6"/>
            <a:r>
              <a:rPr lang="en-US" dirty="0"/>
              <a:t>Bullet Copy 2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500E166B-E526-69DA-059E-38F19BBF863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14034" y="3588147"/>
            <a:ext cx="2126832" cy="223463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  <a:lvl6pPr algn="ctr">
              <a:defRPr/>
            </a:lvl6pPr>
            <a:lvl7pPr algn="ctr">
              <a:defRPr/>
            </a:lvl7pPr>
          </a:lstStyle>
          <a:p>
            <a:pPr lvl="0"/>
            <a:r>
              <a:rPr lang="en-US" dirty="0"/>
              <a:t>Header</a:t>
            </a:r>
          </a:p>
          <a:p>
            <a:pPr lvl="1"/>
            <a:r>
              <a:rPr lang="en-US" dirty="0"/>
              <a:t>Subhead 1</a:t>
            </a:r>
          </a:p>
          <a:p>
            <a:pPr lvl="2"/>
            <a:r>
              <a:rPr lang="en-US" dirty="0"/>
              <a:t>Subhead 2</a:t>
            </a:r>
          </a:p>
          <a:p>
            <a:pPr lvl="3"/>
            <a:r>
              <a:rPr lang="en-US" dirty="0"/>
              <a:t>Body Copy 1</a:t>
            </a:r>
          </a:p>
          <a:p>
            <a:pPr lvl="4"/>
            <a:r>
              <a:rPr lang="en-US" dirty="0"/>
              <a:t>Bullet Copy 1</a:t>
            </a:r>
          </a:p>
          <a:p>
            <a:pPr lvl="5"/>
            <a:r>
              <a:rPr lang="en-US" dirty="0"/>
              <a:t>Body Copy 2</a:t>
            </a:r>
          </a:p>
          <a:p>
            <a:pPr lvl="6"/>
            <a:r>
              <a:rPr lang="en-US" dirty="0"/>
              <a:t>Bullet Copy 2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8568EF-B2DE-1D7E-69A0-431E180A7D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5030" y="841979"/>
            <a:ext cx="6421503" cy="978274"/>
          </a:xfrm>
        </p:spPr>
        <p:txBody>
          <a:bodyPr/>
          <a:lstStyle/>
          <a:p>
            <a:r>
              <a:rPr lang="en-US" dirty="0"/>
              <a:t>Insert Slide Title Here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4CA65D1F-5EB1-BF1E-1E04-9D8D587AC1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5031" y="425885"/>
            <a:ext cx="5534706" cy="364166"/>
          </a:xfrm>
        </p:spPr>
        <p:txBody>
          <a:bodyPr anchor="b">
            <a:noAutofit/>
          </a:bodyPr>
          <a:lstStyle>
            <a:lvl1pPr>
              <a:defRPr sz="1200" b="0" i="0" cap="none" baseline="0">
                <a:solidFill>
                  <a:schemeClr val="tx2"/>
                </a:solidFill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Insert subtitle text here</a:t>
            </a:r>
          </a:p>
        </p:txBody>
      </p:sp>
    </p:spTree>
    <p:extLst>
      <p:ext uri="{BB962C8B-B14F-4D97-AF65-F5344CB8AC3E}">
        <p14:creationId xmlns:p14="http://schemas.microsoft.com/office/powerpoint/2010/main" val="4057158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2B4BA8C5-546D-E66B-DED4-40848FA3388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55030" y="1907993"/>
            <a:ext cx="10991504" cy="3955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/>
            <a:r>
              <a:rPr lang="en-US" dirty="0"/>
              <a:t>Headline – Indent 1</a:t>
            </a:r>
          </a:p>
          <a:p>
            <a:pPr lvl="1"/>
            <a:r>
              <a:rPr lang="en-US" dirty="0"/>
              <a:t>Subhead 1 – Indent 2</a:t>
            </a:r>
          </a:p>
          <a:p>
            <a:pPr lvl="2"/>
            <a:r>
              <a:rPr lang="en-US" dirty="0"/>
              <a:t>Subhead 2 – Indent 3</a:t>
            </a:r>
          </a:p>
          <a:p>
            <a:pPr lvl="3"/>
            <a:r>
              <a:rPr lang="en-US" dirty="0"/>
              <a:t>Body Copy 1 – Indent 4</a:t>
            </a:r>
          </a:p>
          <a:p>
            <a:pPr lvl="4"/>
            <a:r>
              <a:rPr lang="en-US" dirty="0"/>
              <a:t>Bullet Copy 1 – Indent 5</a:t>
            </a:r>
          </a:p>
          <a:p>
            <a:pPr lvl="5"/>
            <a:r>
              <a:rPr lang="en-US" dirty="0"/>
              <a:t>Body Copy 2 – Indent 6</a:t>
            </a:r>
          </a:p>
          <a:p>
            <a:pPr lvl="6"/>
            <a:r>
              <a:rPr lang="en-US" dirty="0"/>
              <a:t>Bullet Copy 2 – Indent 7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A9C62C8-EFCE-8C1B-792E-E8FAFCD8C3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5030" y="841979"/>
            <a:ext cx="6421503" cy="978274"/>
          </a:xfrm>
        </p:spPr>
        <p:txBody>
          <a:bodyPr/>
          <a:lstStyle/>
          <a:p>
            <a:r>
              <a:rPr lang="en-US" dirty="0"/>
              <a:t>Insert Slide Title Here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65F052D8-0F0F-13CE-B970-A9D05BDB6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5031" y="425885"/>
            <a:ext cx="5534706" cy="364166"/>
          </a:xfrm>
        </p:spPr>
        <p:txBody>
          <a:bodyPr anchor="b">
            <a:noAutofit/>
          </a:bodyPr>
          <a:lstStyle>
            <a:lvl1pPr>
              <a:defRPr sz="1200" b="0" i="0" cap="none" baseline="0">
                <a:solidFill>
                  <a:schemeClr val="tx2"/>
                </a:solidFill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Insert subtitle text here</a:t>
            </a:r>
          </a:p>
        </p:txBody>
      </p:sp>
    </p:spTree>
    <p:extLst>
      <p:ext uri="{BB962C8B-B14F-4D97-AF65-F5344CB8AC3E}">
        <p14:creationId xmlns:p14="http://schemas.microsoft.com/office/powerpoint/2010/main" val="2242644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lumns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7C6CF2-A28B-B3C7-575F-F98E19739303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55030" y="1799705"/>
            <a:ext cx="5039654" cy="406428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/>
            <a:r>
              <a:rPr lang="en-US" dirty="0"/>
              <a:t>Headline – Indent 1</a:t>
            </a:r>
          </a:p>
          <a:p>
            <a:pPr lvl="1"/>
            <a:r>
              <a:rPr lang="en-US" dirty="0"/>
              <a:t>Subhead 1 – Indent 2</a:t>
            </a:r>
          </a:p>
          <a:p>
            <a:pPr lvl="2"/>
            <a:r>
              <a:rPr lang="en-US" dirty="0"/>
              <a:t>Subhead 2 – Indent 3</a:t>
            </a:r>
          </a:p>
          <a:p>
            <a:pPr lvl="3"/>
            <a:r>
              <a:rPr lang="en-US" dirty="0"/>
              <a:t>Body Copy 1 – Indent 4</a:t>
            </a:r>
          </a:p>
          <a:p>
            <a:pPr lvl="4"/>
            <a:r>
              <a:rPr lang="en-US" dirty="0"/>
              <a:t>Bullet Copy 1 – Indent 5</a:t>
            </a:r>
          </a:p>
          <a:p>
            <a:pPr lvl="5"/>
            <a:r>
              <a:rPr lang="en-US" dirty="0"/>
              <a:t>Body Copy 2 – Indent 6</a:t>
            </a:r>
          </a:p>
          <a:p>
            <a:pPr lvl="6"/>
            <a:r>
              <a:rPr lang="en-US" dirty="0"/>
              <a:t>Bullet Copy 2 – Indent 7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8F1D6CB3-A30F-FFC1-B4CE-2224A6BD8C9D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422659" y="1799705"/>
            <a:ext cx="5039654" cy="406428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/>
            <a:r>
              <a:rPr lang="en-US" dirty="0"/>
              <a:t>Headline – Indent 1</a:t>
            </a:r>
          </a:p>
          <a:p>
            <a:pPr lvl="1"/>
            <a:r>
              <a:rPr lang="en-US" dirty="0"/>
              <a:t>Subhead 1 – Indent 2</a:t>
            </a:r>
          </a:p>
          <a:p>
            <a:pPr lvl="2"/>
            <a:r>
              <a:rPr lang="en-US" dirty="0"/>
              <a:t>Subhead 2 – Indent 3</a:t>
            </a:r>
          </a:p>
          <a:p>
            <a:pPr lvl="3"/>
            <a:r>
              <a:rPr lang="en-US" dirty="0"/>
              <a:t>Body Copy 1 – Indent 4</a:t>
            </a:r>
          </a:p>
          <a:p>
            <a:pPr lvl="4"/>
            <a:r>
              <a:rPr lang="en-US" dirty="0"/>
              <a:t>Bullet Copy 1 – Indent 5</a:t>
            </a:r>
          </a:p>
          <a:p>
            <a:pPr lvl="5"/>
            <a:r>
              <a:rPr lang="en-US" dirty="0"/>
              <a:t>Body Copy 2 – Indent 6</a:t>
            </a:r>
          </a:p>
          <a:p>
            <a:pPr lvl="6"/>
            <a:r>
              <a:rPr lang="en-US" dirty="0"/>
              <a:t>Bullet Copy 2 – Indent 7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1935B69-04FB-2643-1F7B-A04FF3EF41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5030" y="841979"/>
            <a:ext cx="6421503" cy="978274"/>
          </a:xfrm>
        </p:spPr>
        <p:txBody>
          <a:bodyPr/>
          <a:lstStyle/>
          <a:p>
            <a:r>
              <a:rPr lang="en-US" dirty="0"/>
              <a:t>Insert Slide Title Here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B18D225A-E1B0-97F4-B2F4-8394F3DD24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5031" y="425885"/>
            <a:ext cx="5534706" cy="364166"/>
          </a:xfrm>
        </p:spPr>
        <p:txBody>
          <a:bodyPr anchor="b">
            <a:noAutofit/>
          </a:bodyPr>
          <a:lstStyle>
            <a:lvl1pPr>
              <a:defRPr sz="1200" b="0" i="0" cap="none" baseline="0">
                <a:solidFill>
                  <a:schemeClr val="tx2"/>
                </a:solidFill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Insert subtitle text here</a:t>
            </a:r>
          </a:p>
        </p:txBody>
      </p:sp>
    </p:spTree>
    <p:extLst>
      <p:ext uri="{BB962C8B-B14F-4D97-AF65-F5344CB8AC3E}">
        <p14:creationId xmlns:p14="http://schemas.microsoft.com/office/powerpoint/2010/main" val="2349235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48A1-8BD1-4EC5-B69D-3C0A5CC43E92}" type="datetime1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1900 L Street, NW, #300  -  Washington, DC 20036  -  202.785.8888 t  -  202.785.2008 f  -  hudnlha.com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6560-DD10-478D-83FC-5F100F30AF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98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E0148C-E248-5625-56D8-6E362A9E9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09223-2A7E-6DDE-B4A2-F8C7858EAE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D617E-9E6F-07FE-3B7C-59A344267F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AB8BB7-6B09-4D8C-8F82-24766CDBD920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EB148-DD87-FC30-043E-72F273128C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F81B0F-CC7C-DB9E-B657-BC91C448FE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FE32F8-8362-4632-A809-150BE1F5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288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76E569-FCE0-4E90-6B8B-247277569DB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8265CE42-2329-79EA-9E56-09D3A42AF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30" y="841979"/>
            <a:ext cx="10991504" cy="9782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Insert Slide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BCD6BBF-A791-16C3-ECB1-4C99AB7C0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5030" y="1907993"/>
            <a:ext cx="10991504" cy="3955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Headline</a:t>
            </a:r>
          </a:p>
          <a:p>
            <a:pPr lvl="1"/>
            <a:r>
              <a:rPr lang="en-US" dirty="0"/>
              <a:t>Subhead 1</a:t>
            </a:r>
          </a:p>
          <a:p>
            <a:pPr lvl="2"/>
            <a:r>
              <a:rPr lang="en-US" dirty="0"/>
              <a:t>Subhead 2</a:t>
            </a:r>
          </a:p>
          <a:p>
            <a:pPr lvl="3"/>
            <a:r>
              <a:rPr lang="en-US" dirty="0"/>
              <a:t>Body Copy 1</a:t>
            </a:r>
          </a:p>
          <a:p>
            <a:pPr lvl="4"/>
            <a:r>
              <a:rPr lang="en-US" dirty="0"/>
              <a:t>Bullet List 1</a:t>
            </a:r>
          </a:p>
          <a:p>
            <a:pPr lvl="5"/>
            <a:r>
              <a:rPr lang="en-US" dirty="0"/>
              <a:t>Body Copy 2</a:t>
            </a:r>
          </a:p>
          <a:p>
            <a:pPr lvl="6"/>
            <a:r>
              <a:rPr lang="en-US" dirty="0"/>
              <a:t>Bullet List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FC240FA-CAFB-2F88-05D1-3BD166DFA7D5}"/>
              </a:ext>
            </a:extLst>
          </p:cNvPr>
          <p:cNvCxnSpPr>
            <a:cxnSpLocks/>
          </p:cNvCxnSpPr>
          <p:nvPr userDrawn="1"/>
        </p:nvCxnSpPr>
        <p:spPr>
          <a:xfrm>
            <a:off x="458399" y="6601474"/>
            <a:ext cx="10530670" cy="0"/>
          </a:xfrm>
          <a:prstGeom prst="line">
            <a:avLst/>
          </a:prstGeom>
          <a:ln w="12700">
            <a:solidFill>
              <a:schemeClr val="bg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8DD725BC-B47C-A6AC-246E-B9EB074D6804}"/>
              </a:ext>
            </a:extLst>
          </p:cNvPr>
          <p:cNvSpPr txBox="1"/>
          <p:nvPr userDrawn="1"/>
        </p:nvSpPr>
        <p:spPr>
          <a:xfrm>
            <a:off x="134054" y="6492935"/>
            <a:ext cx="3016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fld id="{E82B71A2-5E50-0342-A2C1-365AA29DB861}" type="slidenum">
              <a:rPr lang="en-US" sz="900" smtClean="0">
                <a:solidFill>
                  <a:srgbClr val="9DA1A6"/>
                </a:solidFill>
                <a:latin typeface="Aptos" panose="020B0004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pPr algn="l"/>
              <a:t>‹#›</a:t>
            </a:fld>
            <a:endParaRPr lang="en-US" sz="900" dirty="0">
              <a:solidFill>
                <a:srgbClr val="9DA1A6"/>
              </a:solidFill>
              <a:latin typeface="Aptos" panose="020B0004020202020204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5895E3-C554-C84B-9603-CC5D43F05569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829300" y="63500"/>
            <a:ext cx="554038" cy="12192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8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Internal Use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D8335A-1D80-6200-D409-1CF0BAE2D9D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928645" y="6671038"/>
            <a:ext cx="2355348" cy="153888"/>
          </a:xfrm>
          <a:prstGeom prst="rect">
            <a:avLst/>
          </a:prstGeom>
        </p:spPr>
        <p:txBody>
          <a:bodyPr horzOverflow="overflow" wrap="square" lIns="0" tIns="0" rIns="0" bIns="0">
            <a:spAutoFit/>
          </a:bodyPr>
          <a:lstStyle/>
          <a:p>
            <a:pPr algn="ctr"/>
            <a:r>
              <a:rPr lang="en-US" sz="1000" dirty="0">
                <a:solidFill>
                  <a:srgbClr val="EE6600"/>
                </a:solidFill>
                <a:latin typeface="Aptos" panose="020B0004020202020204" pitchFamily="34" charset="0"/>
              </a:rPr>
              <a:t>National Leased Housing Association</a:t>
            </a:r>
          </a:p>
        </p:txBody>
      </p:sp>
    </p:spTree>
    <p:extLst>
      <p:ext uri="{BB962C8B-B14F-4D97-AF65-F5344CB8AC3E}">
        <p14:creationId xmlns:p14="http://schemas.microsoft.com/office/powerpoint/2010/main" val="4003401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i="0" kern="1200" cap="none" baseline="0">
          <a:solidFill>
            <a:schemeClr val="bg1"/>
          </a:solidFill>
          <a:latin typeface="Poppins SemiBold" pitchFamily="2" charset="77"/>
          <a:ea typeface="Lato" panose="020F0502020204030203" pitchFamily="34" charset="0"/>
          <a:cs typeface="Poppins SemiBold" pitchFamily="2" charset="77"/>
        </a:defRPr>
      </a:lvl1pPr>
    </p:titleStyle>
    <p:bodyStyle>
      <a:lvl1pPr marL="11113" indent="0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None/>
        <a:tabLst/>
        <a:defRPr sz="2500" b="1" i="0" kern="1200">
          <a:solidFill>
            <a:schemeClr val="bg1"/>
          </a:solidFill>
          <a:latin typeface="Poppins SemiBold" pitchFamily="2" charset="77"/>
          <a:ea typeface="Lato Semibold" panose="020F0502020204030203" pitchFamily="34" charset="0"/>
          <a:cs typeface="Poppins SemiBold" pitchFamily="2" charset="77"/>
        </a:defRPr>
      </a:lvl1pPr>
      <a:lvl2pPr marL="11113" indent="0" algn="l" defTabSz="914400" rtl="0" eaLnBrk="1" latinLnBrk="0" hangingPunct="1">
        <a:lnSpc>
          <a:spcPts val="2000"/>
        </a:lnSpc>
        <a:spcBef>
          <a:spcPts val="500"/>
        </a:spcBef>
        <a:spcAft>
          <a:spcPts val="700"/>
        </a:spcAft>
        <a:buFont typeface="Arial" panose="020B0604020202020204" pitchFamily="34" charset="0"/>
        <a:buNone/>
        <a:tabLst/>
        <a:defRPr sz="1400" b="1" i="0" kern="1200" cap="all" baseline="0">
          <a:solidFill>
            <a:schemeClr val="bg1"/>
          </a:solidFill>
          <a:latin typeface="Poppins SemiBold" pitchFamily="2" charset="77"/>
          <a:ea typeface="Lato Semibold" panose="020F0502020204030203" pitchFamily="34" charset="0"/>
          <a:cs typeface="Poppins SemiBold" pitchFamily="2" charset="77"/>
        </a:defRPr>
      </a:lvl2pPr>
      <a:lvl3pPr marL="11113" indent="0" algn="l" defTabSz="914400" rtl="0" eaLnBrk="1" latinLnBrk="0" hangingPunct="1">
        <a:lnSpc>
          <a:spcPts val="2000"/>
        </a:lnSpc>
        <a:spcBef>
          <a:spcPts val="500"/>
        </a:spcBef>
        <a:spcAft>
          <a:spcPts val="500"/>
        </a:spcAft>
        <a:buFont typeface="Arial" panose="020B0604020202020204" pitchFamily="34" charset="0"/>
        <a:buNone/>
        <a:tabLst/>
        <a:defRPr sz="1200" b="1" i="0" kern="1200">
          <a:solidFill>
            <a:schemeClr val="bg1"/>
          </a:solidFill>
          <a:latin typeface="Poppins SemiBold" pitchFamily="2" charset="77"/>
          <a:ea typeface="Lato Semibold" panose="020F0502020204030203" pitchFamily="34" charset="0"/>
          <a:cs typeface="Poppins SemiBold" pitchFamily="2" charset="77"/>
        </a:defRPr>
      </a:lvl3pPr>
      <a:lvl4pPr marL="11113" indent="0" algn="l" defTabSz="914400" rtl="0" eaLnBrk="1" latinLnBrk="0" hangingPunct="1">
        <a:lnSpc>
          <a:spcPts val="1600"/>
        </a:lnSpc>
        <a:spcBef>
          <a:spcPts val="500"/>
        </a:spcBef>
        <a:spcAft>
          <a:spcPts val="500"/>
        </a:spcAft>
        <a:buFont typeface="Arial" panose="020B0604020202020204" pitchFamily="34" charset="0"/>
        <a:buNone/>
        <a:tabLst/>
        <a:defRPr sz="1000" b="0" i="0" kern="1200">
          <a:solidFill>
            <a:schemeClr val="bg1"/>
          </a:solidFill>
          <a:latin typeface="Aptos" panose="020B0004020202020204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182563" indent="-171450" algn="l" defTabSz="914400" rtl="0" eaLnBrk="1" latinLnBrk="0" hangingPunct="1">
        <a:lnSpc>
          <a:spcPts val="1600"/>
        </a:lnSpc>
        <a:spcBef>
          <a:spcPts val="500"/>
        </a:spcBef>
        <a:buFont typeface="Arial" panose="020B0604020202020204" pitchFamily="34" charset="0"/>
        <a:buChar char="•"/>
        <a:tabLst/>
        <a:defRPr sz="1000" b="0" i="0" kern="1200">
          <a:solidFill>
            <a:schemeClr val="bg1"/>
          </a:solidFill>
          <a:latin typeface="Aptos" panose="020B0004020202020204" pitchFamily="34" charset="0"/>
          <a:ea typeface="Lato Light" panose="020F0502020204030203" pitchFamily="34" charset="0"/>
          <a:cs typeface="Lato Light" panose="020F0502020204030203" pitchFamily="34" charset="0"/>
        </a:defRPr>
      </a:lvl5pPr>
      <a:lvl6pPr marL="9525" indent="0" algn="l" defTabSz="914400" rtl="0" eaLnBrk="1" latinLnBrk="0" hangingPunct="1">
        <a:lnSpc>
          <a:spcPts val="1600"/>
        </a:lnSpc>
        <a:spcBef>
          <a:spcPts val="500"/>
        </a:spcBef>
        <a:spcAft>
          <a:spcPts val="600"/>
        </a:spcAft>
        <a:buFont typeface="Arial" panose="020B0604020202020204" pitchFamily="34" charset="0"/>
        <a:buNone/>
        <a:tabLst/>
        <a:defRPr sz="900" b="0" i="0" kern="1200">
          <a:solidFill>
            <a:schemeClr val="bg1"/>
          </a:solidFill>
          <a:latin typeface="Aptos" panose="020B0004020202020204" pitchFamily="34" charset="0"/>
          <a:ea typeface="Lato Light" panose="020F0502020204030203" pitchFamily="34" charset="0"/>
          <a:cs typeface="Lato Light" panose="020F0502020204030203" pitchFamily="34" charset="0"/>
        </a:defRPr>
      </a:lvl6pPr>
      <a:lvl7pPr marL="176213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900" b="0" i="0" kern="1200">
          <a:solidFill>
            <a:schemeClr val="bg1"/>
          </a:solidFill>
          <a:latin typeface="Aptos" panose="020B0004020202020204" pitchFamily="34" charset="0"/>
          <a:ea typeface="Lato Light" panose="020F0502020204030203" pitchFamily="34" charset="0"/>
          <a:cs typeface="Lato Light" panose="020F0502020204030203" pitchFamily="34" charset="0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54A6F0-C12A-8F18-C66F-15AD19886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FF1DCDD-5CB3-24AC-61AD-B5A17DCD79E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77294" y="986621"/>
            <a:ext cx="4412021" cy="303072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Keynote</a:t>
            </a:r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84F4F30B-8D58-86AB-9C67-9EDB0BA7FAAB}"/>
              </a:ext>
            </a:extLst>
          </p:cNvPr>
          <p:cNvSpPr txBox="1">
            <a:spLocks/>
          </p:cNvSpPr>
          <p:nvPr/>
        </p:nvSpPr>
        <p:spPr>
          <a:xfrm>
            <a:off x="6020862" y="2203391"/>
            <a:ext cx="5693112" cy="238717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5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10000"/>
                  </a:srgbClr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Jeff Little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10000"/>
                  </a:srgbClr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National Leased Housing Association</a:t>
            </a:r>
          </a:p>
        </p:txBody>
      </p:sp>
    </p:spTree>
    <p:extLst>
      <p:ext uri="{BB962C8B-B14F-4D97-AF65-F5344CB8AC3E}">
        <p14:creationId xmlns:p14="http://schemas.microsoft.com/office/powerpoint/2010/main" val="3027310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dirty="0"/>
              <a:t>Federal Housing Policy Updates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92354" y="3411035"/>
            <a:ext cx="6607292" cy="695779"/>
          </a:xfrm>
        </p:spPr>
        <p:txBody>
          <a:bodyPr/>
          <a:lstStyle/>
          <a:p>
            <a:r>
              <a:rPr b="1" dirty="0"/>
              <a:t>Keynote Outline —</a:t>
            </a:r>
            <a:r>
              <a:rPr lang="en-US" b="1" dirty="0"/>
              <a:t> Ohio Housing Council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2637359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38E5F-AC39-3741-42A2-7EAC0DB25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1D6150B6-1606-0830-FCBC-103578CB8B57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1" progId="TCLayout.ActiveDocument.1">
                  <p:embed/>
                </p:oleObj>
              </mc:Choice>
              <mc:Fallback>
                <p:oleObj name="think-cell Slide" r:id="rId4" imgW="592" imgH="591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D6150B6-1606-0830-FCBC-103578CB8B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7">
            <a:extLst>
              <a:ext uri="{FF2B5EF4-FFF2-40B4-BE49-F238E27FC236}">
                <a16:creationId xmlns:a16="http://schemas.microsoft.com/office/drawing/2014/main" id="{C539FF31-7456-4864-EAC2-058AA9F8E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30" y="841979"/>
            <a:ext cx="10991504" cy="978274"/>
          </a:xfrm>
        </p:spPr>
        <p:txBody>
          <a:bodyPr vert="horz">
            <a:normAutofit/>
          </a:bodyPr>
          <a:lstStyle/>
          <a:p>
            <a:r>
              <a:t>Federal Housing Policy: Today's Agenda</a:t>
            </a:r>
          </a:p>
        </p:txBody>
      </p:sp>
      <p:sp>
        <p:nvSpPr>
          <p:cNvPr id="9" name="Rounded Rectangle 1">
            <a:extLst>
              <a:ext uri="{FF2B5EF4-FFF2-40B4-BE49-F238E27FC236}">
                <a16:creationId xmlns:a16="http://schemas.microsoft.com/office/drawing/2014/main" id="{6A0C37CB-C3B5-90CF-8912-62483CAB35CB}"/>
              </a:ext>
            </a:extLst>
          </p:cNvPr>
          <p:cNvSpPr/>
          <p:nvPr/>
        </p:nvSpPr>
        <p:spPr>
          <a:xfrm>
            <a:off x="767619" y="2270707"/>
            <a:ext cx="2525166" cy="3462828"/>
          </a:xfrm>
          <a:prstGeom prst="roundRect">
            <a:avLst>
              <a:gd name="adj" fmla="val 8620"/>
            </a:avLst>
          </a:prstGeom>
          <a:solidFill>
            <a:srgbClr val="1E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14" name="Rounded Rectangle 10">
            <a:extLst>
              <a:ext uri="{FF2B5EF4-FFF2-40B4-BE49-F238E27FC236}">
                <a16:creationId xmlns:a16="http://schemas.microsoft.com/office/drawing/2014/main" id="{E2E31FC4-EDF6-D23C-2226-487BC7E9E3B2}"/>
              </a:ext>
            </a:extLst>
          </p:cNvPr>
          <p:cNvSpPr/>
          <p:nvPr/>
        </p:nvSpPr>
        <p:spPr>
          <a:xfrm flipH="1">
            <a:off x="1548990" y="2511559"/>
            <a:ext cx="962424" cy="9624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15" name="Content Placeholder 9">
            <a:extLst>
              <a:ext uri="{FF2B5EF4-FFF2-40B4-BE49-F238E27FC236}">
                <a16:creationId xmlns:a16="http://schemas.microsoft.com/office/drawing/2014/main" id="{7CA1FE84-C7D4-5F5D-7F60-321696059B95}"/>
              </a:ext>
            </a:extLst>
          </p:cNvPr>
          <p:cNvSpPr>
            <a:spLocks noGrp="1"/>
          </p:cNvSpPr>
          <p:nvPr/>
        </p:nvSpPr>
        <p:spPr>
          <a:xfrm>
            <a:off x="966786" y="3887079"/>
            <a:ext cx="2126832" cy="15993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1113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tabLst/>
              <a:defRPr sz="2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  <a:lvl2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700"/>
              </a:spcAft>
              <a:buFont typeface="Arial" panose="020B0604020202020204" pitchFamily="34" charset="0"/>
              <a:buNone/>
              <a:tabLst/>
              <a:defRPr sz="1500" b="1" i="0" kern="1200" cap="all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2pPr>
            <a:lvl3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3pPr>
            <a:lvl4pPr marL="11113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defRPr>
            </a:lvl4pPr>
            <a:lvl5pPr marL="182563" indent="-17145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5pPr>
            <a:lvl6pPr marL="9525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6pPr>
            <a:lvl7pPr marL="404813" indent="-161925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System Font Regular"/>
              <a:buChar char="-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7pPr>
            <a:lvl8pPr marL="793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1" i="0" kern="12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" marR="0" lvl="0" indent="0" algn="ctr" defTabSz="685766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Congressional Activity:</a:t>
            </a:r>
          </a:p>
          <a:p>
            <a:pPr marL="10795" marR="0" lvl="0" indent="0" algn="ctr" defTabSz="685766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ROAD, OBBBA, and What’s Next</a:t>
            </a:r>
          </a:p>
        </p:txBody>
      </p:sp>
      <p:sp>
        <p:nvSpPr>
          <p:cNvPr id="26" name="Rounded Rectangle 1">
            <a:extLst>
              <a:ext uri="{FF2B5EF4-FFF2-40B4-BE49-F238E27FC236}">
                <a16:creationId xmlns:a16="http://schemas.microsoft.com/office/drawing/2014/main" id="{EC88C371-3BCA-CB67-55E3-16B4A13FAFAC}"/>
              </a:ext>
            </a:extLst>
          </p:cNvPr>
          <p:cNvSpPr/>
          <p:nvPr/>
        </p:nvSpPr>
        <p:spPr>
          <a:xfrm>
            <a:off x="3473953" y="2270707"/>
            <a:ext cx="2525166" cy="3462828"/>
          </a:xfrm>
          <a:prstGeom prst="roundRect">
            <a:avLst>
              <a:gd name="adj" fmla="val 8620"/>
            </a:avLst>
          </a:prstGeom>
          <a:solidFill>
            <a:srgbClr val="1E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28" name="Content Placeholder 9">
            <a:extLst>
              <a:ext uri="{FF2B5EF4-FFF2-40B4-BE49-F238E27FC236}">
                <a16:creationId xmlns:a16="http://schemas.microsoft.com/office/drawing/2014/main" id="{0AAF5FAA-D046-815A-2B9C-9A48D20DA9D6}"/>
              </a:ext>
            </a:extLst>
          </p:cNvPr>
          <p:cNvSpPr>
            <a:spLocks noGrp="1"/>
          </p:cNvSpPr>
          <p:nvPr/>
        </p:nvSpPr>
        <p:spPr>
          <a:xfrm>
            <a:off x="3673120" y="3887079"/>
            <a:ext cx="2126832" cy="16981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1113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tabLst/>
              <a:defRPr sz="2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  <a:lvl2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700"/>
              </a:spcAft>
              <a:buFont typeface="Arial" panose="020B0604020202020204" pitchFamily="34" charset="0"/>
              <a:buNone/>
              <a:tabLst/>
              <a:defRPr sz="1500" b="1" i="0" kern="1200" cap="all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2pPr>
            <a:lvl3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3pPr>
            <a:lvl4pPr marL="11113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defRPr>
            </a:lvl4pPr>
            <a:lvl5pPr marL="182563" indent="-17145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5pPr>
            <a:lvl6pPr marL="9525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6pPr>
            <a:lvl7pPr marL="404813" indent="-161925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System Font Regular"/>
              <a:buChar char="-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7pPr>
            <a:lvl8pPr marL="793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1" i="0" kern="12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" marR="0" lvl="0" indent="0" algn="ctr" defTabSz="685766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Lato Semibold"/>
              <a:cs typeface="Lato Semibold"/>
            </a:endParaRPr>
          </a:p>
          <a:p>
            <a:pPr marL="10795" marR="0" lvl="0" indent="0" algn="ctr" defTabSz="685766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Lato Semibold"/>
              <a:cs typeface="Lato Semibold"/>
            </a:endParaRPr>
          </a:p>
        </p:txBody>
      </p:sp>
      <p:sp>
        <p:nvSpPr>
          <p:cNvPr id="7" name="Rounded Rectangle 55">
            <a:extLst>
              <a:ext uri="{FF2B5EF4-FFF2-40B4-BE49-F238E27FC236}">
                <a16:creationId xmlns:a16="http://schemas.microsoft.com/office/drawing/2014/main" id="{A0531107-88B9-2426-C45F-2C3A9E07A0F0}"/>
              </a:ext>
            </a:extLst>
          </p:cNvPr>
          <p:cNvSpPr/>
          <p:nvPr/>
        </p:nvSpPr>
        <p:spPr>
          <a:xfrm flipH="1">
            <a:off x="4255324" y="2511559"/>
            <a:ext cx="962424" cy="9624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34" name="Rounded Rectangle 1">
            <a:extLst>
              <a:ext uri="{FF2B5EF4-FFF2-40B4-BE49-F238E27FC236}">
                <a16:creationId xmlns:a16="http://schemas.microsoft.com/office/drawing/2014/main" id="{11C28336-9FC7-8CFF-4459-3590AD3CCED6}"/>
              </a:ext>
            </a:extLst>
          </p:cNvPr>
          <p:cNvSpPr/>
          <p:nvPr/>
        </p:nvSpPr>
        <p:spPr>
          <a:xfrm>
            <a:off x="6180287" y="2270707"/>
            <a:ext cx="2525166" cy="3462828"/>
          </a:xfrm>
          <a:prstGeom prst="roundRect">
            <a:avLst>
              <a:gd name="adj" fmla="val 8620"/>
            </a:avLst>
          </a:prstGeom>
          <a:solidFill>
            <a:srgbClr val="1E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35" name="Content Placeholder 9">
            <a:extLst>
              <a:ext uri="{FF2B5EF4-FFF2-40B4-BE49-F238E27FC236}">
                <a16:creationId xmlns:a16="http://schemas.microsoft.com/office/drawing/2014/main" id="{1084CD73-EF0F-E0B5-3C62-17B9CBCC12EF}"/>
              </a:ext>
            </a:extLst>
          </p:cNvPr>
          <p:cNvSpPr>
            <a:spLocks noGrp="1"/>
          </p:cNvSpPr>
          <p:nvPr/>
        </p:nvSpPr>
        <p:spPr>
          <a:xfrm>
            <a:off x="6379454" y="3887078"/>
            <a:ext cx="2126832" cy="15993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1113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tabLst/>
              <a:defRPr sz="2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  <a:lvl2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700"/>
              </a:spcAft>
              <a:buFont typeface="Arial" panose="020B0604020202020204" pitchFamily="34" charset="0"/>
              <a:buNone/>
              <a:tabLst/>
              <a:defRPr sz="1500" b="1" i="0" kern="1200" cap="all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2pPr>
            <a:lvl3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3pPr>
            <a:lvl4pPr marL="11113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defRPr>
            </a:lvl4pPr>
            <a:lvl5pPr marL="182563" indent="-17145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5pPr>
            <a:lvl6pPr marL="9525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6pPr>
            <a:lvl7pPr marL="404813" indent="-161925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System Font Regular"/>
              <a:buChar char="-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7pPr>
            <a:lvl8pPr marL="793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1" i="0" kern="12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" marR="0" lvl="0" indent="0" algn="ctr" defTabSz="685766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ptos" panose="020B0004020202020204" pitchFamily="34" charset="0"/>
                <a:cs typeface="Lato Semibold"/>
              </a:rPr>
              <a:t>Administration Actions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Lato Semibold" panose="020F0502020204030203" pitchFamily="34" charset="0"/>
              <a:cs typeface="Lato Semibold"/>
            </a:endParaRPr>
          </a:p>
        </p:txBody>
      </p:sp>
      <p:sp>
        <p:nvSpPr>
          <p:cNvPr id="11" name="Rounded Rectangle 63">
            <a:extLst>
              <a:ext uri="{FF2B5EF4-FFF2-40B4-BE49-F238E27FC236}">
                <a16:creationId xmlns:a16="http://schemas.microsoft.com/office/drawing/2014/main" id="{1ED5D43D-9002-BE49-6943-2A27DB764966}"/>
              </a:ext>
            </a:extLst>
          </p:cNvPr>
          <p:cNvSpPr/>
          <p:nvPr/>
        </p:nvSpPr>
        <p:spPr>
          <a:xfrm flipH="1">
            <a:off x="6961658" y="2511641"/>
            <a:ext cx="962424" cy="96242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42" name="Rounded Rectangle 1">
            <a:extLst>
              <a:ext uri="{FF2B5EF4-FFF2-40B4-BE49-F238E27FC236}">
                <a16:creationId xmlns:a16="http://schemas.microsoft.com/office/drawing/2014/main" id="{53EC617B-4255-C20E-36A3-0707A8731AFE}"/>
              </a:ext>
            </a:extLst>
          </p:cNvPr>
          <p:cNvSpPr/>
          <p:nvPr/>
        </p:nvSpPr>
        <p:spPr>
          <a:xfrm>
            <a:off x="8904620" y="2270707"/>
            <a:ext cx="2525166" cy="3462828"/>
          </a:xfrm>
          <a:prstGeom prst="roundRect">
            <a:avLst>
              <a:gd name="adj" fmla="val 8620"/>
            </a:avLst>
          </a:prstGeom>
          <a:solidFill>
            <a:srgbClr val="1E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43" name="Content Placeholder 9">
            <a:extLst>
              <a:ext uri="{FF2B5EF4-FFF2-40B4-BE49-F238E27FC236}">
                <a16:creationId xmlns:a16="http://schemas.microsoft.com/office/drawing/2014/main" id="{118A51A3-3BDD-F476-62C0-FACF4AE54FD4}"/>
              </a:ext>
            </a:extLst>
          </p:cNvPr>
          <p:cNvSpPr>
            <a:spLocks noGrp="1"/>
          </p:cNvSpPr>
          <p:nvPr/>
        </p:nvSpPr>
        <p:spPr>
          <a:xfrm>
            <a:off x="9103787" y="3887078"/>
            <a:ext cx="2126832" cy="15993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1113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tabLst/>
              <a:defRPr sz="2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  <a:lvl2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700"/>
              </a:spcAft>
              <a:buFont typeface="Arial" panose="020B0604020202020204" pitchFamily="34" charset="0"/>
              <a:buNone/>
              <a:tabLst/>
              <a:defRPr sz="1500" b="1" i="0" kern="1200" cap="all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2pPr>
            <a:lvl3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3pPr>
            <a:lvl4pPr marL="11113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defRPr>
            </a:lvl4pPr>
            <a:lvl5pPr marL="182563" indent="-17145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5pPr>
            <a:lvl6pPr marL="9525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6pPr>
            <a:lvl7pPr marL="404813" indent="-161925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System Font Regular"/>
              <a:buChar char="-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7pPr>
            <a:lvl8pPr marL="793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1" i="0" kern="12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" marR="0" lvl="0" indent="0" algn="ctr" defTabSz="685766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Additional Hot Topics </a:t>
            </a: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&amp; What's Next</a:t>
            </a:r>
            <a:endParaRPr kumimoji="0" lang="en-US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Lato Semibold"/>
              <a:cs typeface="Lato Semibold"/>
            </a:endParaRPr>
          </a:p>
        </p:txBody>
      </p:sp>
      <p:sp>
        <p:nvSpPr>
          <p:cNvPr id="12" name="Rounded Rectangle 69">
            <a:extLst>
              <a:ext uri="{FF2B5EF4-FFF2-40B4-BE49-F238E27FC236}">
                <a16:creationId xmlns:a16="http://schemas.microsoft.com/office/drawing/2014/main" id="{B599A209-D335-4E91-708A-672FCB39E053}"/>
              </a:ext>
            </a:extLst>
          </p:cNvPr>
          <p:cNvSpPr/>
          <p:nvPr/>
        </p:nvSpPr>
        <p:spPr>
          <a:xfrm flipH="1">
            <a:off x="9685991" y="2513701"/>
            <a:ext cx="962424" cy="96242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11015468-57DD-4E86-CB77-B73AFC216222}"/>
              </a:ext>
            </a:extLst>
          </p:cNvPr>
          <p:cNvSpPr>
            <a:spLocks noGrp="1"/>
          </p:cNvSpPr>
          <p:nvPr/>
        </p:nvSpPr>
        <p:spPr>
          <a:xfrm>
            <a:off x="3673120" y="3887077"/>
            <a:ext cx="2126832" cy="15993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1113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tabLst/>
              <a:defRPr sz="2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  <a:lvl2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700"/>
              </a:spcAft>
              <a:buFont typeface="Arial" panose="020B0604020202020204" pitchFamily="34" charset="0"/>
              <a:buNone/>
              <a:tabLst/>
              <a:defRPr sz="1500" b="1" i="0" kern="1200" cap="all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2pPr>
            <a:lvl3pPr marL="11113" indent="0" algn="ctr" defTabSz="914400" rtl="0" eaLnBrk="1" latinLnBrk="0" hangingPunct="1">
              <a:lnSpc>
                <a:spcPts val="2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500" b="1" i="0" kern="120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3pPr>
            <a:lvl4pPr marL="11113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defRPr>
            </a:lvl4pPr>
            <a:lvl5pPr marL="182563" indent="-17145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5pPr>
            <a:lvl6pPr marL="9525" indent="0" algn="ctr" defTabSz="914400" rtl="0" eaLnBrk="1" latinLnBrk="0" hangingPunct="1">
              <a:lnSpc>
                <a:spcPts val="16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6pPr>
            <a:lvl7pPr marL="404813" indent="-161925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System Font Regular"/>
              <a:buChar char="-"/>
              <a:tabLst/>
              <a:defRPr sz="1200" b="0" i="0" kern="1200">
                <a:solidFill>
                  <a:schemeClr val="bg1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7pPr>
            <a:lvl8pPr marL="793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None/>
              <a:tabLst/>
              <a:defRPr sz="1200" b="1" i="0" kern="12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" marR="0" lvl="0" indent="0" algn="ctr" defTabSz="685766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Lato Semibold" panose="020F0502020204030203" pitchFamily="34" charset="0"/>
                <a:cs typeface="Lato Semibold"/>
              </a:rPr>
              <a:t>ROAD Implementation and HUD Funding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Lato Semibold" panose="020F0502020204030203" pitchFamily="34" charset="0"/>
              <a:cs typeface="Lato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1619682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4"/>
          </p:nvPr>
        </p:nvSpPr>
        <p:spPr>
          <a:xfrm>
            <a:off x="555030" y="2273753"/>
            <a:ext cx="10991504" cy="3590232"/>
          </a:xfrm>
        </p:spPr>
        <p:txBody>
          <a:bodyPr wrap="square"/>
          <a:lstStyle/>
          <a:p>
            <a:r>
              <a:rPr b="1" dirty="0"/>
              <a:t>OBBBA — signed July 4, 2025</a:t>
            </a:r>
          </a:p>
          <a:p>
            <a:pPr lvl="4"/>
            <a:r>
              <a:rPr sz="2000" b="0" dirty="0"/>
              <a:t>Permanent +12% to the annual 9% LIHTC per-capita allocation, effective 2026</a:t>
            </a:r>
          </a:p>
          <a:p>
            <a:pPr lvl="4"/>
            <a:r>
              <a:rPr sz="2000" b="0" dirty="0"/>
              <a:t>4% LIHTC bond-financing test cut from 50% to 25%; 100% bonus depreciation returns</a:t>
            </a:r>
          </a:p>
          <a:p>
            <a:pPr lvl="4"/>
            <a:r>
              <a:rPr sz="2000" b="0" dirty="0"/>
              <a:t>Estimated impact: 1.2M+ additional affordable rental homes, 2026–2035 (Novogradac)</a:t>
            </a:r>
          </a:p>
          <a:p>
            <a:pPr>
              <a:spcBef>
                <a:spcPts val="2000"/>
              </a:spcBef>
            </a:pPr>
            <a:r>
              <a:rPr b="1" dirty="0"/>
              <a:t>The path to ROAD</a:t>
            </a:r>
          </a:p>
          <a:p>
            <a:pPr lvl="4"/>
            <a:r>
              <a:rPr sz="2000" b="0" dirty="0"/>
              <a:t>Senate’s ROAD to Housing Act (S. 2651) and House’s Housing for the 21st Century Act (H.R. 6644) converged into the law covered next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Bipartisan Momentum: OBBBA to ROAD</a:t>
            </a:r>
          </a:p>
        </p:txBody>
      </p:sp>
    </p:spTree>
    <p:extLst>
      <p:ext uri="{BB962C8B-B14F-4D97-AF65-F5344CB8AC3E}">
        <p14:creationId xmlns:p14="http://schemas.microsoft.com/office/powerpoint/2010/main" val="1057699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4"/>
          </p:nvPr>
        </p:nvSpPr>
        <p:spPr>
          <a:xfrm>
            <a:off x="555030" y="2273753"/>
            <a:ext cx="10991504" cy="3590232"/>
          </a:xfrm>
        </p:spPr>
        <p:txBody>
          <a:bodyPr wrap="square"/>
          <a:lstStyle/>
          <a:p>
            <a:r>
              <a:rPr b="1" dirty="0"/>
              <a:t>Passage</a:t>
            </a:r>
          </a:p>
          <a:p>
            <a:pPr lvl="4"/>
            <a:r>
              <a:rPr sz="2000" b="0" dirty="0"/>
              <a:t>Senate 85-5 (June 22, 2026); House 358-32 (June 23, 2026) — rare supermajorities</a:t>
            </a:r>
          </a:p>
          <a:p>
            <a:pPr lvl="4"/>
            <a:r>
              <a:rPr sz="2000" b="0" dirty="0"/>
              <a:t>Became law without the President’s signature at 12:01 a.m., July 11, 2026 — 47 housing sections</a:t>
            </a:r>
          </a:p>
          <a:p>
            <a:pPr>
              <a:spcBef>
                <a:spcPts val="2000"/>
              </a:spcBef>
            </a:pPr>
            <a:r>
              <a:rPr b="1" dirty="0"/>
              <a:t>What's in it</a:t>
            </a:r>
          </a:p>
          <a:p>
            <a:pPr lvl="4"/>
            <a:r>
              <a:rPr sz="2000" b="0" dirty="0"/>
              <a:t>Supply: manufactured-housing chassis reform; Build Now Act (through FY2043); NEPA/zoning streamlining</a:t>
            </a:r>
          </a:p>
          <a:p>
            <a:pPr lvl="4"/>
            <a:r>
              <a:rPr sz="2000" b="0" dirty="0"/>
              <a:t>Preservation: PRICE Act, Whole-Home Repairs Pilot, RESIDE Act conversions, CDBG-DR reform</a:t>
            </a:r>
          </a:p>
          <a:p>
            <a:pPr lvl="4"/>
            <a:r>
              <a:rPr sz="2000" b="0" dirty="0"/>
              <a:t>Capital: bank public-welfare investment cap raised (Sec. 203)</a:t>
            </a:r>
          </a:p>
          <a:p>
            <a:pPr lvl="4"/>
            <a:r>
              <a:rPr lang="en-US" sz="2000" b="0" dirty="0"/>
              <a:t>Consumer Protection</a:t>
            </a:r>
            <a:r>
              <a:rPr sz="2000" b="0" dirty="0"/>
              <a:t>: bars 350+ home SFR investors from further purchases (enforcement begins Jan. 7, 2027</a:t>
            </a:r>
            <a:r>
              <a:rPr lang="en-US" sz="2000" b="0" dirty="0"/>
              <a:t>), with many exceptions </a:t>
            </a:r>
            <a:endParaRPr sz="2000" b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55030" y="841979"/>
            <a:ext cx="9655770" cy="978274"/>
          </a:xfrm>
        </p:spPr>
        <p:txBody>
          <a:bodyPr>
            <a:normAutofit fontScale="90000"/>
          </a:bodyPr>
          <a:lstStyle/>
          <a:p>
            <a:r>
              <a:rPr dirty="0"/>
              <a:t>The </a:t>
            </a:r>
            <a:r>
              <a:rPr lang="en-US" dirty="0"/>
              <a:t>First Major Housing Bill in a Generation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1527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6"/>
          </p:nvPr>
        </p:nvSpPr>
        <p:spPr>
          <a:xfrm>
            <a:off x="555030" y="2165465"/>
            <a:ext cx="5039654" cy="3698520"/>
          </a:xfrm>
        </p:spPr>
        <p:txBody>
          <a:bodyPr wrap="square"/>
          <a:lstStyle/>
          <a:p>
            <a:r>
              <a:rPr b="1" dirty="0"/>
              <a:t>The Scale of the Lift</a:t>
            </a:r>
          </a:p>
          <a:p>
            <a:pPr lvl="4"/>
            <a:r>
              <a:rPr sz="2000" b="0" dirty="0"/>
              <a:t>124 implementation actions required; HUD leads 88 of 124 (71%)</a:t>
            </a:r>
          </a:p>
          <a:p>
            <a:pPr lvl="4"/>
            <a:r>
              <a:rPr sz="2000" b="0" dirty="0"/>
              <a:t>47% of actions (58 of 124) carry a first-year deadline</a:t>
            </a:r>
          </a:p>
          <a:p>
            <a:pPr lvl="4"/>
            <a:r>
              <a:rPr sz="2000" b="0" dirty="0"/>
              <a:t>9 new rulemakings on top of 54 already active — HUD finalizes ~4 major rules/year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7"/>
          </p:nvPr>
        </p:nvSpPr>
        <p:spPr>
          <a:xfrm>
            <a:off x="6422659" y="2165465"/>
            <a:ext cx="5039654" cy="3698520"/>
          </a:xfrm>
        </p:spPr>
        <p:txBody>
          <a:bodyPr wrap="square"/>
          <a:lstStyle/>
          <a:p>
            <a:r>
              <a:rPr b="1" dirty="0"/>
              <a:t>Staffing Collision &amp; Sunset Clocks</a:t>
            </a:r>
          </a:p>
          <a:p>
            <a:pPr lvl="4"/>
            <a:r>
              <a:rPr sz="2000" b="0" dirty="0"/>
              <a:t>CPD down 30%, FHA/Housing down 27%, PIH down 29%, General Counsel down 35</a:t>
            </a:r>
            <a:r>
              <a:rPr lang="en-US" sz="2000" b="0" dirty="0"/>
              <a:t>%</a:t>
            </a:r>
            <a:endParaRPr sz="2000" b="0" dirty="0"/>
          </a:p>
          <a:p>
            <a:pPr lvl="4"/>
            <a:r>
              <a:rPr sz="2000" b="0" dirty="0"/>
              <a:t>Sunsets cluster 2029–2033; Build Now Act is the outlier, running through FY2043</a:t>
            </a:r>
          </a:p>
          <a:p>
            <a:pPr lvl="4"/>
            <a:r>
              <a:rPr sz="2000" b="0" dirty="0"/>
              <a:t>Every month of delayed appropriations or slow rulemaking eats into these narrow windows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Implementation Is Now the Story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7784" y="5486400"/>
            <a:ext cx="110642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1" u="none" strike="noStrike" kern="1200" cap="none" spc="0" normalizeH="0" baseline="0" noProof="0" dirty="0">
                <a:ln>
                  <a:noFill/>
                </a:ln>
                <a:solidFill>
                  <a:srgbClr val="6CBDA3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Congress has acted. The new question is whether HUD</a:t>
            </a: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6CBDA3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 and other agencies </a:t>
            </a:r>
            <a:r>
              <a:rPr kumimoji="0" sz="2000" b="1" i="1" u="none" strike="noStrike" kern="1200" cap="none" spc="0" normalizeH="0" baseline="0" noProof="0" dirty="0">
                <a:ln>
                  <a:noFill/>
                </a:ln>
                <a:solidFill>
                  <a:srgbClr val="6CBDA3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can execute before authority and funding windows begin to close.</a:t>
            </a:r>
          </a:p>
        </p:txBody>
      </p:sp>
    </p:spTree>
    <p:extLst>
      <p:ext uri="{BB962C8B-B14F-4D97-AF65-F5344CB8AC3E}">
        <p14:creationId xmlns:p14="http://schemas.microsoft.com/office/powerpoint/2010/main" val="3620457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6"/>
          </p:nvPr>
        </p:nvSpPr>
        <p:spPr>
          <a:xfrm>
            <a:off x="555030" y="2165465"/>
            <a:ext cx="5039654" cy="3698520"/>
          </a:xfrm>
        </p:spPr>
        <p:txBody>
          <a:bodyPr wrap="square"/>
          <a:lstStyle/>
          <a:p>
            <a:r>
              <a:rPr b="1" dirty="0"/>
              <a:t>Budget Whiplash</a:t>
            </a:r>
          </a:p>
          <a:p>
            <a:pPr lvl="4"/>
            <a:r>
              <a:rPr sz="2000" b="0" dirty="0"/>
              <a:t>FY2026 request: -44% HUD overall, -43% rental assistance — largely rejected by Congress</a:t>
            </a:r>
          </a:p>
          <a:p>
            <a:pPr lvl="4"/>
            <a:r>
              <a:rPr sz="2000" b="0" dirty="0"/>
              <a:t>FY2027 request: -13% overall; adds work requirements/time limits; zeroes out HOME &amp; CDBG</a:t>
            </a:r>
          </a:p>
          <a:p>
            <a:pPr lvl="4"/>
            <a:r>
              <a:rPr sz="2000" b="0" dirty="0"/>
              <a:t>Pattern: Administration proposes deep cuts, Congress restores core funding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7"/>
          </p:nvPr>
        </p:nvSpPr>
        <p:spPr>
          <a:xfrm>
            <a:off x="6422659" y="2165465"/>
            <a:ext cx="5039654" cy="3698520"/>
          </a:xfrm>
        </p:spPr>
        <p:txBody>
          <a:bodyPr wrap="square"/>
          <a:lstStyle/>
          <a:p>
            <a:r>
              <a:rPr b="1" dirty="0"/>
              <a:t>Deregulation &amp; Shifting Conditions</a:t>
            </a:r>
          </a:p>
          <a:p>
            <a:pPr lvl="4"/>
            <a:r>
              <a:rPr sz="2000" b="0" dirty="0"/>
              <a:t>EOs 14192, 14219, 14394 drive a comprehensive HUD rules review</a:t>
            </a:r>
          </a:p>
          <a:p>
            <a:pPr lvl="4"/>
            <a:r>
              <a:rPr sz="2000" b="0" dirty="0"/>
              <a:t>8 fair housing guidance documents withdrawn; disparate-impact standard under review</a:t>
            </a:r>
          </a:p>
          <a:p>
            <a:pPr lvl="4"/>
            <a:r>
              <a:rPr sz="2000" b="0" dirty="0"/>
              <a:t>Homelessness policy shift away from “Housing First” — CoC litigation still unresolved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A Two-Track Federal Agenda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7784" y="5486400"/>
            <a:ext cx="110642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1" u="none" strike="noStrike" kern="1200" cap="none" spc="0" normalizeH="0" baseline="0" noProof="0" dirty="0">
                <a:ln>
                  <a:noFill/>
                </a:ln>
                <a:solidFill>
                  <a:srgbClr val="6CBDA3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The same budget and staffing cuts on the left are hitting the very offices tasked with implementing the ROAD Act.</a:t>
            </a:r>
          </a:p>
        </p:txBody>
      </p:sp>
    </p:spTree>
    <p:extLst>
      <p:ext uri="{BB962C8B-B14F-4D97-AF65-F5344CB8AC3E}">
        <p14:creationId xmlns:p14="http://schemas.microsoft.com/office/powerpoint/2010/main" val="3076136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D242C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1899 L Street, NW, #330  -  Washington, DC 20036  -  202.785.8888 t  -  202.785.2008 f  -  hudnlha.com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A02AA6C-C1DD-7858-F947-791A11B1F6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97795"/>
            <a:ext cx="223138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1D242C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1D242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9E3200-D5DD-6527-8860-727FF3538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170" y="931332"/>
            <a:ext cx="6197350" cy="531706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5DC6A20-3E38-5057-2588-BEAB87F6D799}"/>
              </a:ext>
            </a:extLst>
          </p:cNvPr>
          <p:cNvSpPr txBox="1">
            <a:spLocks/>
          </p:cNvSpPr>
          <p:nvPr/>
        </p:nvSpPr>
        <p:spPr>
          <a:xfrm>
            <a:off x="4229563" y="359405"/>
            <a:ext cx="8539490" cy="97827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i="0" kern="1200" cap="none" baseline="0">
                <a:solidFill>
                  <a:schemeClr val="bg1"/>
                </a:solidFill>
                <a:latin typeface="Poppins SemiBold" pitchFamily="2" charset="77"/>
                <a:ea typeface="Lato" panose="020F0502020204030203" pitchFamily="34" charset="0"/>
                <a:cs typeface="Poppins SemiBold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SemiBold" pitchFamily="2" charset="77"/>
                <a:ea typeface="Lato" panose="020F0502020204030203" pitchFamily="34" charset="0"/>
                <a:cs typeface="Poppins SemiBold" pitchFamily="2" charset="77"/>
              </a:rPr>
              <a:t>HUD Funding </a:t>
            </a:r>
          </a:p>
        </p:txBody>
      </p:sp>
    </p:spTree>
    <p:extLst>
      <p:ext uri="{BB962C8B-B14F-4D97-AF65-F5344CB8AC3E}">
        <p14:creationId xmlns:p14="http://schemas.microsoft.com/office/powerpoint/2010/main" val="454151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4"/>
          </p:nvPr>
        </p:nvSpPr>
        <p:spPr>
          <a:xfrm>
            <a:off x="555030" y="2273753"/>
            <a:ext cx="10991504" cy="3590232"/>
          </a:xfrm>
        </p:spPr>
        <p:txBody>
          <a:bodyPr wrap="square">
            <a:normAutofit/>
          </a:bodyPr>
          <a:lstStyle/>
          <a:p>
            <a:pPr lvl="4"/>
            <a:r>
              <a:rPr lang="en-US" sz="2000" dirty="0"/>
              <a:t>Appropriations </a:t>
            </a:r>
            <a:r>
              <a:rPr sz="2000" b="0" dirty="0"/>
              <a:t>for the ROAD Act’s new programs</a:t>
            </a:r>
          </a:p>
          <a:p>
            <a:pPr lvl="4"/>
            <a:r>
              <a:rPr lang="en-US" sz="2000" dirty="0"/>
              <a:t>The CoC/homelessness litigation and the 2026 NOFA fight</a:t>
            </a:r>
          </a:p>
          <a:p>
            <a:pPr lvl="4"/>
            <a:r>
              <a:rPr lang="en-US" sz="2000" dirty="0"/>
              <a:t>Proposed Uniform Grant Regulations</a:t>
            </a:r>
          </a:p>
          <a:p>
            <a:pPr lvl="4"/>
            <a:r>
              <a:rPr lang="en-US" sz="2000" dirty="0"/>
              <a:t>Additional deregulatory actions (BABA, Davis-Bacon, NEPA?)</a:t>
            </a:r>
          </a:p>
          <a:p>
            <a:pPr lvl="4"/>
            <a:r>
              <a:rPr lang="en-US" sz="2000" dirty="0"/>
              <a:t>HUD staffing and capacity</a:t>
            </a:r>
          </a:p>
          <a:p>
            <a:pPr lvl="4"/>
            <a:r>
              <a:rPr lang="en-US" sz="2000"/>
              <a:t>Proposed Community </a:t>
            </a:r>
            <a:r>
              <a:rPr lang="en-US" sz="2000" dirty="0"/>
              <a:t>Reinvestment Act regulations</a:t>
            </a:r>
          </a:p>
          <a:p>
            <a:pPr lvl="4"/>
            <a:r>
              <a:rPr lang="en-US" sz="2000" dirty="0"/>
              <a:t>Any movement on the GSEs</a:t>
            </a:r>
            <a:endParaRPr sz="2000" b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Additional</a:t>
            </a:r>
            <a:r>
              <a:rPr dirty="0"/>
              <a:t> Threads to Watch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dirty="0"/>
              <a:t>Section V · Emerging Housing Issues</a:t>
            </a:r>
          </a:p>
        </p:txBody>
      </p:sp>
    </p:spTree>
    <p:extLst>
      <p:ext uri="{BB962C8B-B14F-4D97-AF65-F5344CB8AC3E}">
        <p14:creationId xmlns:p14="http://schemas.microsoft.com/office/powerpoint/2010/main" val="84157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t>Thank You — Questions?</a:t>
            </a:r>
          </a:p>
        </p:txBody>
      </p:sp>
    </p:spTree>
    <p:extLst>
      <p:ext uri="{BB962C8B-B14F-4D97-AF65-F5344CB8AC3E}">
        <p14:creationId xmlns:p14="http://schemas.microsoft.com/office/powerpoint/2010/main" val="33640343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RealPage_2024">
  <a:themeElements>
    <a:clrScheme name="2024_RP Teal Colors Updated">
      <a:dk1>
        <a:srgbClr val="1D242C"/>
      </a:dk1>
      <a:lt1>
        <a:srgbClr val="FFFFFF"/>
      </a:lt1>
      <a:dk2>
        <a:srgbClr val="8A9093"/>
      </a:dk2>
      <a:lt2>
        <a:srgbClr val="C1C5C8"/>
      </a:lt2>
      <a:accent1>
        <a:srgbClr val="6CBDA3"/>
      </a:accent1>
      <a:accent2>
        <a:srgbClr val="63B2A3"/>
      </a:accent2>
      <a:accent3>
        <a:srgbClr val="59A8A3"/>
      </a:accent3>
      <a:accent4>
        <a:srgbClr val="509CA4"/>
      </a:accent4>
      <a:accent5>
        <a:srgbClr val="3F7987"/>
      </a:accent5>
      <a:accent6>
        <a:srgbClr val="2C5569"/>
      </a:accent6>
      <a:hlink>
        <a:srgbClr val="519DA5"/>
      </a:hlink>
      <a:folHlink>
        <a:srgbClr val="2C5569"/>
      </a:folHlink>
    </a:clrScheme>
    <a:fontScheme name="RealPage Lat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alPage_2024" id="{FA9E480A-A46B-A449-B13B-92CC7E5F4145}" vid="{7DB8331B-6D23-F949-9BC6-370CA50863A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781</Words>
  <Application>Microsoft Office PowerPoint</Application>
  <PresentationFormat>Widescreen</PresentationFormat>
  <Paragraphs>67</Paragraphs>
  <Slides>10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Aptos</vt:lpstr>
      <vt:lpstr>Aptos Display</vt:lpstr>
      <vt:lpstr>Arial</vt:lpstr>
      <vt:lpstr>Lato</vt:lpstr>
      <vt:lpstr>Lato Light</vt:lpstr>
      <vt:lpstr>Lato Semibold</vt:lpstr>
      <vt:lpstr>Poppins SemiBold</vt:lpstr>
      <vt:lpstr>1_Office Theme</vt:lpstr>
      <vt:lpstr>1_RealPage_2024</vt:lpstr>
      <vt:lpstr>think-cell Slide</vt:lpstr>
      <vt:lpstr>Keynote</vt:lpstr>
      <vt:lpstr>PowerPoint Presentation</vt:lpstr>
      <vt:lpstr>Federal Housing Policy: Today's Agenda</vt:lpstr>
      <vt:lpstr>Bipartisan Momentum: OBBBA to ROAD</vt:lpstr>
      <vt:lpstr>The First Major Housing Bill in a Generation</vt:lpstr>
      <vt:lpstr>Implementation Is Now the Story</vt:lpstr>
      <vt:lpstr>A Two-Track Federal Agenda</vt:lpstr>
      <vt:lpstr>PowerPoint Presentation</vt:lpstr>
      <vt:lpstr>Additional Threads to Watch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Gleason</dc:creator>
  <cp:lastModifiedBy>Ryan Gleason</cp:lastModifiedBy>
  <cp:revision>1</cp:revision>
  <dcterms:created xsi:type="dcterms:W3CDTF">2026-09-24T13:37:44Z</dcterms:created>
  <dcterms:modified xsi:type="dcterms:W3CDTF">2026-09-24T13:39:52Z</dcterms:modified>
</cp:coreProperties>
</file>