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rts/chartEx1.xml" ContentType="application/vnd.ms-office.chartex+xml"/>
  <Override PartName="/ppt/charts/style1.xml" ContentType="application/vnd.ms-office.chartstyle+xml"/>
  <Override PartName="/ppt/charts/colors1.xml" ContentType="application/vnd.ms-office.chartcolorstyl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charts/chart1.xml" ContentType="application/vnd.openxmlformats-officedocument.drawingml.chart+xml"/>
  <Override PartName="/ppt/charts/style2.xml" ContentType="application/vnd.ms-office.chartstyle+xml"/>
  <Override PartName="/ppt/charts/colors2.xml" ContentType="application/vnd.ms-office.chartcolorstyl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6.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7.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767" r:id="rId4"/>
    <p:sldMasterId id="2147483795" r:id="rId5"/>
  </p:sldMasterIdLst>
  <p:notesMasterIdLst>
    <p:notesMasterId r:id="rId33"/>
  </p:notesMasterIdLst>
  <p:handoutMasterIdLst>
    <p:handoutMasterId r:id="rId34"/>
  </p:handoutMasterIdLst>
  <p:sldIdLst>
    <p:sldId id="268" r:id="rId6"/>
    <p:sldId id="287" r:id="rId7"/>
    <p:sldId id="1291" r:id="rId8"/>
    <p:sldId id="1470" r:id="rId9"/>
    <p:sldId id="1127" r:id="rId10"/>
    <p:sldId id="1466" r:id="rId11"/>
    <p:sldId id="1471" r:id="rId12"/>
    <p:sldId id="1469" r:id="rId13"/>
    <p:sldId id="1472" r:id="rId14"/>
    <p:sldId id="1467" r:id="rId15"/>
    <p:sldId id="1474" r:id="rId16"/>
    <p:sldId id="1475" r:id="rId17"/>
    <p:sldId id="1289" r:id="rId18"/>
    <p:sldId id="1290" r:id="rId19"/>
    <p:sldId id="1468" r:id="rId20"/>
    <p:sldId id="1293" r:id="rId21"/>
    <p:sldId id="1126" r:id="rId22"/>
    <p:sldId id="309" r:id="rId23"/>
    <p:sldId id="310" r:id="rId24"/>
    <p:sldId id="290" r:id="rId25"/>
    <p:sldId id="313" r:id="rId26"/>
    <p:sldId id="1294" r:id="rId27"/>
    <p:sldId id="276" r:id="rId28"/>
    <p:sldId id="1295" r:id="rId29"/>
    <p:sldId id="1296" r:id="rId30"/>
    <p:sldId id="1476" r:id="rId31"/>
    <p:sldId id="269" r:id="rId32"/>
  </p:sldIdLst>
  <p:sldSz cx="12192000" cy="6858000"/>
  <p:notesSz cx="7010400" cy="9296400"/>
  <p:embeddedFontLst>
    <p:embeddedFont>
      <p:font typeface="Open Sans" panose="020B0606030504020204" pitchFamily="34" charset="0"/>
      <p:regular r:id="rId35"/>
      <p:bold r:id="rId36"/>
      <p:italic r:id="rId37"/>
      <p:boldItalic r:id="rId38"/>
    </p:embeddedFont>
    <p:embeddedFont>
      <p:font typeface="Source Sans 3" panose="020B0303030403020204" pitchFamily="34" charset="0"/>
      <p:regular r:id="rId39"/>
      <p:bold r:id="rId40"/>
      <p:italic r:id="rId41"/>
      <p:boldItalic r:id="rId42"/>
    </p:embeddedFont>
    <p:embeddedFont>
      <p:font typeface="Source Sans 3 SemiBold" panose="020B0303030403020204" pitchFamily="34" charset="0"/>
      <p:bold r:id="rId43"/>
      <p:boldItalic r:id="rId44"/>
    </p:embeddedFont>
    <p:embeddedFont>
      <p:font typeface="Source Sans Pro" panose="020B0503030403020204" pitchFamily="34" charset="0"/>
      <p:regular r:id="rId45"/>
      <p:bold r:id="rId46"/>
      <p:italic r:id="rId47"/>
      <p:boldItalic r:id="rId48"/>
    </p:embeddedFont>
    <p:embeddedFont>
      <p:font typeface="Source Sans Pro SemiBold" panose="020B0603030403020204" pitchFamily="34" charset="0"/>
      <p:bold r:id="rId49"/>
      <p:boldItalic r:id="rId50"/>
    </p:embeddedFont>
    <p:embeddedFont>
      <p:font typeface="Source Sans Pro SemiBold" panose="020B0603030403020204" pitchFamily="34" charset="0"/>
      <p:bold r:id="rId49"/>
      <p:boldItalic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orient="horz" pos="144" userDrawn="1">
          <p15:clr>
            <a:srgbClr val="A4A3A4"/>
          </p15:clr>
        </p15:guide>
      </p15:sldGuideLst>
    </p:ext>
    <p:ext uri="{2D200454-40CA-4A62-9FC3-DE9A4176ACB9}">
      <p15:notesGuideLst xmlns:p15="http://schemas.microsoft.com/office/powerpoint/2012/main">
        <p15:guide id="1" orient="horz" pos="2929" userDrawn="1">
          <p15:clr>
            <a:srgbClr val="A4A3A4"/>
          </p15:clr>
        </p15:guide>
        <p15:guide id="2" pos="2209"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E3F75"/>
    <a:srgbClr val="008E51"/>
    <a:srgbClr val="007A46"/>
    <a:srgbClr val="F3830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3366DA-3B68-4569-98F2-AED42A46A116}" v="437" dt="2025-09-10T17:35:24.847"/>
    <p1510:client id="{1512B532-D280-4BFB-9212-137F1D2233E7}" v="121" dt="2025-09-10T01:16:34.604"/>
    <p1510:client id="{713B7F42-57A6-C1B4-23A9-9CA691E31C2F}" v="31" dt="2025-09-10T13:49:00.0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53" autoAdjust="0"/>
    <p:restoredTop sz="93584" autoAdjust="0"/>
  </p:normalViewPr>
  <p:slideViewPr>
    <p:cSldViewPr snapToGrid="0">
      <p:cViewPr varScale="1">
        <p:scale>
          <a:sx n="75" d="100"/>
          <a:sy n="75" d="100"/>
        </p:scale>
        <p:origin x="43" y="370"/>
      </p:cViewPr>
      <p:guideLst>
        <p:guide orient="horz" pos="2160"/>
        <p:guide pos="3840"/>
        <p:guide orient="horz" pos="144"/>
      </p:guideLst>
    </p:cSldViewPr>
  </p:slideViewPr>
  <p:notesTextViewPr>
    <p:cViewPr>
      <p:scale>
        <a:sx n="1" d="1"/>
        <a:sy n="1" d="1"/>
      </p:scale>
      <p:origin x="0" y="0"/>
    </p:cViewPr>
  </p:notesTextViewPr>
  <p:sorterViewPr>
    <p:cViewPr>
      <p:scale>
        <a:sx n="100" d="100"/>
        <a:sy n="100" d="100"/>
      </p:scale>
      <p:origin x="0" y="-714"/>
    </p:cViewPr>
  </p:sorterViewPr>
  <p:notesViewPr>
    <p:cSldViewPr snapToGrid="0">
      <p:cViewPr varScale="1">
        <p:scale>
          <a:sx n="80" d="100"/>
          <a:sy n="80" d="100"/>
        </p:scale>
        <p:origin x="2706" y="90"/>
      </p:cViewPr>
      <p:guideLst>
        <p:guide orient="horz" pos="2929"/>
        <p:guide pos="2209"/>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font" Target="fonts/font5.fntdata"/><Relationship Id="rId21" Type="http://schemas.openxmlformats.org/officeDocument/2006/relationships/slide" Target="slides/slide16.xml"/><Relationship Id="rId34" Type="http://schemas.openxmlformats.org/officeDocument/2006/relationships/handoutMaster" Target="handoutMasters/handoutMaster1.xml"/><Relationship Id="rId42" Type="http://schemas.openxmlformats.org/officeDocument/2006/relationships/font" Target="fonts/font8.fntdata"/><Relationship Id="rId47" Type="http://schemas.openxmlformats.org/officeDocument/2006/relationships/font" Target="fonts/font13.fntdata"/><Relationship Id="rId50" Type="http://schemas.openxmlformats.org/officeDocument/2006/relationships/font" Target="fonts/font16.fntdata"/><Relationship Id="rId55"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font" Target="fonts/font3.fntdata"/><Relationship Id="rId40" Type="http://schemas.openxmlformats.org/officeDocument/2006/relationships/font" Target="fonts/font6.fntdata"/><Relationship Id="rId45" Type="http://schemas.openxmlformats.org/officeDocument/2006/relationships/font" Target="fonts/font11.fntdata"/><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font" Target="fonts/font10.fntdata"/><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font" Target="fonts/font1.fntdata"/><Relationship Id="rId43" Type="http://schemas.openxmlformats.org/officeDocument/2006/relationships/font" Target="fonts/font9.fntdata"/><Relationship Id="rId48" Type="http://schemas.openxmlformats.org/officeDocument/2006/relationships/font" Target="fonts/font14.fntdata"/><Relationship Id="rId8" Type="http://schemas.openxmlformats.org/officeDocument/2006/relationships/slide" Target="slides/slide3.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notesMaster" Target="notesMasters/notesMaster1.xml"/><Relationship Id="rId38" Type="http://schemas.openxmlformats.org/officeDocument/2006/relationships/font" Target="fonts/font4.fntdata"/><Relationship Id="rId46" Type="http://schemas.openxmlformats.org/officeDocument/2006/relationships/font" Target="fonts/font12.fntdata"/><Relationship Id="rId20" Type="http://schemas.openxmlformats.org/officeDocument/2006/relationships/slide" Target="slides/slide15.xml"/><Relationship Id="rId41" Type="http://schemas.openxmlformats.org/officeDocument/2006/relationships/font" Target="fonts/font7.fntdata"/><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font" Target="fonts/font2.fntdata"/><Relationship Id="rId49" Type="http://schemas.openxmlformats.org/officeDocument/2006/relationships/font" Target="fonts/font15.fntdata"/></Relationships>
</file>

<file path=ppt/charts/_rels/chart1.xml.rels><?xml version="1.0" encoding="UTF-8" standalone="yes"?>
<Relationships xmlns="http://schemas.openxmlformats.org/package/2006/relationships"><Relationship Id="rId3" Type="http://schemas.openxmlformats.org/officeDocument/2006/relationships/oleObject" Target="https://ohhousing-my.sharepoint.com/personal/brichards_ohiohome_org/Documents/Excel_Charts_Misc.xlsx" TargetMode="External"/><Relationship Id="rId2" Type="http://schemas.microsoft.com/office/2011/relationships/chartColorStyle" Target="colors2.xml"/><Relationship Id="rId1" Type="http://schemas.microsoft.com/office/2011/relationships/chartStyle" Target="style2.xml"/></Relationships>
</file>

<file path=ppt/charts/_rels/chartEx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oleObject" Target="https://ohhousing-my.sharepoint.com/personal/brichards_ohiohome_org/Documents/Excel_Charts_Misc.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1" i="0" u="none" strike="noStrike" kern="1200" spc="0" baseline="0">
                <a:solidFill>
                  <a:schemeClr val="tx1">
                    <a:lumMod val="65000"/>
                    <a:lumOff val="35000"/>
                  </a:schemeClr>
                </a:solidFill>
                <a:latin typeface="Arial" panose="020B0604020202020204" pitchFamily="34" charset="0"/>
                <a:ea typeface="+mn-ea"/>
                <a:cs typeface="Arial" panose="020B0604020202020204" pitchFamily="34" charset="0"/>
              </a:defRPr>
            </a:pPr>
            <a:r>
              <a:rPr lang="en-US" sz="2400" b="1" dirty="0">
                <a:solidFill>
                  <a:schemeClr val="tx1"/>
                </a:solidFill>
                <a:latin typeface="+mn-lt"/>
              </a:rPr>
              <a:t>2025 4% LIHTC Only Pipeline</a:t>
            </a:r>
          </a:p>
        </c:rich>
      </c:tx>
      <c:layout>
        <c:manualLayout>
          <c:xMode val="edge"/>
          <c:yMode val="edge"/>
          <c:x val="0.23737456842509927"/>
          <c:y val="9.4097247373189266E-2"/>
        </c:manualLayout>
      </c:layout>
      <c:overlay val="0"/>
      <c:spPr>
        <a:noFill/>
        <a:ln>
          <a:noFill/>
        </a:ln>
        <a:effectLst/>
      </c:spPr>
      <c:txPr>
        <a:bodyPr rot="0" spcFirstLastPara="1" vertOverflow="ellipsis" vert="horz" wrap="square" anchor="ctr" anchorCtr="1"/>
        <a:lstStyle/>
        <a:p>
          <a:pPr>
            <a:defRPr sz="2400" b="1" i="0" u="none" strike="noStrike" kern="1200" spc="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title>
    <c:autoTitleDeleted val="0"/>
    <c:plotArea>
      <c:layout/>
      <c:barChart>
        <c:barDir val="bar"/>
        <c:grouping val="percentStacked"/>
        <c:varyColors val="0"/>
        <c:ser>
          <c:idx val="1"/>
          <c:order val="1"/>
          <c:tx>
            <c:strRef>
              <c:f>Sheet1!$O$43</c:f>
              <c:strCache>
                <c:ptCount val="1"/>
                <c:pt idx="0">
                  <c:v>4% LIHTC only submitted</c:v>
                </c:pt>
              </c:strCache>
            </c:strRef>
          </c:tx>
          <c:spPr>
            <a:solidFill>
              <a:schemeClr val="accent2"/>
            </a:solidFill>
            <a:ln>
              <a:noFill/>
            </a:ln>
            <a:effectLst/>
          </c:spPr>
          <c:invertIfNegative val="0"/>
          <c:dLbls>
            <c:dLbl>
              <c:idx val="0"/>
              <c:tx>
                <c:rich>
                  <a:bodyPr/>
                  <a:lstStyle/>
                  <a:p>
                    <a:r>
                      <a:rPr lang="en-US"/>
                      <a:t>16</a:t>
                    </a:r>
                    <a:endParaRPr lang="en-US" dirty="0"/>
                  </a:p>
                </c:rich>
              </c:tx>
              <c:dLblPos val="ctr"/>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91DF-4CBD-B2D7-169B7CEC6C9D}"/>
                </c:ext>
              </c:extLst>
            </c:dLbl>
            <c:spPr>
              <a:noFill/>
              <a:ln>
                <a:noFill/>
              </a:ln>
              <a:effectLst/>
            </c:spPr>
            <c:txPr>
              <a:bodyPr rot="0" spcFirstLastPara="1" vertOverflow="ellipsis" vert="horz" wrap="square" lIns="38100" tIns="19050" rIns="38100" bIns="19050" anchor="ctr" anchorCtr="1">
                <a:spAutoFit/>
              </a:bodyPr>
              <a:lstStyle/>
              <a:p>
                <a:pPr>
                  <a:defRPr sz="24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Sheet1!$P$43</c:f>
              <c:numCache>
                <c:formatCode>General</c:formatCode>
                <c:ptCount val="1"/>
                <c:pt idx="0">
                  <c:v>15</c:v>
                </c:pt>
              </c:numCache>
            </c:numRef>
          </c:val>
          <c:extLst>
            <c:ext xmlns:c16="http://schemas.microsoft.com/office/drawing/2014/chart" uri="{C3380CC4-5D6E-409C-BE32-E72D297353CC}">
              <c16:uniqueId val="{00000000-793F-4C81-892F-5E3607E873CE}"/>
            </c:ext>
          </c:extLst>
        </c:ser>
        <c:ser>
          <c:idx val="2"/>
          <c:order val="2"/>
          <c:tx>
            <c:strRef>
              <c:f>Sheet1!$O$44</c:f>
              <c:strCache>
                <c:ptCount val="1"/>
                <c:pt idx="0">
                  <c:v>AAL Submitted</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4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Sheet1!$P$44</c:f>
              <c:numCache>
                <c:formatCode>General</c:formatCode>
                <c:ptCount val="1"/>
                <c:pt idx="0">
                  <c:v>6</c:v>
                </c:pt>
              </c:numCache>
            </c:numRef>
          </c:val>
          <c:extLst>
            <c:ext xmlns:c16="http://schemas.microsoft.com/office/drawing/2014/chart" uri="{C3380CC4-5D6E-409C-BE32-E72D297353CC}">
              <c16:uniqueId val="{00000001-793F-4C81-892F-5E3607E873CE}"/>
            </c:ext>
          </c:extLst>
        </c:ser>
        <c:dLbls>
          <c:showLegendKey val="0"/>
          <c:showVal val="0"/>
          <c:showCatName val="0"/>
          <c:showSerName val="0"/>
          <c:showPercent val="0"/>
          <c:showBubbleSize val="0"/>
        </c:dLbls>
        <c:gapWidth val="182"/>
        <c:overlap val="100"/>
        <c:axId val="195266511"/>
        <c:axId val="195267471"/>
        <c:extLst>
          <c:ext xmlns:c15="http://schemas.microsoft.com/office/drawing/2012/chart" uri="{02D57815-91ED-43cb-92C2-25804820EDAC}">
            <c15:filteredBarSeries>
              <c15:ser>
                <c:idx val="0"/>
                <c:order val="0"/>
                <c:tx>
                  <c:strRef>
                    <c:extLst>
                      <c:ext uri="{02D57815-91ED-43cb-92C2-25804820EDAC}">
                        <c15:formulaRef>
                          <c15:sqref>Sheet1!$O$42</c15:sqref>
                        </c15:formulaRef>
                      </c:ext>
                    </c:extLst>
                    <c:strCache>
                      <c:ptCount val="1"/>
                      <c:pt idx="0">
                        <c:v>Experience and Capacity</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4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val>
                  <c:numRef>
                    <c:extLst>
                      <c:ext uri="{02D57815-91ED-43cb-92C2-25804820EDAC}">
                        <c15:formulaRef>
                          <c15:sqref>Sheet1!$P$42</c15:sqref>
                        </c15:formulaRef>
                      </c:ext>
                    </c:extLst>
                    <c:numCache>
                      <c:formatCode>General</c:formatCode>
                      <c:ptCount val="1"/>
                      <c:pt idx="0">
                        <c:v>71</c:v>
                      </c:pt>
                    </c:numCache>
                  </c:numRef>
                </c:val>
                <c:extLst>
                  <c:ext xmlns:c16="http://schemas.microsoft.com/office/drawing/2014/chart" uri="{C3380CC4-5D6E-409C-BE32-E72D297353CC}">
                    <c16:uniqueId val="{00000002-793F-4C81-892F-5E3607E873CE}"/>
                  </c:ext>
                </c:extLst>
              </c15:ser>
            </c15:filteredBarSeries>
          </c:ext>
        </c:extLst>
      </c:barChart>
      <c:catAx>
        <c:axId val="195266511"/>
        <c:scaling>
          <c:orientation val="minMax"/>
        </c:scaling>
        <c:delete val="1"/>
        <c:axPos val="l"/>
        <c:numFmt formatCode="General" sourceLinked="1"/>
        <c:majorTickMark val="none"/>
        <c:minorTickMark val="none"/>
        <c:tickLblPos val="nextTo"/>
        <c:crossAx val="195267471"/>
        <c:crosses val="autoZero"/>
        <c:auto val="1"/>
        <c:lblAlgn val="ctr"/>
        <c:lblOffset val="100"/>
        <c:noMultiLvlLbl val="0"/>
      </c:catAx>
      <c:valAx>
        <c:axId val="195267471"/>
        <c:scaling>
          <c:orientation val="minMax"/>
        </c:scaling>
        <c:delete val="1"/>
        <c:axPos val="b"/>
        <c:numFmt formatCode="0%" sourceLinked="1"/>
        <c:majorTickMark val="none"/>
        <c:minorTickMark val="none"/>
        <c:tickLblPos val="nextTo"/>
        <c:crossAx val="195266511"/>
        <c:crosses val="autoZero"/>
        <c:crossBetween val="between"/>
      </c:valAx>
      <c:spPr>
        <a:noFill/>
        <a:ln>
          <a:noFill/>
        </a:ln>
        <a:effectLst/>
      </c:spPr>
    </c:plotArea>
    <c:legend>
      <c:legendPos val="b"/>
      <c:layout>
        <c:manualLayout>
          <c:xMode val="edge"/>
          <c:yMode val="edge"/>
          <c:x val="7.5605815713427216E-3"/>
          <c:y val="0.67013779527559059"/>
          <c:w val="0.84662707499026335"/>
          <c:h val="9.2401733723494139E-2"/>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solidFill>
              <a:latin typeface="+mn-lt"/>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solidFill>
        <a:schemeClr val="accent4"/>
      </a:solidFill>
    </a:ln>
    <a:effectLst/>
  </c:spPr>
  <c:txPr>
    <a:bodyPr/>
    <a:lstStyle/>
    <a:p>
      <a:pPr>
        <a:defRPr sz="2400">
          <a:latin typeface="Arial" panose="020B0604020202020204" pitchFamily="34" charset="0"/>
          <a:cs typeface="Arial" panose="020B0604020202020204" pitchFamily="34" charset="0"/>
        </a:defRPr>
      </a:pPr>
      <a:endParaRPr lang="en-US"/>
    </a:p>
  </c:txPr>
  <c:externalData r:id="rId3">
    <c:autoUpdate val="0"/>
  </c:externalData>
</c:chartSpace>
</file>

<file path=ppt/charts/chartEx1.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Sheet1!$A$70:$A$79</cx:f>
        <cx:lvl ptCount="10">
          <cx:pt idx="0">Entities</cx:pt>
          <cx:pt idx="1">GP</cx:pt>
          <cx:pt idx="2">MQ 1</cx:pt>
          <cx:pt idx="3">MQ 2</cx:pt>
          <cx:pt idx="4">MQ 3</cx:pt>
          <cx:pt idx="5">MQ 4</cx:pt>
          <cx:pt idx="6">MQ 5</cx:pt>
          <cx:pt idx="7">MQ 6</cx:pt>
          <cx:pt idx="8">AAL Operator</cx:pt>
          <cx:pt idx="9">Cancelled</cx:pt>
        </cx:lvl>
      </cx:strDim>
      <cx:numDim type="val">
        <cx:f>Sheet1!$B$70:$B$79</cx:f>
        <cx:lvl ptCount="10" formatCode="General">
          <cx:pt idx="0">130</cx:pt>
          <cx:pt idx="1">93</cx:pt>
          <cx:pt idx="2">23</cx:pt>
          <cx:pt idx="3">6</cx:pt>
          <cx:pt idx="4">11</cx:pt>
          <cx:pt idx="5">19</cx:pt>
          <cx:pt idx="6">43</cx:pt>
          <cx:pt idx="7">10</cx:pt>
          <cx:pt idx="8">5</cx:pt>
          <cx:pt idx="9">13</cx:pt>
        </cx:lvl>
      </cx:numDim>
    </cx:data>
  </cx:chartData>
  <cx:chart>
    <cx:plotArea>
      <cx:plotAreaRegion>
        <cx:series layoutId="funnel" uniqueId="{86E19CBF-EC75-4CEF-B947-935F5463D28E}">
          <cx:tx>
            <cx:txData>
              <cx:f>Sheet1!$B$69</cx:f>
              <cx:v/>
            </cx:txData>
          </cx:tx>
          <cx:dataPt idx="0">
            <cx:spPr>
              <a:solidFill>
                <a:srgbClr val="C12637"/>
              </a:solidFill>
            </cx:spPr>
          </cx:dataPt>
          <cx:dataLabels>
            <cx:txPr>
              <a:bodyPr vertOverflow="overflow" horzOverflow="overflow" wrap="square" lIns="0" tIns="0" rIns="0" bIns="0"/>
              <a:lstStyle/>
              <a:p>
                <a:pPr algn="ctr" rtl="0">
                  <a:defRPr sz="1600" b="0" i="0">
                    <a:solidFill>
                      <a:schemeClr val="bg1"/>
                    </a:solidFill>
                    <a:latin typeface="Source Sans 3" panose="020B0303030403020204" pitchFamily="34" charset="0"/>
                    <a:ea typeface="Source Sans 3" panose="020B0303030403020204" pitchFamily="34" charset="0"/>
                    <a:cs typeface="Source Sans 3" panose="020B0303030403020204" pitchFamily="34" charset="0"/>
                  </a:defRPr>
                </a:pPr>
                <a:endParaRPr lang="en-US" sz="1600">
                  <a:solidFill>
                    <a:schemeClr val="bg1"/>
                  </a:solidFill>
                </a:endParaRPr>
              </a:p>
            </cx:txPr>
            <cx:visibility seriesName="0" categoryName="0" value="1"/>
          </cx:dataLabels>
          <cx:dataId val="0"/>
        </cx:series>
      </cx:plotAreaRegion>
      <cx:axis id="0">
        <cx:catScaling gapWidth="0.0599999987"/>
        <cx:tickLabels/>
        <cx:txPr>
          <a:bodyPr vertOverflow="overflow" horzOverflow="overflow" wrap="square" lIns="0" tIns="0" rIns="0" bIns="0"/>
          <a:lstStyle/>
          <a:p>
            <a:pPr algn="ctr" rtl="0">
              <a:defRPr sz="1600" b="0" i="0">
                <a:solidFill>
                  <a:srgbClr val="697688"/>
                </a:solidFill>
                <a:latin typeface="Source Sans 3" panose="020B0303030403020204" pitchFamily="34" charset="0"/>
                <a:ea typeface="Source Sans 3" panose="020B0303030403020204" pitchFamily="34" charset="0"/>
                <a:cs typeface="Source Sans 3" panose="020B0303030403020204" pitchFamily="34" charset="0"/>
              </a:defRPr>
            </a:pPr>
            <a:endParaRPr lang="en-US" sz="1600"/>
          </a:p>
        </cx:txPr>
      </cx:axis>
    </cx:plotArea>
  </cx:chart>
</cx: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419">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_rels/data3.xml.rels><?xml version="1.0" encoding="UTF-8" standalone="yes"?>
<Relationships xmlns="http://schemas.openxmlformats.org/package/2006/relationships"><Relationship Id="rId1" Type="http://schemas.openxmlformats.org/officeDocument/2006/relationships/hyperlink" Target="https://gcc02.safelinks.protection.outlook.com/?url=https%3A%2F%2Fohiohome.org%2Fppd%2Fdocuments%2FExpCapacity-FAQ-July2025.pdf&amp;data=05%7C02%7CBRichards%40ohiohome.org%7C0c1ff750cb2d464106a808ddee493207%7C66348b019dd440859316229e33329e7b%7C0%7C0%7C638928720633236888%7CUnknown%7CTWFpbGZsb3d8eyJFbXB0eU1hcGkiOnRydWUsIlYiOiIwLjAuMDAwMCIsIlAiOiJXaW4zMiIsIkFOIjoiTWFpbCIsIldUIjoyfQ%3D%3D%7C0%7C%7C%7C&amp;sdata=acGdJBmAQ6LqDv4d25hY6DQD0lf3BpOxXtaGVV97gto%3D&amp;reserved=0" TargetMode="External"/></Relationships>
</file>

<file path=ppt/diagrams/_rels/data8.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3.xml.rels><?xml version="1.0" encoding="UTF-8" standalone="yes"?>
<Relationships xmlns="http://schemas.openxmlformats.org/package/2006/relationships"><Relationship Id="rId1" Type="http://schemas.openxmlformats.org/officeDocument/2006/relationships/hyperlink" Target="https://gcc02.safelinks.protection.outlook.com/?url=https%3A%2F%2Fohiohome.org%2Fppd%2Fdocuments%2FExpCapacity-FAQ-July2025.pdf&amp;data=05%7C02%7CBRichards%40ohiohome.org%7C0c1ff750cb2d464106a808ddee493207%7C66348b019dd440859316229e33329e7b%7C0%7C0%7C638928720633236888%7CUnknown%7CTWFpbGZsb3d8eyJFbXB0eU1hcGkiOnRydWUsIlYiOiIwLjAuMDAwMCIsIlAiOiJXaW4zMiIsIkFOIjoiTWFpbCIsIldUIjoyfQ%3D%3D%7C0%7C%7C%7C&amp;sdata=acGdJBmAQ6LqDv4d25hY6DQD0lf3BpOxXtaGVV97gto%3D&amp;reserved=0" TargetMode="External"/></Relationships>
</file>

<file path=ppt/diagrams/_rels/drawing8.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A4B077B-E3B5-4993-960D-9901A61E9AFB}" type="doc">
      <dgm:prSet loTypeId="urn:microsoft.com/office/officeart/2008/layout/VerticalCurvedList" loCatId="list" qsTypeId="urn:microsoft.com/office/officeart/2005/8/quickstyle/simple1" qsCatId="simple" csTypeId="urn:microsoft.com/office/officeart/2005/8/colors/colorful1" csCatId="colorful" phldr="1"/>
      <dgm:spPr/>
      <dgm:t>
        <a:bodyPr/>
        <a:lstStyle/>
        <a:p>
          <a:endParaRPr lang="en-US"/>
        </a:p>
      </dgm:t>
    </dgm:pt>
    <dgm:pt modelId="{FB57EEFF-55D4-4790-B4C7-F36E1E738BF2}">
      <dgm:prSet phldrT="[Text]"/>
      <dgm:spPr/>
      <dgm:t>
        <a:bodyPr/>
        <a:lstStyle/>
        <a:p>
          <a:r>
            <a:rPr lang="en-US" dirty="0"/>
            <a:t>Program Updates</a:t>
          </a:r>
        </a:p>
      </dgm:t>
    </dgm:pt>
    <dgm:pt modelId="{D6DC3112-4138-4A28-9740-E4387503A756}" type="parTrans" cxnId="{987AC45C-B890-4D90-9B96-D2E7AF668853}">
      <dgm:prSet/>
      <dgm:spPr/>
      <dgm:t>
        <a:bodyPr/>
        <a:lstStyle/>
        <a:p>
          <a:endParaRPr lang="en-US"/>
        </a:p>
      </dgm:t>
    </dgm:pt>
    <dgm:pt modelId="{45EC1B5A-7FCA-4960-A9C7-5AD112247790}" type="sibTrans" cxnId="{987AC45C-B890-4D90-9B96-D2E7AF668853}">
      <dgm:prSet/>
      <dgm:spPr/>
      <dgm:t>
        <a:bodyPr/>
        <a:lstStyle/>
        <a:p>
          <a:endParaRPr lang="en-US"/>
        </a:p>
      </dgm:t>
    </dgm:pt>
    <dgm:pt modelId="{61E516D5-F6C5-4682-89DA-A74141761219}">
      <dgm:prSet/>
      <dgm:spPr/>
      <dgm:t>
        <a:bodyPr/>
        <a:lstStyle/>
        <a:p>
          <a:r>
            <a:rPr lang="en-US" dirty="0"/>
            <a:t>Cross Cutting Guidelines</a:t>
          </a:r>
        </a:p>
      </dgm:t>
    </dgm:pt>
    <dgm:pt modelId="{1B5D56EE-D828-4774-BF42-17F778DE576A}" type="parTrans" cxnId="{0877208D-271F-4919-9685-FFE882DB7D0D}">
      <dgm:prSet/>
      <dgm:spPr/>
      <dgm:t>
        <a:bodyPr/>
        <a:lstStyle/>
        <a:p>
          <a:endParaRPr lang="en-US"/>
        </a:p>
      </dgm:t>
    </dgm:pt>
    <dgm:pt modelId="{A9FB42A8-0A9B-4378-85C9-3127DEE35C62}" type="sibTrans" cxnId="{0877208D-271F-4919-9685-FFE882DB7D0D}">
      <dgm:prSet/>
      <dgm:spPr/>
      <dgm:t>
        <a:bodyPr/>
        <a:lstStyle/>
        <a:p>
          <a:endParaRPr lang="en-US"/>
        </a:p>
      </dgm:t>
    </dgm:pt>
    <dgm:pt modelId="{F566AEE9-E9A2-4389-82E6-D6987C37CEFD}">
      <dgm:prSet/>
      <dgm:spPr/>
      <dgm:t>
        <a:bodyPr/>
        <a:lstStyle/>
        <a:p>
          <a:r>
            <a:rPr lang="en-US" dirty="0"/>
            <a:t>Future Goals</a:t>
          </a:r>
        </a:p>
      </dgm:t>
    </dgm:pt>
    <dgm:pt modelId="{0320A5F6-1B83-4442-8C06-F639045D2B82}" type="parTrans" cxnId="{DCDBADF8-6D49-4C08-A928-4750FC2860E0}">
      <dgm:prSet/>
      <dgm:spPr/>
      <dgm:t>
        <a:bodyPr/>
        <a:lstStyle/>
        <a:p>
          <a:endParaRPr lang="en-US"/>
        </a:p>
      </dgm:t>
    </dgm:pt>
    <dgm:pt modelId="{F6B1C359-2802-4843-9C25-9719EF93AD9F}" type="sibTrans" cxnId="{DCDBADF8-6D49-4C08-A928-4750FC2860E0}">
      <dgm:prSet/>
      <dgm:spPr/>
      <dgm:t>
        <a:bodyPr/>
        <a:lstStyle/>
        <a:p>
          <a:endParaRPr lang="en-US"/>
        </a:p>
      </dgm:t>
    </dgm:pt>
    <dgm:pt modelId="{3C5E0322-B3A7-4669-A048-3A384D507B94}">
      <dgm:prSet/>
      <dgm:spPr/>
      <dgm:t>
        <a:bodyPr/>
        <a:lstStyle/>
        <a:p>
          <a:r>
            <a:rPr lang="en-US" dirty="0"/>
            <a:t>9% QAP</a:t>
          </a:r>
        </a:p>
      </dgm:t>
    </dgm:pt>
    <dgm:pt modelId="{CB16D422-C234-4795-82FA-A1ECF1759C9D}" type="parTrans" cxnId="{FF77F90E-F456-44DE-BB2F-09372A5A54DF}">
      <dgm:prSet/>
      <dgm:spPr/>
      <dgm:t>
        <a:bodyPr/>
        <a:lstStyle/>
        <a:p>
          <a:endParaRPr lang="en-US"/>
        </a:p>
      </dgm:t>
    </dgm:pt>
    <dgm:pt modelId="{4C69EAA9-C399-4F37-8DE9-7C77E20403B3}" type="sibTrans" cxnId="{FF77F90E-F456-44DE-BB2F-09372A5A54DF}">
      <dgm:prSet/>
      <dgm:spPr/>
      <dgm:t>
        <a:bodyPr/>
        <a:lstStyle/>
        <a:p>
          <a:endParaRPr lang="en-US"/>
        </a:p>
      </dgm:t>
    </dgm:pt>
    <dgm:pt modelId="{1A335076-D0A2-45B9-8E81-21F72D675C6B}" type="pres">
      <dgm:prSet presAssocID="{BA4B077B-E3B5-4993-960D-9901A61E9AFB}" presName="Name0" presStyleCnt="0">
        <dgm:presLayoutVars>
          <dgm:chMax val="7"/>
          <dgm:chPref val="7"/>
          <dgm:dir/>
        </dgm:presLayoutVars>
      </dgm:prSet>
      <dgm:spPr/>
    </dgm:pt>
    <dgm:pt modelId="{B71B06E0-CFE8-4FDF-9680-2CFB36267C3B}" type="pres">
      <dgm:prSet presAssocID="{BA4B077B-E3B5-4993-960D-9901A61E9AFB}" presName="Name1" presStyleCnt="0"/>
      <dgm:spPr/>
    </dgm:pt>
    <dgm:pt modelId="{9A81DCCE-2B93-4AC4-8FA2-931D5099B528}" type="pres">
      <dgm:prSet presAssocID="{BA4B077B-E3B5-4993-960D-9901A61E9AFB}" presName="cycle" presStyleCnt="0"/>
      <dgm:spPr/>
    </dgm:pt>
    <dgm:pt modelId="{AB71C573-DC95-47B8-B3D8-F9F855F957FD}" type="pres">
      <dgm:prSet presAssocID="{BA4B077B-E3B5-4993-960D-9901A61E9AFB}" presName="srcNode" presStyleLbl="node1" presStyleIdx="0" presStyleCnt="4"/>
      <dgm:spPr/>
    </dgm:pt>
    <dgm:pt modelId="{3D997FC2-E792-4F95-A010-62B6F2AE3389}" type="pres">
      <dgm:prSet presAssocID="{BA4B077B-E3B5-4993-960D-9901A61E9AFB}" presName="conn" presStyleLbl="parChTrans1D2" presStyleIdx="0" presStyleCnt="1"/>
      <dgm:spPr/>
    </dgm:pt>
    <dgm:pt modelId="{B7DDD79A-833B-45A6-8E02-4353D47BEFDA}" type="pres">
      <dgm:prSet presAssocID="{BA4B077B-E3B5-4993-960D-9901A61E9AFB}" presName="extraNode" presStyleLbl="node1" presStyleIdx="0" presStyleCnt="4"/>
      <dgm:spPr/>
    </dgm:pt>
    <dgm:pt modelId="{5EDF51DA-CC55-4E25-BE55-39CF94397545}" type="pres">
      <dgm:prSet presAssocID="{BA4B077B-E3B5-4993-960D-9901A61E9AFB}" presName="dstNode" presStyleLbl="node1" presStyleIdx="0" presStyleCnt="4"/>
      <dgm:spPr/>
    </dgm:pt>
    <dgm:pt modelId="{65033BE8-C30B-4AD7-BEA9-DD0C22A2F992}" type="pres">
      <dgm:prSet presAssocID="{FB57EEFF-55D4-4790-B4C7-F36E1E738BF2}" presName="text_1" presStyleLbl="node1" presStyleIdx="0" presStyleCnt="4">
        <dgm:presLayoutVars>
          <dgm:bulletEnabled val="1"/>
        </dgm:presLayoutVars>
      </dgm:prSet>
      <dgm:spPr/>
    </dgm:pt>
    <dgm:pt modelId="{C65D7CF4-3B00-4C06-893F-C79A0EC4877D}" type="pres">
      <dgm:prSet presAssocID="{FB57EEFF-55D4-4790-B4C7-F36E1E738BF2}" presName="accent_1" presStyleCnt="0"/>
      <dgm:spPr/>
    </dgm:pt>
    <dgm:pt modelId="{8CDD41D5-42BF-47C7-9B1A-455B36C9A394}" type="pres">
      <dgm:prSet presAssocID="{FB57EEFF-55D4-4790-B4C7-F36E1E738BF2}" presName="accentRepeatNode" presStyleLbl="solidFgAcc1" presStyleIdx="0" presStyleCnt="4"/>
      <dgm:spPr/>
    </dgm:pt>
    <dgm:pt modelId="{78DE7DE6-3A24-49B7-98FD-54E8A615B9AE}" type="pres">
      <dgm:prSet presAssocID="{61E516D5-F6C5-4682-89DA-A74141761219}" presName="text_2" presStyleLbl="node1" presStyleIdx="1" presStyleCnt="4">
        <dgm:presLayoutVars>
          <dgm:bulletEnabled val="1"/>
        </dgm:presLayoutVars>
      </dgm:prSet>
      <dgm:spPr/>
    </dgm:pt>
    <dgm:pt modelId="{F14BBE3A-43B2-41FD-AAC9-E799D32E748C}" type="pres">
      <dgm:prSet presAssocID="{61E516D5-F6C5-4682-89DA-A74141761219}" presName="accent_2" presStyleCnt="0"/>
      <dgm:spPr/>
    </dgm:pt>
    <dgm:pt modelId="{A02BFF91-47A4-4D03-A0CD-38908B7DE422}" type="pres">
      <dgm:prSet presAssocID="{61E516D5-F6C5-4682-89DA-A74141761219}" presName="accentRepeatNode" presStyleLbl="solidFgAcc1" presStyleIdx="1" presStyleCnt="4"/>
      <dgm:spPr/>
    </dgm:pt>
    <dgm:pt modelId="{6E5E6074-07E9-40E7-8A31-B6D6D0280034}" type="pres">
      <dgm:prSet presAssocID="{F566AEE9-E9A2-4389-82E6-D6987C37CEFD}" presName="text_3" presStyleLbl="node1" presStyleIdx="2" presStyleCnt="4">
        <dgm:presLayoutVars>
          <dgm:bulletEnabled val="1"/>
        </dgm:presLayoutVars>
      </dgm:prSet>
      <dgm:spPr/>
    </dgm:pt>
    <dgm:pt modelId="{CFDEE774-8943-469D-8F04-8A1FAD4358FC}" type="pres">
      <dgm:prSet presAssocID="{F566AEE9-E9A2-4389-82E6-D6987C37CEFD}" presName="accent_3" presStyleCnt="0"/>
      <dgm:spPr/>
    </dgm:pt>
    <dgm:pt modelId="{D1EF8EF3-EECA-4D90-94FF-774517C48A3F}" type="pres">
      <dgm:prSet presAssocID="{F566AEE9-E9A2-4389-82E6-D6987C37CEFD}" presName="accentRepeatNode" presStyleLbl="solidFgAcc1" presStyleIdx="2" presStyleCnt="4"/>
      <dgm:spPr/>
    </dgm:pt>
    <dgm:pt modelId="{6A2A2E17-48E0-4AE5-9ED8-67AD17B0DC4A}" type="pres">
      <dgm:prSet presAssocID="{3C5E0322-B3A7-4669-A048-3A384D507B94}" presName="text_4" presStyleLbl="node1" presStyleIdx="3" presStyleCnt="4">
        <dgm:presLayoutVars>
          <dgm:bulletEnabled val="1"/>
        </dgm:presLayoutVars>
      </dgm:prSet>
      <dgm:spPr/>
    </dgm:pt>
    <dgm:pt modelId="{D96A88C7-844F-40AD-851A-7280A178D039}" type="pres">
      <dgm:prSet presAssocID="{3C5E0322-B3A7-4669-A048-3A384D507B94}" presName="accent_4" presStyleCnt="0"/>
      <dgm:spPr/>
    </dgm:pt>
    <dgm:pt modelId="{70B2279C-761C-4090-B1CB-47BB1E524767}" type="pres">
      <dgm:prSet presAssocID="{3C5E0322-B3A7-4669-A048-3A384D507B94}" presName="accentRepeatNode" presStyleLbl="solidFgAcc1" presStyleIdx="3" presStyleCnt="4"/>
      <dgm:spPr/>
    </dgm:pt>
  </dgm:ptLst>
  <dgm:cxnLst>
    <dgm:cxn modelId="{5AA8840A-677F-4654-A650-9ACA647DCA58}" type="presOf" srcId="{61E516D5-F6C5-4682-89DA-A74141761219}" destId="{78DE7DE6-3A24-49B7-98FD-54E8A615B9AE}" srcOrd="0" destOrd="0" presId="urn:microsoft.com/office/officeart/2008/layout/VerticalCurvedList"/>
    <dgm:cxn modelId="{FF77F90E-F456-44DE-BB2F-09372A5A54DF}" srcId="{BA4B077B-E3B5-4993-960D-9901A61E9AFB}" destId="{3C5E0322-B3A7-4669-A048-3A384D507B94}" srcOrd="3" destOrd="0" parTransId="{CB16D422-C234-4795-82FA-A1ECF1759C9D}" sibTransId="{4C69EAA9-C399-4F37-8DE9-7C77E20403B3}"/>
    <dgm:cxn modelId="{987AC45C-B890-4D90-9B96-D2E7AF668853}" srcId="{BA4B077B-E3B5-4993-960D-9901A61E9AFB}" destId="{FB57EEFF-55D4-4790-B4C7-F36E1E738BF2}" srcOrd="0" destOrd="0" parTransId="{D6DC3112-4138-4A28-9740-E4387503A756}" sibTransId="{45EC1B5A-7FCA-4960-A9C7-5AD112247790}"/>
    <dgm:cxn modelId="{596B4D62-11F4-410B-AF4C-901D5FA47AD5}" type="presOf" srcId="{3C5E0322-B3A7-4669-A048-3A384D507B94}" destId="{6A2A2E17-48E0-4AE5-9ED8-67AD17B0DC4A}" srcOrd="0" destOrd="0" presId="urn:microsoft.com/office/officeart/2008/layout/VerticalCurvedList"/>
    <dgm:cxn modelId="{DAC5A259-9DFF-432B-BF8B-1D2AB6C116E0}" type="presOf" srcId="{45EC1B5A-7FCA-4960-A9C7-5AD112247790}" destId="{3D997FC2-E792-4F95-A010-62B6F2AE3389}" srcOrd="0" destOrd="0" presId="urn:microsoft.com/office/officeart/2008/layout/VerticalCurvedList"/>
    <dgm:cxn modelId="{6C7B627C-00BE-4BCA-A4A6-C2D177BD1FC4}" type="presOf" srcId="{FB57EEFF-55D4-4790-B4C7-F36E1E738BF2}" destId="{65033BE8-C30B-4AD7-BEA9-DD0C22A2F992}" srcOrd="0" destOrd="0" presId="urn:microsoft.com/office/officeart/2008/layout/VerticalCurvedList"/>
    <dgm:cxn modelId="{0877208D-271F-4919-9685-FFE882DB7D0D}" srcId="{BA4B077B-E3B5-4993-960D-9901A61E9AFB}" destId="{61E516D5-F6C5-4682-89DA-A74141761219}" srcOrd="1" destOrd="0" parTransId="{1B5D56EE-D828-4774-BF42-17F778DE576A}" sibTransId="{A9FB42A8-0A9B-4378-85C9-3127DEE35C62}"/>
    <dgm:cxn modelId="{7119F5B4-4A86-46B2-B755-91B4BFD89CE0}" type="presOf" srcId="{F566AEE9-E9A2-4389-82E6-D6987C37CEFD}" destId="{6E5E6074-07E9-40E7-8A31-B6D6D0280034}" srcOrd="0" destOrd="0" presId="urn:microsoft.com/office/officeart/2008/layout/VerticalCurvedList"/>
    <dgm:cxn modelId="{DDEAB7DE-484C-43B8-B12D-AA41BE252F55}" type="presOf" srcId="{BA4B077B-E3B5-4993-960D-9901A61E9AFB}" destId="{1A335076-D0A2-45B9-8E81-21F72D675C6B}" srcOrd="0" destOrd="0" presId="urn:microsoft.com/office/officeart/2008/layout/VerticalCurvedList"/>
    <dgm:cxn modelId="{DCDBADF8-6D49-4C08-A928-4750FC2860E0}" srcId="{BA4B077B-E3B5-4993-960D-9901A61E9AFB}" destId="{F566AEE9-E9A2-4389-82E6-D6987C37CEFD}" srcOrd="2" destOrd="0" parTransId="{0320A5F6-1B83-4442-8C06-F639045D2B82}" sibTransId="{F6B1C359-2802-4843-9C25-9719EF93AD9F}"/>
    <dgm:cxn modelId="{14C84387-A8B0-4913-A6F1-95645AA92BE6}" type="presParOf" srcId="{1A335076-D0A2-45B9-8E81-21F72D675C6B}" destId="{B71B06E0-CFE8-4FDF-9680-2CFB36267C3B}" srcOrd="0" destOrd="0" presId="urn:microsoft.com/office/officeart/2008/layout/VerticalCurvedList"/>
    <dgm:cxn modelId="{B809FCF5-4BC6-4D05-8C61-8B89BA9ADFC6}" type="presParOf" srcId="{B71B06E0-CFE8-4FDF-9680-2CFB36267C3B}" destId="{9A81DCCE-2B93-4AC4-8FA2-931D5099B528}" srcOrd="0" destOrd="0" presId="urn:microsoft.com/office/officeart/2008/layout/VerticalCurvedList"/>
    <dgm:cxn modelId="{B90D429B-E8CA-4D15-BBDF-A90B85CEACC2}" type="presParOf" srcId="{9A81DCCE-2B93-4AC4-8FA2-931D5099B528}" destId="{AB71C573-DC95-47B8-B3D8-F9F855F957FD}" srcOrd="0" destOrd="0" presId="urn:microsoft.com/office/officeart/2008/layout/VerticalCurvedList"/>
    <dgm:cxn modelId="{1226A09E-CFD2-4F04-8B97-F7E15119A5BD}" type="presParOf" srcId="{9A81DCCE-2B93-4AC4-8FA2-931D5099B528}" destId="{3D997FC2-E792-4F95-A010-62B6F2AE3389}" srcOrd="1" destOrd="0" presId="urn:microsoft.com/office/officeart/2008/layout/VerticalCurvedList"/>
    <dgm:cxn modelId="{3FC4D45D-DB5C-4D57-939D-6A8B9FB0E2F6}" type="presParOf" srcId="{9A81DCCE-2B93-4AC4-8FA2-931D5099B528}" destId="{B7DDD79A-833B-45A6-8E02-4353D47BEFDA}" srcOrd="2" destOrd="0" presId="urn:microsoft.com/office/officeart/2008/layout/VerticalCurvedList"/>
    <dgm:cxn modelId="{5C8524CF-37C4-47FC-BEED-D3F16C465E98}" type="presParOf" srcId="{9A81DCCE-2B93-4AC4-8FA2-931D5099B528}" destId="{5EDF51DA-CC55-4E25-BE55-39CF94397545}" srcOrd="3" destOrd="0" presId="urn:microsoft.com/office/officeart/2008/layout/VerticalCurvedList"/>
    <dgm:cxn modelId="{A0F97361-9E88-418B-A498-7127D37F500B}" type="presParOf" srcId="{B71B06E0-CFE8-4FDF-9680-2CFB36267C3B}" destId="{65033BE8-C30B-4AD7-BEA9-DD0C22A2F992}" srcOrd="1" destOrd="0" presId="urn:microsoft.com/office/officeart/2008/layout/VerticalCurvedList"/>
    <dgm:cxn modelId="{EE0E6FDB-97F7-40D6-BFA5-D43F1067087B}" type="presParOf" srcId="{B71B06E0-CFE8-4FDF-9680-2CFB36267C3B}" destId="{C65D7CF4-3B00-4C06-893F-C79A0EC4877D}" srcOrd="2" destOrd="0" presId="urn:microsoft.com/office/officeart/2008/layout/VerticalCurvedList"/>
    <dgm:cxn modelId="{F0549AE4-A5A6-496E-9957-1336AFBBB1BC}" type="presParOf" srcId="{C65D7CF4-3B00-4C06-893F-C79A0EC4877D}" destId="{8CDD41D5-42BF-47C7-9B1A-455B36C9A394}" srcOrd="0" destOrd="0" presId="urn:microsoft.com/office/officeart/2008/layout/VerticalCurvedList"/>
    <dgm:cxn modelId="{04AFAFB8-2B88-4126-A486-E21C11429F66}" type="presParOf" srcId="{B71B06E0-CFE8-4FDF-9680-2CFB36267C3B}" destId="{78DE7DE6-3A24-49B7-98FD-54E8A615B9AE}" srcOrd="3" destOrd="0" presId="urn:microsoft.com/office/officeart/2008/layout/VerticalCurvedList"/>
    <dgm:cxn modelId="{1A6A1AB5-9770-4172-A3BE-96FC03B9393F}" type="presParOf" srcId="{B71B06E0-CFE8-4FDF-9680-2CFB36267C3B}" destId="{F14BBE3A-43B2-41FD-AAC9-E799D32E748C}" srcOrd="4" destOrd="0" presId="urn:microsoft.com/office/officeart/2008/layout/VerticalCurvedList"/>
    <dgm:cxn modelId="{DD18B12F-091B-4F24-A323-141F252104E0}" type="presParOf" srcId="{F14BBE3A-43B2-41FD-AAC9-E799D32E748C}" destId="{A02BFF91-47A4-4D03-A0CD-38908B7DE422}" srcOrd="0" destOrd="0" presId="urn:microsoft.com/office/officeart/2008/layout/VerticalCurvedList"/>
    <dgm:cxn modelId="{1A75E03B-7249-4B78-9615-EA1149E0EC96}" type="presParOf" srcId="{B71B06E0-CFE8-4FDF-9680-2CFB36267C3B}" destId="{6E5E6074-07E9-40E7-8A31-B6D6D0280034}" srcOrd="5" destOrd="0" presId="urn:microsoft.com/office/officeart/2008/layout/VerticalCurvedList"/>
    <dgm:cxn modelId="{655486A3-7880-4A3D-80BC-9309BF8CE3BD}" type="presParOf" srcId="{B71B06E0-CFE8-4FDF-9680-2CFB36267C3B}" destId="{CFDEE774-8943-469D-8F04-8A1FAD4358FC}" srcOrd="6" destOrd="0" presId="urn:microsoft.com/office/officeart/2008/layout/VerticalCurvedList"/>
    <dgm:cxn modelId="{15A97F36-D25B-404F-9F66-041F365D2A0F}" type="presParOf" srcId="{CFDEE774-8943-469D-8F04-8A1FAD4358FC}" destId="{D1EF8EF3-EECA-4D90-94FF-774517C48A3F}" srcOrd="0" destOrd="0" presId="urn:microsoft.com/office/officeart/2008/layout/VerticalCurvedList"/>
    <dgm:cxn modelId="{9E277662-5B11-4B08-9496-A6EAA3112D84}" type="presParOf" srcId="{B71B06E0-CFE8-4FDF-9680-2CFB36267C3B}" destId="{6A2A2E17-48E0-4AE5-9ED8-67AD17B0DC4A}" srcOrd="7" destOrd="0" presId="urn:microsoft.com/office/officeart/2008/layout/VerticalCurvedList"/>
    <dgm:cxn modelId="{515409CC-2D87-4413-ABF8-DDF8B8B78F4D}" type="presParOf" srcId="{B71B06E0-CFE8-4FDF-9680-2CFB36267C3B}" destId="{D96A88C7-844F-40AD-851A-7280A178D039}" srcOrd="8" destOrd="0" presId="urn:microsoft.com/office/officeart/2008/layout/VerticalCurvedList"/>
    <dgm:cxn modelId="{C60C8857-FF30-49A0-9739-EC6D1F6B892B}" type="presParOf" srcId="{D96A88C7-844F-40AD-851A-7280A178D039}" destId="{70B2279C-761C-4090-B1CB-47BB1E524767}"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3B4B0D3-28CD-4D43-A2DC-81E23B148045}"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CAE82A4D-521D-479B-A90C-5DE494F60741}">
      <dgm:prSet phldrT="[Text]"/>
      <dgm:spPr>
        <a:solidFill>
          <a:schemeClr val="accent2"/>
        </a:solidFill>
        <a:ln>
          <a:solidFill>
            <a:schemeClr val="accent2"/>
          </a:solidFill>
        </a:ln>
      </dgm:spPr>
      <dgm:t>
        <a:bodyPr/>
        <a:lstStyle/>
        <a:p>
          <a:r>
            <a:rPr lang="en-US" dirty="0">
              <a:latin typeface="Arial" panose="020B0604020202020204" pitchFamily="34" charset="0"/>
              <a:cs typeface="Arial" panose="020B0604020202020204" pitchFamily="34" charset="0"/>
            </a:rPr>
            <a:t>9% LIHTC</a:t>
          </a:r>
        </a:p>
      </dgm:t>
    </dgm:pt>
    <dgm:pt modelId="{33C2DFA3-0F2D-44E0-A88D-918FAF6F8669}" type="parTrans" cxnId="{1B7B600B-B4CE-467B-972B-62D1104C1DC1}">
      <dgm:prSet/>
      <dgm:spPr/>
      <dgm:t>
        <a:bodyPr/>
        <a:lstStyle/>
        <a:p>
          <a:endParaRPr lang="en-US">
            <a:latin typeface="Arial" panose="020B0604020202020204" pitchFamily="34" charset="0"/>
            <a:cs typeface="Arial" panose="020B0604020202020204" pitchFamily="34" charset="0"/>
          </a:endParaRPr>
        </a:p>
      </dgm:t>
    </dgm:pt>
    <dgm:pt modelId="{E2D7B185-E8DF-4A3F-98D6-37CA67180F4A}" type="sibTrans" cxnId="{1B7B600B-B4CE-467B-972B-62D1104C1DC1}">
      <dgm:prSet/>
      <dgm:spPr/>
      <dgm:t>
        <a:bodyPr/>
        <a:lstStyle/>
        <a:p>
          <a:endParaRPr lang="en-US">
            <a:latin typeface="Arial" panose="020B0604020202020204" pitchFamily="34" charset="0"/>
            <a:cs typeface="Arial" panose="020B0604020202020204" pitchFamily="34" charset="0"/>
          </a:endParaRPr>
        </a:p>
      </dgm:t>
    </dgm:pt>
    <dgm:pt modelId="{BC419E0C-F4F0-4177-94F2-019267957557}">
      <dgm:prSet/>
      <dgm:spPr/>
      <dgm:t>
        <a:bodyPr/>
        <a:lstStyle/>
        <a:p>
          <a:r>
            <a:rPr lang="en-US" dirty="0">
              <a:latin typeface="Arial" panose="020B0604020202020204" pitchFamily="34" charset="0"/>
              <a:cs typeface="Arial" panose="020B0604020202020204" pitchFamily="34" charset="0"/>
            </a:rPr>
            <a:t>4% LIHTC with Bond Gap Financing (BGF)</a:t>
          </a:r>
        </a:p>
      </dgm:t>
    </dgm:pt>
    <dgm:pt modelId="{623A159E-A4D2-4A34-9C56-A7BB617F189B}" type="parTrans" cxnId="{EE95243D-57C5-4CF6-94FD-3B38E5226547}">
      <dgm:prSet/>
      <dgm:spPr/>
      <dgm:t>
        <a:bodyPr/>
        <a:lstStyle/>
        <a:p>
          <a:endParaRPr lang="en-US">
            <a:latin typeface="Arial" panose="020B0604020202020204" pitchFamily="34" charset="0"/>
            <a:cs typeface="Arial" panose="020B0604020202020204" pitchFamily="34" charset="0"/>
          </a:endParaRPr>
        </a:p>
      </dgm:t>
    </dgm:pt>
    <dgm:pt modelId="{23A363EA-5862-41C6-9530-2D9CF5ACD9E9}" type="sibTrans" cxnId="{EE95243D-57C5-4CF6-94FD-3B38E5226547}">
      <dgm:prSet/>
      <dgm:spPr/>
      <dgm:t>
        <a:bodyPr/>
        <a:lstStyle/>
        <a:p>
          <a:endParaRPr lang="en-US">
            <a:latin typeface="Arial" panose="020B0604020202020204" pitchFamily="34" charset="0"/>
            <a:cs typeface="Arial" panose="020B0604020202020204" pitchFamily="34" charset="0"/>
          </a:endParaRPr>
        </a:p>
      </dgm:t>
    </dgm:pt>
    <dgm:pt modelId="{875E88B0-4D67-4905-A424-11951999E8E2}">
      <dgm:prSet/>
      <dgm:spPr/>
      <dgm:t>
        <a:bodyPr/>
        <a:lstStyle/>
        <a:p>
          <a:r>
            <a:rPr lang="en-US" dirty="0">
              <a:latin typeface="Arial" panose="020B0604020202020204" pitchFamily="34" charset="0"/>
              <a:cs typeface="Arial" panose="020B0604020202020204" pitchFamily="34" charset="0"/>
            </a:rPr>
            <a:t>4% LIHTC with     Ohio LIHTC</a:t>
          </a:r>
        </a:p>
      </dgm:t>
    </dgm:pt>
    <dgm:pt modelId="{6FE88E44-03F8-499E-9DF2-218BF8D32CA6}" type="parTrans" cxnId="{553107A8-5F63-4432-8FDB-7CD26CCFC5B7}">
      <dgm:prSet/>
      <dgm:spPr/>
      <dgm:t>
        <a:bodyPr/>
        <a:lstStyle/>
        <a:p>
          <a:endParaRPr lang="en-US">
            <a:latin typeface="Arial" panose="020B0604020202020204" pitchFamily="34" charset="0"/>
            <a:cs typeface="Arial" panose="020B0604020202020204" pitchFamily="34" charset="0"/>
          </a:endParaRPr>
        </a:p>
      </dgm:t>
    </dgm:pt>
    <dgm:pt modelId="{3D265E41-E04D-449E-A777-F957394685FF}" type="sibTrans" cxnId="{553107A8-5F63-4432-8FDB-7CD26CCFC5B7}">
      <dgm:prSet/>
      <dgm:spPr/>
      <dgm:t>
        <a:bodyPr/>
        <a:lstStyle/>
        <a:p>
          <a:endParaRPr lang="en-US">
            <a:latin typeface="Arial" panose="020B0604020202020204" pitchFamily="34" charset="0"/>
            <a:cs typeface="Arial" panose="020B0604020202020204" pitchFamily="34" charset="0"/>
          </a:endParaRPr>
        </a:p>
      </dgm:t>
    </dgm:pt>
    <dgm:pt modelId="{7236FD4B-7615-4E00-BA84-9E5E074EAEE2}">
      <dgm:prSet/>
      <dgm:spPr/>
      <dgm:t>
        <a:bodyPr/>
        <a:lstStyle/>
        <a:p>
          <a:r>
            <a:rPr lang="en-US" dirty="0">
              <a:latin typeface="Arial" panose="020B0604020202020204" pitchFamily="34" charset="0"/>
              <a:cs typeface="Arial" panose="020B0604020202020204" pitchFamily="34" charset="0"/>
            </a:rPr>
            <a:t>4% LIHTC</a:t>
          </a:r>
        </a:p>
      </dgm:t>
    </dgm:pt>
    <dgm:pt modelId="{2077E2DF-8E75-4FD4-9064-587377AE6D86}" type="parTrans" cxnId="{E2EDA02B-6C05-4A66-9B26-3BC55D79A8D8}">
      <dgm:prSet/>
      <dgm:spPr/>
      <dgm:t>
        <a:bodyPr/>
        <a:lstStyle/>
        <a:p>
          <a:endParaRPr lang="en-US">
            <a:latin typeface="Arial" panose="020B0604020202020204" pitchFamily="34" charset="0"/>
            <a:cs typeface="Arial" panose="020B0604020202020204" pitchFamily="34" charset="0"/>
          </a:endParaRPr>
        </a:p>
      </dgm:t>
    </dgm:pt>
    <dgm:pt modelId="{2ACC5D0A-2FA8-4E9F-B818-8BEAFA60D4F8}" type="sibTrans" cxnId="{E2EDA02B-6C05-4A66-9B26-3BC55D79A8D8}">
      <dgm:prSet/>
      <dgm:spPr/>
      <dgm:t>
        <a:bodyPr/>
        <a:lstStyle/>
        <a:p>
          <a:endParaRPr lang="en-US">
            <a:latin typeface="Arial" panose="020B0604020202020204" pitchFamily="34" charset="0"/>
            <a:cs typeface="Arial" panose="020B0604020202020204" pitchFamily="34" charset="0"/>
          </a:endParaRPr>
        </a:p>
      </dgm:t>
    </dgm:pt>
    <dgm:pt modelId="{69ACF30F-E6D7-44F2-9EF9-684C499EFBA4}">
      <dgm:prSet phldrT="[Text]"/>
      <dgm:spPr/>
      <dgm:t>
        <a:bodyPr/>
        <a:lstStyle/>
        <a:p>
          <a:pPr>
            <a:buFont typeface="Arial" panose="020B0604020202020204" pitchFamily="34" charset="0"/>
            <a:buChar char="•"/>
          </a:pPr>
          <a:r>
            <a:rPr lang="en-US" dirty="0">
              <a:latin typeface="Arial" panose="020B0604020202020204" pitchFamily="34" charset="0"/>
              <a:cs typeface="Arial" panose="020B0604020202020204" pitchFamily="34" charset="0"/>
            </a:rPr>
            <a:t>4% LIHTC</a:t>
          </a:r>
        </a:p>
      </dgm:t>
    </dgm:pt>
    <dgm:pt modelId="{066982F4-B3AD-499B-9CDE-732683C4B12D}" type="parTrans" cxnId="{123BE6DB-F018-48EB-B863-AD28A63043D4}">
      <dgm:prSet/>
      <dgm:spPr/>
      <dgm:t>
        <a:bodyPr/>
        <a:lstStyle/>
        <a:p>
          <a:endParaRPr lang="en-US">
            <a:latin typeface="Arial" panose="020B0604020202020204" pitchFamily="34" charset="0"/>
            <a:cs typeface="Arial" panose="020B0604020202020204" pitchFamily="34" charset="0"/>
          </a:endParaRPr>
        </a:p>
      </dgm:t>
    </dgm:pt>
    <dgm:pt modelId="{E4794527-0A51-43E8-BFE5-0D74FB5E3FA5}" type="sibTrans" cxnId="{123BE6DB-F018-48EB-B863-AD28A63043D4}">
      <dgm:prSet/>
      <dgm:spPr/>
      <dgm:t>
        <a:bodyPr/>
        <a:lstStyle/>
        <a:p>
          <a:endParaRPr lang="en-US">
            <a:latin typeface="Arial" panose="020B0604020202020204" pitchFamily="34" charset="0"/>
            <a:cs typeface="Arial" panose="020B0604020202020204" pitchFamily="34" charset="0"/>
          </a:endParaRPr>
        </a:p>
      </dgm:t>
    </dgm:pt>
    <dgm:pt modelId="{0D5D1BB9-8B41-4DC1-A0AC-BCF89D69167D}">
      <dgm:prSet/>
      <dgm:spPr/>
      <dgm:t>
        <a:bodyPr/>
        <a:lstStyle/>
        <a:p>
          <a:r>
            <a:rPr lang="en-US" dirty="0">
              <a:latin typeface="Arial" panose="020B0604020202020204" pitchFamily="34" charset="0"/>
              <a:cs typeface="Arial" panose="020B0604020202020204" pitchFamily="34" charset="0"/>
            </a:rPr>
            <a:t>Limited soft resources from HOME, NHTF, and OHTF</a:t>
          </a:r>
        </a:p>
      </dgm:t>
    </dgm:pt>
    <dgm:pt modelId="{2C26B410-0D09-44BD-AACB-391314A0EC4E}" type="parTrans" cxnId="{4E0C87E5-AA02-4912-8B44-A9ED581E6FF4}">
      <dgm:prSet/>
      <dgm:spPr/>
      <dgm:t>
        <a:bodyPr/>
        <a:lstStyle/>
        <a:p>
          <a:endParaRPr lang="en-US">
            <a:latin typeface="Arial" panose="020B0604020202020204" pitchFamily="34" charset="0"/>
            <a:cs typeface="Arial" panose="020B0604020202020204" pitchFamily="34" charset="0"/>
          </a:endParaRPr>
        </a:p>
      </dgm:t>
    </dgm:pt>
    <dgm:pt modelId="{44E6D325-1E13-4461-8926-A50F67876C4D}" type="sibTrans" cxnId="{4E0C87E5-AA02-4912-8B44-A9ED581E6FF4}">
      <dgm:prSet/>
      <dgm:spPr/>
      <dgm:t>
        <a:bodyPr/>
        <a:lstStyle/>
        <a:p>
          <a:endParaRPr lang="en-US">
            <a:latin typeface="Arial" panose="020B0604020202020204" pitchFamily="34" charset="0"/>
            <a:cs typeface="Arial" panose="020B0604020202020204" pitchFamily="34" charset="0"/>
          </a:endParaRPr>
        </a:p>
      </dgm:t>
    </dgm:pt>
    <dgm:pt modelId="{D9054843-7395-4B9A-82D0-6BF5DCCD70F6}">
      <dgm:prSet/>
      <dgm:spPr/>
      <dgm:t>
        <a:bodyPr/>
        <a:lstStyle/>
        <a:p>
          <a:r>
            <a:rPr lang="en-US" dirty="0">
              <a:latin typeface="Arial" panose="020B0604020202020204" pitchFamily="34" charset="0"/>
              <a:cs typeface="Arial" panose="020B0604020202020204" pitchFamily="34" charset="0"/>
            </a:rPr>
            <a:t>4% LIHTC </a:t>
          </a:r>
        </a:p>
      </dgm:t>
    </dgm:pt>
    <dgm:pt modelId="{4963B9CF-6E74-46E8-B562-1AAB5349BD0B}" type="parTrans" cxnId="{C8151D64-AE36-48F7-85FE-C77C94A37B03}">
      <dgm:prSet/>
      <dgm:spPr/>
      <dgm:t>
        <a:bodyPr/>
        <a:lstStyle/>
        <a:p>
          <a:endParaRPr lang="en-US">
            <a:latin typeface="Arial" panose="020B0604020202020204" pitchFamily="34" charset="0"/>
            <a:cs typeface="Arial" panose="020B0604020202020204" pitchFamily="34" charset="0"/>
          </a:endParaRPr>
        </a:p>
      </dgm:t>
    </dgm:pt>
    <dgm:pt modelId="{4880D656-9725-4332-986A-20627EC77862}" type="sibTrans" cxnId="{C8151D64-AE36-48F7-85FE-C77C94A37B03}">
      <dgm:prSet/>
      <dgm:spPr/>
      <dgm:t>
        <a:bodyPr/>
        <a:lstStyle/>
        <a:p>
          <a:endParaRPr lang="en-US">
            <a:latin typeface="Arial" panose="020B0604020202020204" pitchFamily="34" charset="0"/>
            <a:cs typeface="Arial" panose="020B0604020202020204" pitchFamily="34" charset="0"/>
          </a:endParaRPr>
        </a:p>
      </dgm:t>
    </dgm:pt>
    <dgm:pt modelId="{85DD04DC-51F7-4F6C-AAD9-CC6A3CDBB131}">
      <dgm:prSet/>
      <dgm:spPr/>
      <dgm:t>
        <a:bodyPr/>
        <a:lstStyle/>
        <a:p>
          <a:r>
            <a:rPr lang="en-US" dirty="0">
              <a:latin typeface="Arial" panose="020B0604020202020204" pitchFamily="34" charset="0"/>
              <a:cs typeface="Arial" panose="020B0604020202020204" pitchFamily="34" charset="0"/>
            </a:rPr>
            <a:t>Annual round</a:t>
          </a:r>
        </a:p>
      </dgm:t>
    </dgm:pt>
    <dgm:pt modelId="{0198BF7D-B6F2-4B6F-9D9D-201BB241D9CA}" type="parTrans" cxnId="{DC486065-DF92-47C3-9023-0B056F6DA33B}">
      <dgm:prSet/>
      <dgm:spPr/>
      <dgm:t>
        <a:bodyPr/>
        <a:lstStyle/>
        <a:p>
          <a:endParaRPr lang="en-US">
            <a:latin typeface="Arial" panose="020B0604020202020204" pitchFamily="34" charset="0"/>
            <a:cs typeface="Arial" panose="020B0604020202020204" pitchFamily="34" charset="0"/>
          </a:endParaRPr>
        </a:p>
      </dgm:t>
    </dgm:pt>
    <dgm:pt modelId="{7F12A5E1-C9C9-4DDA-B702-190A763D3A18}" type="sibTrans" cxnId="{DC486065-DF92-47C3-9023-0B056F6DA33B}">
      <dgm:prSet/>
      <dgm:spPr/>
      <dgm:t>
        <a:bodyPr/>
        <a:lstStyle/>
        <a:p>
          <a:endParaRPr lang="en-US">
            <a:latin typeface="Arial" panose="020B0604020202020204" pitchFamily="34" charset="0"/>
            <a:cs typeface="Arial" panose="020B0604020202020204" pitchFamily="34" charset="0"/>
          </a:endParaRPr>
        </a:p>
      </dgm:t>
    </dgm:pt>
    <dgm:pt modelId="{2F2B600B-DFCD-48A1-8347-6D3894AF2B23}">
      <dgm:prSet/>
      <dgm:spPr/>
      <dgm:t>
        <a:bodyPr/>
        <a:lstStyle/>
        <a:p>
          <a:pPr>
            <a:buFont typeface="Arial" panose="020B0604020202020204" pitchFamily="34" charset="0"/>
            <a:buChar char="•"/>
          </a:pPr>
          <a:r>
            <a:rPr lang="en-US">
              <a:latin typeface="Arial" panose="020B0604020202020204" pitchFamily="34" charset="0"/>
              <a:cs typeface="Arial" panose="020B0604020202020204" pitchFamily="34" charset="0"/>
            </a:rPr>
            <a:t>Limited Ohio LIHTC (OLIHTC)</a:t>
          </a:r>
          <a:endParaRPr lang="en-US" dirty="0">
            <a:latin typeface="Arial" panose="020B0604020202020204" pitchFamily="34" charset="0"/>
            <a:cs typeface="Arial" panose="020B0604020202020204" pitchFamily="34" charset="0"/>
          </a:endParaRPr>
        </a:p>
      </dgm:t>
    </dgm:pt>
    <dgm:pt modelId="{40283223-D37C-40C8-B9D1-DA5144700A36}" type="parTrans" cxnId="{8C26D047-A32B-4D1D-9D53-0133AFB59784}">
      <dgm:prSet/>
      <dgm:spPr/>
      <dgm:t>
        <a:bodyPr/>
        <a:lstStyle/>
        <a:p>
          <a:endParaRPr lang="en-US">
            <a:latin typeface="Arial" panose="020B0604020202020204" pitchFamily="34" charset="0"/>
            <a:cs typeface="Arial" panose="020B0604020202020204" pitchFamily="34" charset="0"/>
          </a:endParaRPr>
        </a:p>
      </dgm:t>
    </dgm:pt>
    <dgm:pt modelId="{61CA43A3-50E1-4D2E-989F-53938D92EA3D}" type="sibTrans" cxnId="{8C26D047-A32B-4D1D-9D53-0133AFB59784}">
      <dgm:prSet/>
      <dgm:spPr/>
      <dgm:t>
        <a:bodyPr/>
        <a:lstStyle/>
        <a:p>
          <a:endParaRPr lang="en-US">
            <a:latin typeface="Arial" panose="020B0604020202020204" pitchFamily="34" charset="0"/>
            <a:cs typeface="Arial" panose="020B0604020202020204" pitchFamily="34" charset="0"/>
          </a:endParaRPr>
        </a:p>
      </dgm:t>
    </dgm:pt>
    <dgm:pt modelId="{D33B5575-48AE-4F46-A383-5637E21D8F9A}">
      <dgm:prSet/>
      <dgm:spPr/>
      <dgm:t>
        <a:bodyPr/>
        <a:lstStyle/>
        <a:p>
          <a:r>
            <a:rPr lang="en-US" dirty="0">
              <a:latin typeface="Arial" panose="020B0604020202020204" pitchFamily="34" charset="0"/>
              <a:cs typeface="Arial" panose="020B0604020202020204" pitchFamily="34" charset="0"/>
            </a:rPr>
            <a:t>New construction and adaptive reuse </a:t>
          </a:r>
          <a:r>
            <a:rPr lang="en-US" i="1" dirty="0">
              <a:latin typeface="Arial" panose="020B0604020202020204" pitchFamily="34" charset="0"/>
              <a:cs typeface="Arial" panose="020B0604020202020204" pitchFamily="34" charset="0"/>
            </a:rPr>
            <a:t>only</a:t>
          </a:r>
          <a:endParaRPr lang="en-US" dirty="0">
            <a:latin typeface="Arial" panose="020B0604020202020204" pitchFamily="34" charset="0"/>
            <a:cs typeface="Arial" panose="020B0604020202020204" pitchFamily="34" charset="0"/>
          </a:endParaRPr>
        </a:p>
      </dgm:t>
    </dgm:pt>
    <dgm:pt modelId="{177CBFDF-A534-41E4-8CF8-15E8588714B3}" type="parTrans" cxnId="{20603842-1C6C-42A3-93E4-1C265699220B}">
      <dgm:prSet/>
      <dgm:spPr/>
      <dgm:t>
        <a:bodyPr/>
        <a:lstStyle/>
        <a:p>
          <a:endParaRPr lang="en-US">
            <a:latin typeface="Arial" panose="020B0604020202020204" pitchFamily="34" charset="0"/>
            <a:cs typeface="Arial" panose="020B0604020202020204" pitchFamily="34" charset="0"/>
          </a:endParaRPr>
        </a:p>
      </dgm:t>
    </dgm:pt>
    <dgm:pt modelId="{6236375A-73EF-4067-AC02-0734B4920BF6}" type="sibTrans" cxnId="{20603842-1C6C-42A3-93E4-1C265699220B}">
      <dgm:prSet/>
      <dgm:spPr/>
      <dgm:t>
        <a:bodyPr/>
        <a:lstStyle/>
        <a:p>
          <a:endParaRPr lang="en-US">
            <a:latin typeface="Arial" panose="020B0604020202020204" pitchFamily="34" charset="0"/>
            <a:cs typeface="Arial" panose="020B0604020202020204" pitchFamily="34" charset="0"/>
          </a:endParaRPr>
        </a:p>
      </dgm:t>
    </dgm:pt>
    <dgm:pt modelId="{C8ED3A35-A51F-4C0A-8731-70DB1D90BF45}">
      <dgm:prSet/>
      <dgm:spPr/>
      <dgm:t>
        <a:bodyPr/>
        <a:lstStyle/>
        <a:p>
          <a:r>
            <a:rPr lang="en-US" dirty="0">
              <a:latin typeface="Arial" panose="020B0604020202020204" pitchFamily="34" charset="0"/>
              <a:cs typeface="Arial" panose="020B0604020202020204" pitchFamily="34" charset="0"/>
            </a:rPr>
            <a:t>Annual round</a:t>
          </a:r>
        </a:p>
      </dgm:t>
    </dgm:pt>
    <dgm:pt modelId="{1A4B99C3-FBF7-4968-9C7C-FE95AEBD233E}" type="parTrans" cxnId="{D23194F2-22A7-4797-A21B-925BF4D088A4}">
      <dgm:prSet/>
      <dgm:spPr/>
      <dgm:t>
        <a:bodyPr/>
        <a:lstStyle/>
        <a:p>
          <a:endParaRPr lang="en-US">
            <a:latin typeface="Arial" panose="020B0604020202020204" pitchFamily="34" charset="0"/>
            <a:cs typeface="Arial" panose="020B0604020202020204" pitchFamily="34" charset="0"/>
          </a:endParaRPr>
        </a:p>
      </dgm:t>
    </dgm:pt>
    <dgm:pt modelId="{21F206A6-D111-42BF-B6AE-6D5F4B26805F}" type="sibTrans" cxnId="{D23194F2-22A7-4797-A21B-925BF4D088A4}">
      <dgm:prSet/>
      <dgm:spPr/>
      <dgm:t>
        <a:bodyPr/>
        <a:lstStyle/>
        <a:p>
          <a:endParaRPr lang="en-US">
            <a:latin typeface="Arial" panose="020B0604020202020204" pitchFamily="34" charset="0"/>
            <a:cs typeface="Arial" panose="020B0604020202020204" pitchFamily="34" charset="0"/>
          </a:endParaRPr>
        </a:p>
      </dgm:t>
    </dgm:pt>
    <dgm:pt modelId="{43F8DDD8-8E22-4749-A629-1D2312A25D64}">
      <dgm:prSet/>
      <dgm:spPr/>
      <dgm:t>
        <a:bodyPr/>
        <a:lstStyle/>
        <a:p>
          <a:r>
            <a:rPr lang="en-US" dirty="0">
              <a:latin typeface="Arial" panose="020B0604020202020204" pitchFamily="34" charset="0"/>
              <a:cs typeface="Arial" panose="020B0604020202020204" pitchFamily="34" charset="0"/>
            </a:rPr>
            <a:t>Rehabilitation </a:t>
          </a:r>
          <a:r>
            <a:rPr lang="en-US" i="1" dirty="0">
              <a:latin typeface="Arial" panose="020B0604020202020204" pitchFamily="34" charset="0"/>
              <a:cs typeface="Arial" panose="020B0604020202020204" pitchFamily="34" charset="0"/>
            </a:rPr>
            <a:t>only</a:t>
          </a:r>
        </a:p>
      </dgm:t>
    </dgm:pt>
    <dgm:pt modelId="{FE7EB498-8F48-426F-A25E-5E0BA5599D85}" type="parTrans" cxnId="{7EBC585A-8969-4068-96D9-AA4D3CAD5255}">
      <dgm:prSet/>
      <dgm:spPr/>
      <dgm:t>
        <a:bodyPr/>
        <a:lstStyle/>
        <a:p>
          <a:endParaRPr lang="en-US">
            <a:latin typeface="Arial" panose="020B0604020202020204" pitchFamily="34" charset="0"/>
            <a:cs typeface="Arial" panose="020B0604020202020204" pitchFamily="34" charset="0"/>
          </a:endParaRPr>
        </a:p>
      </dgm:t>
    </dgm:pt>
    <dgm:pt modelId="{2A14E61F-D0DA-49D0-956A-330B601BF4EA}" type="sibTrans" cxnId="{7EBC585A-8969-4068-96D9-AA4D3CAD5255}">
      <dgm:prSet/>
      <dgm:spPr/>
      <dgm:t>
        <a:bodyPr/>
        <a:lstStyle/>
        <a:p>
          <a:endParaRPr lang="en-US">
            <a:latin typeface="Arial" panose="020B0604020202020204" pitchFamily="34" charset="0"/>
            <a:cs typeface="Arial" panose="020B0604020202020204" pitchFamily="34" charset="0"/>
          </a:endParaRPr>
        </a:p>
      </dgm:t>
    </dgm:pt>
    <dgm:pt modelId="{83516542-FD1C-499E-BC01-B1DEBBE798A9}">
      <dgm:prSet/>
      <dgm:spPr/>
      <dgm:t>
        <a:bodyPr/>
        <a:lstStyle/>
        <a:p>
          <a:r>
            <a:rPr lang="en-US" dirty="0">
              <a:latin typeface="Arial" panose="020B0604020202020204" pitchFamily="34" charset="0"/>
              <a:cs typeface="Arial" panose="020B0604020202020204" pitchFamily="34" charset="0"/>
            </a:rPr>
            <a:t>4% LIHTC Affordable Assisted Living (AAL)</a:t>
          </a:r>
        </a:p>
      </dgm:t>
    </dgm:pt>
    <dgm:pt modelId="{6E3757FC-D16D-41AD-95E8-CE3CAF7C03C7}" type="parTrans" cxnId="{A5BA9C20-2A56-457C-A54A-DF6C784C0DDE}">
      <dgm:prSet/>
      <dgm:spPr/>
      <dgm:t>
        <a:bodyPr/>
        <a:lstStyle/>
        <a:p>
          <a:endParaRPr lang="en-US">
            <a:latin typeface="Arial" panose="020B0604020202020204" pitchFamily="34" charset="0"/>
            <a:cs typeface="Arial" panose="020B0604020202020204" pitchFamily="34" charset="0"/>
          </a:endParaRPr>
        </a:p>
      </dgm:t>
    </dgm:pt>
    <dgm:pt modelId="{3DFAF62F-8CB3-4224-A745-8556B1A3B097}" type="sibTrans" cxnId="{A5BA9C20-2A56-457C-A54A-DF6C784C0DDE}">
      <dgm:prSet/>
      <dgm:spPr/>
      <dgm:t>
        <a:bodyPr/>
        <a:lstStyle/>
        <a:p>
          <a:endParaRPr lang="en-US">
            <a:latin typeface="Arial" panose="020B0604020202020204" pitchFamily="34" charset="0"/>
            <a:cs typeface="Arial" panose="020B0604020202020204" pitchFamily="34" charset="0"/>
          </a:endParaRPr>
        </a:p>
      </dgm:t>
    </dgm:pt>
    <dgm:pt modelId="{ED934839-4AE3-4B98-91E2-A8D441DFC292}">
      <dgm:prSet/>
      <dgm:spPr/>
      <dgm:t>
        <a:bodyPr/>
        <a:lstStyle/>
        <a:p>
          <a:pPr>
            <a:buFont typeface="Arial" panose="020B0604020202020204" pitchFamily="34" charset="0"/>
            <a:buChar char="•"/>
          </a:pPr>
          <a:r>
            <a:rPr lang="en-US" dirty="0">
              <a:latin typeface="Arial" panose="020B0604020202020204" pitchFamily="34" charset="0"/>
              <a:cs typeface="Arial" panose="020B0604020202020204" pitchFamily="34" charset="0"/>
            </a:rPr>
            <a:t>4% LIHTC</a:t>
          </a:r>
        </a:p>
      </dgm:t>
    </dgm:pt>
    <dgm:pt modelId="{1B1F54BD-9CC6-4BE0-9F3B-FA1928061177}" type="parTrans" cxnId="{7B1CB41E-1B01-4F96-B84B-D7B28C589CC7}">
      <dgm:prSet/>
      <dgm:spPr/>
      <dgm:t>
        <a:bodyPr/>
        <a:lstStyle/>
        <a:p>
          <a:endParaRPr lang="en-US">
            <a:latin typeface="Arial" panose="020B0604020202020204" pitchFamily="34" charset="0"/>
            <a:cs typeface="Arial" panose="020B0604020202020204" pitchFamily="34" charset="0"/>
          </a:endParaRPr>
        </a:p>
      </dgm:t>
    </dgm:pt>
    <dgm:pt modelId="{9F2DC88F-BFB8-4A75-84B1-46FCCA4A0564}" type="sibTrans" cxnId="{7B1CB41E-1B01-4F96-B84B-D7B28C589CC7}">
      <dgm:prSet/>
      <dgm:spPr/>
      <dgm:t>
        <a:bodyPr/>
        <a:lstStyle/>
        <a:p>
          <a:endParaRPr lang="en-US">
            <a:latin typeface="Arial" panose="020B0604020202020204" pitchFamily="34" charset="0"/>
            <a:cs typeface="Arial" panose="020B0604020202020204" pitchFamily="34" charset="0"/>
          </a:endParaRPr>
        </a:p>
      </dgm:t>
    </dgm:pt>
    <dgm:pt modelId="{53EC91A9-AB2B-48F0-886C-AA435AD193C1}">
      <dgm:prSet phldrT="[Text]"/>
      <dgm:spPr/>
      <dgm:t>
        <a:bodyPr/>
        <a:lstStyle/>
        <a:p>
          <a:r>
            <a:rPr lang="en-US" dirty="0">
              <a:latin typeface="Arial" panose="020B0604020202020204" pitchFamily="34" charset="0"/>
              <a:cs typeface="Arial" panose="020B0604020202020204" pitchFamily="34" charset="0"/>
            </a:rPr>
            <a:t>Limited 9% LIHTC</a:t>
          </a:r>
        </a:p>
      </dgm:t>
    </dgm:pt>
    <dgm:pt modelId="{16BD0638-1126-4835-97EC-CA8627757849}" type="parTrans" cxnId="{010726D1-70E4-477D-ADEB-32CD4F9BFD9D}">
      <dgm:prSet/>
      <dgm:spPr/>
      <dgm:t>
        <a:bodyPr/>
        <a:lstStyle/>
        <a:p>
          <a:endParaRPr lang="en-US"/>
        </a:p>
      </dgm:t>
    </dgm:pt>
    <dgm:pt modelId="{91920318-F323-4C51-A3D7-68778ACCC8A0}" type="sibTrans" cxnId="{010726D1-70E4-477D-ADEB-32CD4F9BFD9D}">
      <dgm:prSet/>
      <dgm:spPr/>
      <dgm:t>
        <a:bodyPr/>
        <a:lstStyle/>
        <a:p>
          <a:endParaRPr lang="en-US"/>
        </a:p>
      </dgm:t>
    </dgm:pt>
    <dgm:pt modelId="{220EBA8D-C833-402D-8618-FD0FF5FE7596}">
      <dgm:prSet phldrT="[Text]"/>
      <dgm:spPr/>
      <dgm:t>
        <a:bodyPr/>
        <a:lstStyle/>
        <a:p>
          <a:r>
            <a:rPr lang="en-US" dirty="0">
              <a:latin typeface="Arial" panose="020B0604020202020204" pitchFamily="34" charset="0"/>
              <a:cs typeface="Arial" panose="020B0604020202020204" pitchFamily="34" charset="0"/>
            </a:rPr>
            <a:t>Limited soft resource for (HOME) CHDO</a:t>
          </a:r>
        </a:p>
      </dgm:t>
    </dgm:pt>
    <dgm:pt modelId="{6938179F-1901-46C3-943A-55ED4387BB9D}" type="parTrans" cxnId="{8CEED90D-B103-42AB-B391-B097640780E3}">
      <dgm:prSet/>
      <dgm:spPr/>
      <dgm:t>
        <a:bodyPr/>
        <a:lstStyle/>
        <a:p>
          <a:endParaRPr lang="en-US"/>
        </a:p>
      </dgm:t>
    </dgm:pt>
    <dgm:pt modelId="{C1C7524F-06C3-4ACC-B270-D77D1425612D}" type="sibTrans" cxnId="{8CEED90D-B103-42AB-B391-B097640780E3}">
      <dgm:prSet/>
      <dgm:spPr/>
      <dgm:t>
        <a:bodyPr/>
        <a:lstStyle/>
        <a:p>
          <a:endParaRPr lang="en-US"/>
        </a:p>
      </dgm:t>
    </dgm:pt>
    <dgm:pt modelId="{9DBA8D14-FC7D-4088-8EFC-3A6940E4CABE}">
      <dgm:prSet phldrT="[Text]"/>
      <dgm:spPr/>
      <dgm:t>
        <a:bodyPr/>
        <a:lstStyle/>
        <a:p>
          <a:r>
            <a:rPr lang="en-US" dirty="0">
              <a:latin typeface="Arial" panose="020B0604020202020204" pitchFamily="34" charset="0"/>
              <a:cs typeface="Arial" panose="020B0604020202020204" pitchFamily="34" charset="0"/>
            </a:rPr>
            <a:t>New Construction, Adaptive Reuse, and Rehabilitation</a:t>
          </a:r>
        </a:p>
      </dgm:t>
    </dgm:pt>
    <dgm:pt modelId="{4C624EEC-1CB7-4040-B1E6-4634ACA686B3}" type="parTrans" cxnId="{7EAA6B51-DD76-4FF8-A941-5D23C16D1651}">
      <dgm:prSet/>
      <dgm:spPr/>
      <dgm:t>
        <a:bodyPr/>
        <a:lstStyle/>
        <a:p>
          <a:endParaRPr lang="en-US"/>
        </a:p>
      </dgm:t>
    </dgm:pt>
    <dgm:pt modelId="{68ADA481-69EA-4FBA-B831-9AAE0518A756}" type="sibTrans" cxnId="{7EAA6B51-DD76-4FF8-A941-5D23C16D1651}">
      <dgm:prSet/>
      <dgm:spPr/>
      <dgm:t>
        <a:bodyPr/>
        <a:lstStyle/>
        <a:p>
          <a:endParaRPr lang="en-US"/>
        </a:p>
      </dgm:t>
    </dgm:pt>
    <dgm:pt modelId="{9CB0DF3E-908E-4FB5-A690-D0938394A3CF}">
      <dgm:prSet phldrT="[Text]"/>
      <dgm:spPr/>
      <dgm:t>
        <a:bodyPr/>
        <a:lstStyle/>
        <a:p>
          <a:r>
            <a:rPr lang="en-US" dirty="0">
              <a:latin typeface="Arial" panose="020B0604020202020204" pitchFamily="34" charset="0"/>
              <a:cs typeface="Arial" panose="020B0604020202020204" pitchFamily="34" charset="0"/>
            </a:rPr>
            <a:t>Annual round</a:t>
          </a:r>
          <a:endParaRPr lang="en-US" dirty="0"/>
        </a:p>
      </dgm:t>
    </dgm:pt>
    <dgm:pt modelId="{214AA60E-E31B-4F20-901A-8C34A8F93D08}" type="parTrans" cxnId="{CA8D24D9-801C-4179-BE7B-31ECCE96B0BD}">
      <dgm:prSet/>
      <dgm:spPr/>
      <dgm:t>
        <a:bodyPr/>
        <a:lstStyle/>
        <a:p>
          <a:endParaRPr lang="en-US"/>
        </a:p>
      </dgm:t>
    </dgm:pt>
    <dgm:pt modelId="{8B492848-733E-45A6-B7B7-61B48D27F7EA}" type="sibTrans" cxnId="{CA8D24D9-801C-4179-BE7B-31ECCE96B0BD}">
      <dgm:prSet/>
      <dgm:spPr/>
      <dgm:t>
        <a:bodyPr/>
        <a:lstStyle/>
        <a:p>
          <a:endParaRPr lang="en-US"/>
        </a:p>
      </dgm:t>
    </dgm:pt>
    <dgm:pt modelId="{55527EA1-6719-45BE-9D1A-38AA2B7BFFE8}">
      <dgm:prSet phldrT="[Text]"/>
      <dgm:spPr/>
      <dgm:t>
        <a:bodyPr/>
        <a:lstStyle/>
        <a:p>
          <a:r>
            <a:rPr lang="en-US">
              <a:latin typeface="Arial" panose="020B0604020202020204" pitchFamily="34" charset="0"/>
              <a:cs typeface="Arial" panose="020B0604020202020204" pitchFamily="34" charset="0"/>
            </a:rPr>
            <a:t>4</a:t>
          </a:r>
          <a:r>
            <a:rPr lang="en-US" dirty="0">
              <a:latin typeface="Arial" panose="020B0604020202020204" pitchFamily="34" charset="0"/>
              <a:cs typeface="Arial" panose="020B0604020202020204" pitchFamily="34" charset="0"/>
            </a:rPr>
            <a:t>% LIHTC (only)</a:t>
          </a:r>
        </a:p>
      </dgm:t>
    </dgm:pt>
    <dgm:pt modelId="{53B86DBA-D9D7-4321-88B0-6C966D8D743B}" type="parTrans" cxnId="{9E384A7F-394B-422B-8E41-E37E06AF593D}">
      <dgm:prSet/>
      <dgm:spPr/>
      <dgm:t>
        <a:bodyPr/>
        <a:lstStyle/>
        <a:p>
          <a:endParaRPr lang="en-US"/>
        </a:p>
      </dgm:t>
    </dgm:pt>
    <dgm:pt modelId="{862349C5-2FBD-46ED-8DF8-7B86AB226B1A}" type="sibTrans" cxnId="{9E384A7F-394B-422B-8E41-E37E06AF593D}">
      <dgm:prSet/>
      <dgm:spPr/>
      <dgm:t>
        <a:bodyPr/>
        <a:lstStyle/>
        <a:p>
          <a:endParaRPr lang="en-US"/>
        </a:p>
      </dgm:t>
    </dgm:pt>
    <dgm:pt modelId="{19379FCE-FB8E-48BE-8233-1F95EB88C74C}">
      <dgm:prSet phldrT="[Text]"/>
      <dgm:spPr/>
      <dgm:t>
        <a:bodyPr/>
        <a:lstStyle/>
        <a:p>
          <a:pPr>
            <a:buFont typeface="Arial" panose="020B0604020202020204" pitchFamily="34" charset="0"/>
            <a:buChar char="•"/>
          </a:pPr>
          <a:endParaRPr lang="en-US" dirty="0">
            <a:latin typeface="Arial" panose="020B0604020202020204" pitchFamily="34" charset="0"/>
            <a:cs typeface="Arial" panose="020B0604020202020204" pitchFamily="34" charset="0"/>
          </a:endParaRPr>
        </a:p>
      </dgm:t>
    </dgm:pt>
    <dgm:pt modelId="{3A4CB2A2-7D4B-4BF2-873B-2A093F30A632}" type="parTrans" cxnId="{363D0BD0-0975-4705-923B-9588ECABB549}">
      <dgm:prSet/>
      <dgm:spPr/>
      <dgm:t>
        <a:bodyPr/>
        <a:lstStyle/>
        <a:p>
          <a:endParaRPr lang="en-US"/>
        </a:p>
      </dgm:t>
    </dgm:pt>
    <dgm:pt modelId="{73F1FD40-126A-46FB-910A-A8C0C290E37B}" type="sibTrans" cxnId="{363D0BD0-0975-4705-923B-9588ECABB549}">
      <dgm:prSet/>
      <dgm:spPr/>
      <dgm:t>
        <a:bodyPr/>
        <a:lstStyle/>
        <a:p>
          <a:endParaRPr lang="en-US"/>
        </a:p>
      </dgm:t>
    </dgm:pt>
    <dgm:pt modelId="{D0A6F8A0-F8F2-459F-8F5A-FABF483FF788}">
      <dgm:prSet phldrT="[Text]"/>
      <dgm:spPr/>
      <dgm:t>
        <a:bodyPr/>
        <a:lstStyle/>
        <a:p>
          <a:r>
            <a:rPr lang="en-US" dirty="0">
              <a:latin typeface="Arial" panose="020B0604020202020204" pitchFamily="34" charset="0"/>
              <a:cs typeface="Arial" panose="020B0604020202020204" pitchFamily="34" charset="0"/>
            </a:rPr>
            <a:t>New Construction, Adaptive Reuse, and Rehabilitation</a:t>
          </a:r>
        </a:p>
      </dgm:t>
    </dgm:pt>
    <dgm:pt modelId="{4371B52F-56C7-42DA-AE16-149B29D70062}" type="parTrans" cxnId="{1C5BB3F9-3550-4708-A794-CE7D27DE37AD}">
      <dgm:prSet/>
      <dgm:spPr/>
      <dgm:t>
        <a:bodyPr/>
        <a:lstStyle/>
        <a:p>
          <a:endParaRPr lang="en-US"/>
        </a:p>
      </dgm:t>
    </dgm:pt>
    <dgm:pt modelId="{FB5568B2-234B-4C64-A472-D2E45E2EF9CA}" type="sibTrans" cxnId="{1C5BB3F9-3550-4708-A794-CE7D27DE37AD}">
      <dgm:prSet/>
      <dgm:spPr/>
      <dgm:t>
        <a:bodyPr/>
        <a:lstStyle/>
        <a:p>
          <a:endParaRPr lang="en-US"/>
        </a:p>
      </dgm:t>
    </dgm:pt>
    <dgm:pt modelId="{105B2970-2A85-45C4-BEAF-2EB49AA18143}">
      <dgm:prSet/>
      <dgm:spPr/>
      <dgm:t>
        <a:bodyPr/>
        <a:lstStyle/>
        <a:p>
          <a:pPr>
            <a:buFont typeface="Arial" panose="020B0604020202020204" pitchFamily="34" charset="0"/>
            <a:buChar char="•"/>
          </a:pPr>
          <a:r>
            <a:rPr lang="en-US" dirty="0">
              <a:latin typeface="Arial" panose="020B0604020202020204" pitchFamily="34" charset="0"/>
              <a:cs typeface="Arial" panose="020B0604020202020204" pitchFamily="34" charset="0"/>
            </a:rPr>
            <a:t>Open-round</a:t>
          </a:r>
          <a:endParaRPr lang="en-US" dirty="0"/>
        </a:p>
      </dgm:t>
    </dgm:pt>
    <dgm:pt modelId="{56BACAE7-2182-4923-898C-C055A7080DFF}" type="parTrans" cxnId="{6C40D50D-9932-4077-A135-4EA37A666800}">
      <dgm:prSet/>
      <dgm:spPr/>
      <dgm:t>
        <a:bodyPr/>
        <a:lstStyle/>
        <a:p>
          <a:endParaRPr lang="en-US"/>
        </a:p>
      </dgm:t>
    </dgm:pt>
    <dgm:pt modelId="{7702B677-A7DD-4B95-83AF-24CB77CA39A0}" type="sibTrans" cxnId="{6C40D50D-9932-4077-A135-4EA37A666800}">
      <dgm:prSet/>
      <dgm:spPr/>
      <dgm:t>
        <a:bodyPr/>
        <a:lstStyle/>
        <a:p>
          <a:endParaRPr lang="en-US"/>
        </a:p>
      </dgm:t>
    </dgm:pt>
    <dgm:pt modelId="{F2F37EB2-9E45-4729-AD42-76055C435D7E}">
      <dgm:prSet/>
      <dgm:spPr/>
      <dgm:t>
        <a:bodyPr/>
        <a:lstStyle/>
        <a:p>
          <a:r>
            <a:rPr lang="en-US" dirty="0">
              <a:latin typeface="Arial" panose="020B0604020202020204" pitchFamily="34" charset="0"/>
              <a:cs typeface="Arial" panose="020B0604020202020204" pitchFamily="34" charset="0"/>
            </a:rPr>
            <a:t>New Construction </a:t>
          </a:r>
          <a:r>
            <a:rPr lang="en-US" i="1" dirty="0">
              <a:latin typeface="Arial" panose="020B0604020202020204" pitchFamily="34" charset="0"/>
              <a:cs typeface="Arial" panose="020B0604020202020204" pitchFamily="34" charset="0"/>
            </a:rPr>
            <a:t>only</a:t>
          </a:r>
        </a:p>
      </dgm:t>
    </dgm:pt>
    <dgm:pt modelId="{431681C5-B4EB-4F32-954D-6F4CE1E5FAEE}" type="parTrans" cxnId="{91805F4A-0172-45D5-8D59-22BCB5FBC2F2}">
      <dgm:prSet/>
      <dgm:spPr/>
      <dgm:t>
        <a:bodyPr/>
        <a:lstStyle/>
        <a:p>
          <a:endParaRPr lang="en-US"/>
        </a:p>
      </dgm:t>
    </dgm:pt>
    <dgm:pt modelId="{03A9F617-FD65-4705-9045-2F7B9D4CC2B7}" type="sibTrans" cxnId="{91805F4A-0172-45D5-8D59-22BCB5FBC2F2}">
      <dgm:prSet/>
      <dgm:spPr/>
      <dgm:t>
        <a:bodyPr/>
        <a:lstStyle/>
        <a:p>
          <a:endParaRPr lang="en-US"/>
        </a:p>
      </dgm:t>
    </dgm:pt>
    <dgm:pt modelId="{C1BCD6FE-D20A-4D38-8B42-DAB864FACC66}">
      <dgm:prSet/>
      <dgm:spPr/>
      <dgm:t>
        <a:bodyPr/>
        <a:lstStyle/>
        <a:p>
          <a:r>
            <a:rPr lang="en-US" dirty="0">
              <a:latin typeface="Arial" panose="020B0604020202020204" pitchFamily="34" charset="0"/>
              <a:cs typeface="Arial" panose="020B0604020202020204" pitchFamily="34" charset="0"/>
            </a:rPr>
            <a:t>Open-round</a:t>
          </a:r>
        </a:p>
      </dgm:t>
    </dgm:pt>
    <dgm:pt modelId="{388BE6FD-35F1-4446-B071-127043E70EBC}" type="parTrans" cxnId="{600AE566-B4DB-450E-BE20-B33BEAD87D5D}">
      <dgm:prSet/>
      <dgm:spPr/>
      <dgm:t>
        <a:bodyPr/>
        <a:lstStyle/>
        <a:p>
          <a:endParaRPr lang="en-US"/>
        </a:p>
      </dgm:t>
    </dgm:pt>
    <dgm:pt modelId="{E6BE8162-EAA7-42F9-896A-D439D535E6FE}" type="sibTrans" cxnId="{600AE566-B4DB-450E-BE20-B33BEAD87D5D}">
      <dgm:prSet/>
      <dgm:spPr/>
      <dgm:t>
        <a:bodyPr/>
        <a:lstStyle/>
        <a:p>
          <a:endParaRPr lang="en-US"/>
        </a:p>
      </dgm:t>
    </dgm:pt>
    <dgm:pt modelId="{C5E713AF-5FC4-4E70-A898-60507E6EA594}" type="pres">
      <dgm:prSet presAssocID="{53B4B0D3-28CD-4D43-A2DC-81E23B148045}" presName="Name0" presStyleCnt="0">
        <dgm:presLayoutVars>
          <dgm:dir/>
          <dgm:animLvl val="lvl"/>
          <dgm:resizeHandles val="exact"/>
        </dgm:presLayoutVars>
      </dgm:prSet>
      <dgm:spPr/>
    </dgm:pt>
    <dgm:pt modelId="{75C3D695-5222-45E7-AB5F-EA79D6B89AC2}" type="pres">
      <dgm:prSet presAssocID="{CAE82A4D-521D-479B-A90C-5DE494F60741}" presName="composite" presStyleCnt="0"/>
      <dgm:spPr/>
    </dgm:pt>
    <dgm:pt modelId="{3A850F3E-16E4-4FE0-9872-C5B70C029EAE}" type="pres">
      <dgm:prSet presAssocID="{CAE82A4D-521D-479B-A90C-5DE494F60741}" presName="parTx" presStyleLbl="alignNode1" presStyleIdx="0" presStyleCnt="5">
        <dgm:presLayoutVars>
          <dgm:chMax val="0"/>
          <dgm:chPref val="0"/>
          <dgm:bulletEnabled val="1"/>
        </dgm:presLayoutVars>
      </dgm:prSet>
      <dgm:spPr/>
    </dgm:pt>
    <dgm:pt modelId="{12EF793F-C4B5-4771-B1AD-022A3C16EED7}" type="pres">
      <dgm:prSet presAssocID="{CAE82A4D-521D-479B-A90C-5DE494F60741}" presName="desTx" presStyleLbl="alignAccFollowNode1" presStyleIdx="0" presStyleCnt="5">
        <dgm:presLayoutVars>
          <dgm:bulletEnabled val="1"/>
        </dgm:presLayoutVars>
      </dgm:prSet>
      <dgm:spPr/>
    </dgm:pt>
    <dgm:pt modelId="{E8AD9601-4D2B-4006-B56E-25C56E42CE4E}" type="pres">
      <dgm:prSet presAssocID="{E2D7B185-E8DF-4A3F-98D6-37CA67180F4A}" presName="space" presStyleCnt="0"/>
      <dgm:spPr/>
    </dgm:pt>
    <dgm:pt modelId="{3745D43B-03EE-4EC2-966D-86753A4A62D1}" type="pres">
      <dgm:prSet presAssocID="{55527EA1-6719-45BE-9D1A-38AA2B7BFFE8}" presName="composite" presStyleCnt="0"/>
      <dgm:spPr/>
    </dgm:pt>
    <dgm:pt modelId="{879353A6-53AE-4A78-A2BB-DE58645D0F57}" type="pres">
      <dgm:prSet presAssocID="{55527EA1-6719-45BE-9D1A-38AA2B7BFFE8}" presName="parTx" presStyleLbl="alignNode1" presStyleIdx="1" presStyleCnt="5">
        <dgm:presLayoutVars>
          <dgm:chMax val="0"/>
          <dgm:chPref val="0"/>
          <dgm:bulletEnabled val="1"/>
        </dgm:presLayoutVars>
      </dgm:prSet>
      <dgm:spPr/>
    </dgm:pt>
    <dgm:pt modelId="{B0B5DF11-82F7-461A-B532-AAD502474095}" type="pres">
      <dgm:prSet presAssocID="{55527EA1-6719-45BE-9D1A-38AA2B7BFFE8}" presName="desTx" presStyleLbl="alignAccFollowNode1" presStyleIdx="1" presStyleCnt="5">
        <dgm:presLayoutVars>
          <dgm:bulletEnabled val="1"/>
        </dgm:presLayoutVars>
      </dgm:prSet>
      <dgm:spPr/>
    </dgm:pt>
    <dgm:pt modelId="{12444A10-1017-4C78-96DD-0D432BACFD0B}" type="pres">
      <dgm:prSet presAssocID="{862349C5-2FBD-46ED-8DF8-7B86AB226B1A}" presName="space" presStyleCnt="0"/>
      <dgm:spPr/>
    </dgm:pt>
    <dgm:pt modelId="{4B48BD10-07F3-4111-8D4D-789BCA1110F9}" type="pres">
      <dgm:prSet presAssocID="{83516542-FD1C-499E-BC01-B1DEBBE798A9}" presName="composite" presStyleCnt="0"/>
      <dgm:spPr/>
    </dgm:pt>
    <dgm:pt modelId="{DCE50A3E-B5D4-4505-877E-DACC4F555096}" type="pres">
      <dgm:prSet presAssocID="{83516542-FD1C-499E-BC01-B1DEBBE798A9}" presName="parTx" presStyleLbl="alignNode1" presStyleIdx="2" presStyleCnt="5" custLinFactNeighborX="-413" custLinFactNeighborY="1989">
        <dgm:presLayoutVars>
          <dgm:chMax val="0"/>
          <dgm:chPref val="0"/>
          <dgm:bulletEnabled val="1"/>
        </dgm:presLayoutVars>
      </dgm:prSet>
      <dgm:spPr/>
    </dgm:pt>
    <dgm:pt modelId="{AD6283CB-22AE-4C41-9929-B4CBED6D983F}" type="pres">
      <dgm:prSet presAssocID="{83516542-FD1C-499E-BC01-B1DEBBE798A9}" presName="desTx" presStyleLbl="alignAccFollowNode1" presStyleIdx="2" presStyleCnt="5">
        <dgm:presLayoutVars>
          <dgm:bulletEnabled val="1"/>
        </dgm:presLayoutVars>
      </dgm:prSet>
      <dgm:spPr/>
    </dgm:pt>
    <dgm:pt modelId="{18513135-FBDF-4CEB-AFBC-637597231605}" type="pres">
      <dgm:prSet presAssocID="{3DFAF62F-8CB3-4224-A745-8556B1A3B097}" presName="space" presStyleCnt="0"/>
      <dgm:spPr/>
    </dgm:pt>
    <dgm:pt modelId="{6AE43861-34E1-49EF-B5C9-82D7A9ED9A88}" type="pres">
      <dgm:prSet presAssocID="{BC419E0C-F4F0-4177-94F2-019267957557}" presName="composite" presStyleCnt="0"/>
      <dgm:spPr/>
    </dgm:pt>
    <dgm:pt modelId="{822A3261-4F3C-42A6-8921-D6013FF79502}" type="pres">
      <dgm:prSet presAssocID="{BC419E0C-F4F0-4177-94F2-019267957557}" presName="parTx" presStyleLbl="alignNode1" presStyleIdx="3" presStyleCnt="5">
        <dgm:presLayoutVars>
          <dgm:chMax val="0"/>
          <dgm:chPref val="0"/>
          <dgm:bulletEnabled val="1"/>
        </dgm:presLayoutVars>
      </dgm:prSet>
      <dgm:spPr/>
    </dgm:pt>
    <dgm:pt modelId="{9A1E86C4-CF89-4691-9B55-2ED66C18D316}" type="pres">
      <dgm:prSet presAssocID="{BC419E0C-F4F0-4177-94F2-019267957557}" presName="desTx" presStyleLbl="alignAccFollowNode1" presStyleIdx="3" presStyleCnt="5">
        <dgm:presLayoutVars>
          <dgm:bulletEnabled val="1"/>
        </dgm:presLayoutVars>
      </dgm:prSet>
      <dgm:spPr/>
    </dgm:pt>
    <dgm:pt modelId="{26CB690F-EAA8-4ADD-89D5-0DF130E9DF2C}" type="pres">
      <dgm:prSet presAssocID="{23A363EA-5862-41C6-9530-2D9CF5ACD9E9}" presName="space" presStyleCnt="0"/>
      <dgm:spPr/>
    </dgm:pt>
    <dgm:pt modelId="{8F6DE5CC-6553-43E9-9FA0-5531DBC3AFB0}" type="pres">
      <dgm:prSet presAssocID="{875E88B0-4D67-4905-A424-11951999E8E2}" presName="composite" presStyleCnt="0"/>
      <dgm:spPr/>
    </dgm:pt>
    <dgm:pt modelId="{4999780E-3091-4523-8641-56E63977B481}" type="pres">
      <dgm:prSet presAssocID="{875E88B0-4D67-4905-A424-11951999E8E2}" presName="parTx" presStyleLbl="alignNode1" presStyleIdx="4" presStyleCnt="5">
        <dgm:presLayoutVars>
          <dgm:chMax val="0"/>
          <dgm:chPref val="0"/>
          <dgm:bulletEnabled val="1"/>
        </dgm:presLayoutVars>
      </dgm:prSet>
      <dgm:spPr/>
    </dgm:pt>
    <dgm:pt modelId="{CCCE923D-E32A-4CE5-80BA-5E0191347B39}" type="pres">
      <dgm:prSet presAssocID="{875E88B0-4D67-4905-A424-11951999E8E2}" presName="desTx" presStyleLbl="alignAccFollowNode1" presStyleIdx="4" presStyleCnt="5">
        <dgm:presLayoutVars>
          <dgm:bulletEnabled val="1"/>
        </dgm:presLayoutVars>
      </dgm:prSet>
      <dgm:spPr/>
    </dgm:pt>
  </dgm:ptLst>
  <dgm:cxnLst>
    <dgm:cxn modelId="{AF890E00-79F7-42C0-BF07-0CF86B854230}" type="presOf" srcId="{83516542-FD1C-499E-BC01-B1DEBBE798A9}" destId="{DCE50A3E-B5D4-4505-877E-DACC4F555096}" srcOrd="0" destOrd="0" presId="urn:microsoft.com/office/officeart/2005/8/layout/hList1"/>
    <dgm:cxn modelId="{FF211000-EEB9-4863-B895-125391EE8864}" type="presOf" srcId="{9CB0DF3E-908E-4FB5-A690-D0938394A3CF}" destId="{12EF793F-C4B5-4771-B1AD-022A3C16EED7}" srcOrd="0" destOrd="3" presId="urn:microsoft.com/office/officeart/2005/8/layout/hList1"/>
    <dgm:cxn modelId="{1B7B600B-B4CE-467B-972B-62D1104C1DC1}" srcId="{53B4B0D3-28CD-4D43-A2DC-81E23B148045}" destId="{CAE82A4D-521D-479B-A90C-5DE494F60741}" srcOrd="0" destOrd="0" parTransId="{33C2DFA3-0F2D-44E0-A88D-918FAF6F8669}" sibTransId="{E2D7B185-E8DF-4A3F-98D6-37CA67180F4A}"/>
    <dgm:cxn modelId="{6C40D50D-9932-4077-A135-4EA37A666800}" srcId="{55527EA1-6719-45BE-9D1A-38AA2B7BFFE8}" destId="{105B2970-2A85-45C4-BEAF-2EB49AA18143}" srcOrd="2" destOrd="0" parTransId="{56BACAE7-2182-4923-898C-C055A7080DFF}" sibTransId="{7702B677-A7DD-4B95-83AF-24CB77CA39A0}"/>
    <dgm:cxn modelId="{8CEED90D-B103-42AB-B391-B097640780E3}" srcId="{CAE82A4D-521D-479B-A90C-5DE494F60741}" destId="{220EBA8D-C833-402D-8618-FD0FF5FE7596}" srcOrd="1" destOrd="0" parTransId="{6938179F-1901-46C3-943A-55ED4387BB9D}" sibTransId="{C1C7524F-06C3-4ACC-B270-D77D1425612D}"/>
    <dgm:cxn modelId="{4B350010-EA4D-4376-BF09-D4C7DC11A41B}" type="presOf" srcId="{BC419E0C-F4F0-4177-94F2-019267957557}" destId="{822A3261-4F3C-42A6-8921-D6013FF79502}" srcOrd="0" destOrd="0" presId="urn:microsoft.com/office/officeart/2005/8/layout/hList1"/>
    <dgm:cxn modelId="{7B1CB41E-1B01-4F96-B84B-D7B28C589CC7}" srcId="{83516542-FD1C-499E-BC01-B1DEBBE798A9}" destId="{ED934839-4AE3-4B98-91E2-A8D441DFC292}" srcOrd="0" destOrd="0" parTransId="{1B1F54BD-9CC6-4BE0-9F3B-FA1928061177}" sibTransId="{9F2DC88F-BFB8-4A75-84B1-46FCCA4A0564}"/>
    <dgm:cxn modelId="{FD8A8D1F-B899-4FF8-BCA6-953C34F83B9E}" type="presOf" srcId="{53B4B0D3-28CD-4D43-A2DC-81E23B148045}" destId="{C5E713AF-5FC4-4E70-A898-60507E6EA594}" srcOrd="0" destOrd="0" presId="urn:microsoft.com/office/officeart/2005/8/layout/hList1"/>
    <dgm:cxn modelId="{A5BA9C20-2A56-457C-A54A-DF6C784C0DDE}" srcId="{53B4B0D3-28CD-4D43-A2DC-81E23B148045}" destId="{83516542-FD1C-499E-BC01-B1DEBBE798A9}" srcOrd="2" destOrd="0" parTransId="{6E3757FC-D16D-41AD-95E8-CE3CAF7C03C7}" sibTransId="{3DFAF62F-8CB3-4224-A745-8556B1A3B097}"/>
    <dgm:cxn modelId="{9F6F5A22-92A1-4F40-91D3-494851522741}" type="presOf" srcId="{D9054843-7395-4B9A-82D0-6BF5DCCD70F6}" destId="{CCCE923D-E32A-4CE5-80BA-5E0191347B39}" srcOrd="0" destOrd="0" presId="urn:microsoft.com/office/officeart/2005/8/layout/hList1"/>
    <dgm:cxn modelId="{E2EDA02B-6C05-4A66-9B26-3BC55D79A8D8}" srcId="{BC419E0C-F4F0-4177-94F2-019267957557}" destId="{7236FD4B-7615-4E00-BA84-9E5E074EAEE2}" srcOrd="0" destOrd="0" parTransId="{2077E2DF-8E75-4FD4-9064-587377AE6D86}" sibTransId="{2ACC5D0A-2FA8-4E9F-B818-8BEAFA60D4F8}"/>
    <dgm:cxn modelId="{78C47735-2E65-4554-A0AD-CFE73B0D771F}" type="presOf" srcId="{875E88B0-4D67-4905-A424-11951999E8E2}" destId="{4999780E-3091-4523-8641-56E63977B481}" srcOrd="0" destOrd="0" presId="urn:microsoft.com/office/officeart/2005/8/layout/hList1"/>
    <dgm:cxn modelId="{EE95243D-57C5-4CF6-94FD-3B38E5226547}" srcId="{53B4B0D3-28CD-4D43-A2DC-81E23B148045}" destId="{BC419E0C-F4F0-4177-94F2-019267957557}" srcOrd="3" destOrd="0" parTransId="{623A159E-A4D2-4A34-9C56-A7BB617F189B}" sibTransId="{23A363EA-5862-41C6-9530-2D9CF5ACD9E9}"/>
    <dgm:cxn modelId="{3562625C-35E1-4FEB-B356-0A32FDF75EC5}" type="presOf" srcId="{43F8DDD8-8E22-4749-A629-1D2312A25D64}" destId="{9A1E86C4-CF89-4691-9B55-2ED66C18D316}" srcOrd="0" destOrd="2" presId="urn:microsoft.com/office/officeart/2005/8/layout/hList1"/>
    <dgm:cxn modelId="{BCE2595D-D900-4F02-9A9B-5E3DEB6A40D7}" type="presOf" srcId="{2F2B600B-DFCD-48A1-8347-6D3894AF2B23}" destId="{CCCE923D-E32A-4CE5-80BA-5E0191347B39}" srcOrd="0" destOrd="1" presId="urn:microsoft.com/office/officeart/2005/8/layout/hList1"/>
    <dgm:cxn modelId="{20603842-1C6C-42A3-93E4-1C265699220B}" srcId="{875E88B0-4D67-4905-A424-11951999E8E2}" destId="{D33B5575-48AE-4F46-A383-5637E21D8F9A}" srcOrd="2" destOrd="0" parTransId="{177CBFDF-A534-41E4-8CF8-15E8588714B3}" sibTransId="{6236375A-73EF-4067-AC02-0734B4920BF6}"/>
    <dgm:cxn modelId="{9FA66A42-1093-4858-967D-E0EC1188A6B0}" type="presOf" srcId="{C1BCD6FE-D20A-4D38-8B42-DAB864FACC66}" destId="{AD6283CB-22AE-4C41-9929-B4CBED6D983F}" srcOrd="0" destOrd="2" presId="urn:microsoft.com/office/officeart/2005/8/layout/hList1"/>
    <dgm:cxn modelId="{D43BF343-DB14-4E87-B64D-5E1EBB76DB94}" type="presOf" srcId="{ED934839-4AE3-4B98-91E2-A8D441DFC292}" destId="{AD6283CB-22AE-4C41-9929-B4CBED6D983F}" srcOrd="0" destOrd="0" presId="urn:microsoft.com/office/officeart/2005/8/layout/hList1"/>
    <dgm:cxn modelId="{C8151D64-AE36-48F7-85FE-C77C94A37B03}" srcId="{875E88B0-4D67-4905-A424-11951999E8E2}" destId="{D9054843-7395-4B9A-82D0-6BF5DCCD70F6}" srcOrd="0" destOrd="0" parTransId="{4963B9CF-6E74-46E8-B562-1AAB5349BD0B}" sibTransId="{4880D656-9725-4332-986A-20627EC77862}"/>
    <dgm:cxn modelId="{DC486065-DF92-47C3-9023-0B056F6DA33B}" srcId="{BC419E0C-F4F0-4177-94F2-019267957557}" destId="{85DD04DC-51F7-4F6C-AAD9-CC6A3CDBB131}" srcOrd="3" destOrd="0" parTransId="{0198BF7D-B6F2-4B6F-9D9D-201BB241D9CA}" sibTransId="{7F12A5E1-C9C9-4DDA-B702-190A763D3A18}"/>
    <dgm:cxn modelId="{D0B17545-73C4-44DB-B913-4C07C8E67E28}" type="presOf" srcId="{105B2970-2A85-45C4-BEAF-2EB49AA18143}" destId="{B0B5DF11-82F7-461A-B532-AAD502474095}" srcOrd="0" destOrd="2" presId="urn:microsoft.com/office/officeart/2005/8/layout/hList1"/>
    <dgm:cxn modelId="{600AE566-B4DB-450E-BE20-B33BEAD87D5D}" srcId="{83516542-FD1C-499E-BC01-B1DEBBE798A9}" destId="{C1BCD6FE-D20A-4D38-8B42-DAB864FACC66}" srcOrd="2" destOrd="0" parTransId="{388BE6FD-35F1-4446-B071-127043E70EBC}" sibTransId="{E6BE8162-EAA7-42F9-896A-D439D535E6FE}"/>
    <dgm:cxn modelId="{8C26D047-A32B-4D1D-9D53-0133AFB59784}" srcId="{875E88B0-4D67-4905-A424-11951999E8E2}" destId="{2F2B600B-DFCD-48A1-8347-6D3894AF2B23}" srcOrd="1" destOrd="0" parTransId="{40283223-D37C-40C8-B9D1-DA5144700A36}" sibTransId="{61CA43A3-50E1-4D2E-989F-53938D92EA3D}"/>
    <dgm:cxn modelId="{619E9849-7A46-41CF-AA97-61203BAA0CDD}" type="presOf" srcId="{220EBA8D-C833-402D-8618-FD0FF5FE7596}" destId="{12EF793F-C4B5-4771-B1AD-022A3C16EED7}" srcOrd="0" destOrd="1" presId="urn:microsoft.com/office/officeart/2005/8/layout/hList1"/>
    <dgm:cxn modelId="{91805F4A-0172-45D5-8D59-22BCB5FBC2F2}" srcId="{83516542-FD1C-499E-BC01-B1DEBBE798A9}" destId="{F2F37EB2-9E45-4729-AD42-76055C435D7E}" srcOrd="1" destOrd="0" parTransId="{431681C5-B4EB-4F32-954D-6F4CE1E5FAEE}" sibTransId="{03A9F617-FD65-4705-9045-2F7B9D4CC2B7}"/>
    <dgm:cxn modelId="{A11AD36B-150E-4492-B877-8A472A683E0F}" type="presOf" srcId="{CAE82A4D-521D-479B-A90C-5DE494F60741}" destId="{3A850F3E-16E4-4FE0-9872-C5B70C029EAE}" srcOrd="0" destOrd="0" presId="urn:microsoft.com/office/officeart/2005/8/layout/hList1"/>
    <dgm:cxn modelId="{43622671-250E-4695-B724-839C95F21FC6}" type="presOf" srcId="{7236FD4B-7615-4E00-BA84-9E5E074EAEE2}" destId="{9A1E86C4-CF89-4691-9B55-2ED66C18D316}" srcOrd="0" destOrd="0" presId="urn:microsoft.com/office/officeart/2005/8/layout/hList1"/>
    <dgm:cxn modelId="{7EAA6B51-DD76-4FF8-A941-5D23C16D1651}" srcId="{CAE82A4D-521D-479B-A90C-5DE494F60741}" destId="{9DBA8D14-FC7D-4088-8EFC-3A6940E4CABE}" srcOrd="2" destOrd="0" parTransId="{4C624EEC-1CB7-4040-B1E6-4634ACA686B3}" sibTransId="{68ADA481-69EA-4FBA-B831-9AAE0518A756}"/>
    <dgm:cxn modelId="{47CD8A71-71B0-4C60-B2C4-469E3CCC7FCC}" type="presOf" srcId="{D33B5575-48AE-4F46-A383-5637E21D8F9A}" destId="{CCCE923D-E32A-4CE5-80BA-5E0191347B39}" srcOrd="0" destOrd="2" presId="urn:microsoft.com/office/officeart/2005/8/layout/hList1"/>
    <dgm:cxn modelId="{9D8D4072-6571-44D4-94BE-D42EA65D3757}" type="presOf" srcId="{53EC91A9-AB2B-48F0-886C-AA435AD193C1}" destId="{12EF793F-C4B5-4771-B1AD-022A3C16EED7}" srcOrd="0" destOrd="0" presId="urn:microsoft.com/office/officeart/2005/8/layout/hList1"/>
    <dgm:cxn modelId="{7EBC585A-8969-4068-96D9-AA4D3CAD5255}" srcId="{BC419E0C-F4F0-4177-94F2-019267957557}" destId="{43F8DDD8-8E22-4749-A629-1D2312A25D64}" srcOrd="2" destOrd="0" parTransId="{FE7EB498-8F48-426F-A25E-5E0BA5599D85}" sibTransId="{2A14E61F-D0DA-49D0-956A-330B601BF4EA}"/>
    <dgm:cxn modelId="{056D3A7F-97AB-4253-A1D4-0B4901B9BA6E}" type="presOf" srcId="{69ACF30F-E6D7-44F2-9EF9-684C499EFBA4}" destId="{B0B5DF11-82F7-461A-B532-AAD502474095}" srcOrd="0" destOrd="0" presId="urn:microsoft.com/office/officeart/2005/8/layout/hList1"/>
    <dgm:cxn modelId="{9E384A7F-394B-422B-8E41-E37E06AF593D}" srcId="{53B4B0D3-28CD-4D43-A2DC-81E23B148045}" destId="{55527EA1-6719-45BE-9D1A-38AA2B7BFFE8}" srcOrd="1" destOrd="0" parTransId="{53B86DBA-D9D7-4321-88B0-6C966D8D743B}" sibTransId="{862349C5-2FBD-46ED-8DF8-7B86AB226B1A}"/>
    <dgm:cxn modelId="{40BC7481-BC3E-4165-9078-64748A87FFAD}" type="presOf" srcId="{19379FCE-FB8E-48BE-8233-1F95EB88C74C}" destId="{B0B5DF11-82F7-461A-B532-AAD502474095}" srcOrd="0" destOrd="3" presId="urn:microsoft.com/office/officeart/2005/8/layout/hList1"/>
    <dgm:cxn modelId="{86AC8883-5082-4F9A-BAC0-362152D7DFA2}" type="presOf" srcId="{85DD04DC-51F7-4F6C-AAD9-CC6A3CDBB131}" destId="{9A1E86C4-CF89-4691-9B55-2ED66C18D316}" srcOrd="0" destOrd="3" presId="urn:microsoft.com/office/officeart/2005/8/layout/hList1"/>
    <dgm:cxn modelId="{346041A0-161B-41B0-AD5B-8E5105A25647}" type="presOf" srcId="{D0A6F8A0-F8F2-459F-8F5A-FABF483FF788}" destId="{B0B5DF11-82F7-461A-B532-AAD502474095}" srcOrd="0" destOrd="1" presId="urn:microsoft.com/office/officeart/2005/8/layout/hList1"/>
    <dgm:cxn modelId="{E027E7A1-F115-4630-BD1F-162ABA641ED2}" type="presOf" srcId="{F2F37EB2-9E45-4729-AD42-76055C435D7E}" destId="{AD6283CB-22AE-4C41-9929-B4CBED6D983F}" srcOrd="0" destOrd="1" presId="urn:microsoft.com/office/officeart/2005/8/layout/hList1"/>
    <dgm:cxn modelId="{553107A8-5F63-4432-8FDB-7CD26CCFC5B7}" srcId="{53B4B0D3-28CD-4D43-A2DC-81E23B148045}" destId="{875E88B0-4D67-4905-A424-11951999E8E2}" srcOrd="4" destOrd="0" parTransId="{6FE88E44-03F8-499E-9DF2-218BF8D32CA6}" sibTransId="{3D265E41-E04D-449E-A777-F957394685FF}"/>
    <dgm:cxn modelId="{D1FBFAC1-E88C-4A0E-B6EA-6A230FE2E835}" type="presOf" srcId="{0D5D1BB9-8B41-4DC1-A0AC-BCF89D69167D}" destId="{9A1E86C4-CF89-4691-9B55-2ED66C18D316}" srcOrd="0" destOrd="1" presId="urn:microsoft.com/office/officeart/2005/8/layout/hList1"/>
    <dgm:cxn modelId="{363D0BD0-0975-4705-923B-9588ECABB549}" srcId="{55527EA1-6719-45BE-9D1A-38AA2B7BFFE8}" destId="{19379FCE-FB8E-48BE-8233-1F95EB88C74C}" srcOrd="3" destOrd="0" parTransId="{3A4CB2A2-7D4B-4BF2-873B-2A093F30A632}" sibTransId="{73F1FD40-126A-46FB-910A-A8C0C290E37B}"/>
    <dgm:cxn modelId="{010726D1-70E4-477D-ADEB-32CD4F9BFD9D}" srcId="{CAE82A4D-521D-479B-A90C-5DE494F60741}" destId="{53EC91A9-AB2B-48F0-886C-AA435AD193C1}" srcOrd="0" destOrd="0" parTransId="{16BD0638-1126-4835-97EC-CA8627757849}" sibTransId="{91920318-F323-4C51-A3D7-68778ACCC8A0}"/>
    <dgm:cxn modelId="{CA8D24D9-801C-4179-BE7B-31ECCE96B0BD}" srcId="{CAE82A4D-521D-479B-A90C-5DE494F60741}" destId="{9CB0DF3E-908E-4FB5-A690-D0938394A3CF}" srcOrd="3" destOrd="0" parTransId="{214AA60E-E31B-4F20-901A-8C34A8F93D08}" sibTransId="{8B492848-733E-45A6-B7B7-61B48D27F7EA}"/>
    <dgm:cxn modelId="{123BE6DB-F018-48EB-B863-AD28A63043D4}" srcId="{55527EA1-6719-45BE-9D1A-38AA2B7BFFE8}" destId="{69ACF30F-E6D7-44F2-9EF9-684C499EFBA4}" srcOrd="0" destOrd="0" parTransId="{066982F4-B3AD-499B-9CDE-732683C4B12D}" sibTransId="{E4794527-0A51-43E8-BFE5-0D74FB5E3FA5}"/>
    <dgm:cxn modelId="{4E0C87E5-AA02-4912-8B44-A9ED581E6FF4}" srcId="{BC419E0C-F4F0-4177-94F2-019267957557}" destId="{0D5D1BB9-8B41-4DC1-A0AC-BCF89D69167D}" srcOrd="1" destOrd="0" parTransId="{2C26B410-0D09-44BD-AACB-391314A0EC4E}" sibTransId="{44E6D325-1E13-4461-8926-A50F67876C4D}"/>
    <dgm:cxn modelId="{0D18EFEE-E697-4092-BAF5-57574184B944}" type="presOf" srcId="{9DBA8D14-FC7D-4088-8EFC-3A6940E4CABE}" destId="{12EF793F-C4B5-4771-B1AD-022A3C16EED7}" srcOrd="0" destOrd="2" presId="urn:microsoft.com/office/officeart/2005/8/layout/hList1"/>
    <dgm:cxn modelId="{D23194F2-22A7-4797-A21B-925BF4D088A4}" srcId="{875E88B0-4D67-4905-A424-11951999E8E2}" destId="{C8ED3A35-A51F-4C0A-8731-70DB1D90BF45}" srcOrd="3" destOrd="0" parTransId="{1A4B99C3-FBF7-4968-9C7C-FE95AEBD233E}" sibTransId="{21F206A6-D111-42BF-B6AE-6D5F4B26805F}"/>
    <dgm:cxn modelId="{A74227F8-6FF4-48F1-AA86-B7B0339C4144}" type="presOf" srcId="{55527EA1-6719-45BE-9D1A-38AA2B7BFFE8}" destId="{879353A6-53AE-4A78-A2BB-DE58645D0F57}" srcOrd="0" destOrd="0" presId="urn:microsoft.com/office/officeart/2005/8/layout/hList1"/>
    <dgm:cxn modelId="{1C5BB3F9-3550-4708-A794-CE7D27DE37AD}" srcId="{55527EA1-6719-45BE-9D1A-38AA2B7BFFE8}" destId="{D0A6F8A0-F8F2-459F-8F5A-FABF483FF788}" srcOrd="1" destOrd="0" parTransId="{4371B52F-56C7-42DA-AE16-149B29D70062}" sibTransId="{FB5568B2-234B-4C64-A472-D2E45E2EF9CA}"/>
    <dgm:cxn modelId="{09E930FF-6C23-4435-A0D3-EEEEBB782792}" type="presOf" srcId="{C8ED3A35-A51F-4C0A-8731-70DB1D90BF45}" destId="{CCCE923D-E32A-4CE5-80BA-5E0191347B39}" srcOrd="0" destOrd="3" presId="urn:microsoft.com/office/officeart/2005/8/layout/hList1"/>
    <dgm:cxn modelId="{8D5A6596-03D1-4CE4-B548-F18D24AB1863}" type="presParOf" srcId="{C5E713AF-5FC4-4E70-A898-60507E6EA594}" destId="{75C3D695-5222-45E7-AB5F-EA79D6B89AC2}" srcOrd="0" destOrd="0" presId="urn:microsoft.com/office/officeart/2005/8/layout/hList1"/>
    <dgm:cxn modelId="{E6671187-AE82-40D4-9EBF-81DE3485F00C}" type="presParOf" srcId="{75C3D695-5222-45E7-AB5F-EA79D6B89AC2}" destId="{3A850F3E-16E4-4FE0-9872-C5B70C029EAE}" srcOrd="0" destOrd="0" presId="urn:microsoft.com/office/officeart/2005/8/layout/hList1"/>
    <dgm:cxn modelId="{0034BEA9-BB2E-405E-9A6B-039D1CC2E8B2}" type="presParOf" srcId="{75C3D695-5222-45E7-AB5F-EA79D6B89AC2}" destId="{12EF793F-C4B5-4771-B1AD-022A3C16EED7}" srcOrd="1" destOrd="0" presId="urn:microsoft.com/office/officeart/2005/8/layout/hList1"/>
    <dgm:cxn modelId="{C0DCD15B-CFB4-47E1-B545-86C6ABEC0B3C}" type="presParOf" srcId="{C5E713AF-5FC4-4E70-A898-60507E6EA594}" destId="{E8AD9601-4D2B-4006-B56E-25C56E42CE4E}" srcOrd="1" destOrd="0" presId="urn:microsoft.com/office/officeart/2005/8/layout/hList1"/>
    <dgm:cxn modelId="{962D82CF-ADB2-494B-8260-6B562460E2BA}" type="presParOf" srcId="{C5E713AF-5FC4-4E70-A898-60507E6EA594}" destId="{3745D43B-03EE-4EC2-966D-86753A4A62D1}" srcOrd="2" destOrd="0" presId="urn:microsoft.com/office/officeart/2005/8/layout/hList1"/>
    <dgm:cxn modelId="{9C7FDA3B-D416-4703-B082-801096653D54}" type="presParOf" srcId="{3745D43B-03EE-4EC2-966D-86753A4A62D1}" destId="{879353A6-53AE-4A78-A2BB-DE58645D0F57}" srcOrd="0" destOrd="0" presId="urn:microsoft.com/office/officeart/2005/8/layout/hList1"/>
    <dgm:cxn modelId="{3F2E589E-7F7A-46A1-9860-9746F7DE3CBB}" type="presParOf" srcId="{3745D43B-03EE-4EC2-966D-86753A4A62D1}" destId="{B0B5DF11-82F7-461A-B532-AAD502474095}" srcOrd="1" destOrd="0" presId="urn:microsoft.com/office/officeart/2005/8/layout/hList1"/>
    <dgm:cxn modelId="{73A28E83-08A6-4095-B2D9-369284A617E9}" type="presParOf" srcId="{C5E713AF-5FC4-4E70-A898-60507E6EA594}" destId="{12444A10-1017-4C78-96DD-0D432BACFD0B}" srcOrd="3" destOrd="0" presId="urn:microsoft.com/office/officeart/2005/8/layout/hList1"/>
    <dgm:cxn modelId="{BBC8BA1B-9D56-4C56-8F69-D41B08E715B5}" type="presParOf" srcId="{C5E713AF-5FC4-4E70-A898-60507E6EA594}" destId="{4B48BD10-07F3-4111-8D4D-789BCA1110F9}" srcOrd="4" destOrd="0" presId="urn:microsoft.com/office/officeart/2005/8/layout/hList1"/>
    <dgm:cxn modelId="{1F722577-51EA-40F1-AFA7-2581A3691FCE}" type="presParOf" srcId="{4B48BD10-07F3-4111-8D4D-789BCA1110F9}" destId="{DCE50A3E-B5D4-4505-877E-DACC4F555096}" srcOrd="0" destOrd="0" presId="urn:microsoft.com/office/officeart/2005/8/layout/hList1"/>
    <dgm:cxn modelId="{112DCD49-DEF1-4E10-B6AC-5281B6397822}" type="presParOf" srcId="{4B48BD10-07F3-4111-8D4D-789BCA1110F9}" destId="{AD6283CB-22AE-4C41-9929-B4CBED6D983F}" srcOrd="1" destOrd="0" presId="urn:microsoft.com/office/officeart/2005/8/layout/hList1"/>
    <dgm:cxn modelId="{BCEE560A-86DB-41AD-A793-668328974C5D}" type="presParOf" srcId="{C5E713AF-5FC4-4E70-A898-60507E6EA594}" destId="{18513135-FBDF-4CEB-AFBC-637597231605}" srcOrd="5" destOrd="0" presId="urn:microsoft.com/office/officeart/2005/8/layout/hList1"/>
    <dgm:cxn modelId="{1A2F9585-376E-4162-9757-8FF315CE44EB}" type="presParOf" srcId="{C5E713AF-5FC4-4E70-A898-60507E6EA594}" destId="{6AE43861-34E1-49EF-B5C9-82D7A9ED9A88}" srcOrd="6" destOrd="0" presId="urn:microsoft.com/office/officeart/2005/8/layout/hList1"/>
    <dgm:cxn modelId="{0351008D-829D-434D-88E5-E0F0A99225AA}" type="presParOf" srcId="{6AE43861-34E1-49EF-B5C9-82D7A9ED9A88}" destId="{822A3261-4F3C-42A6-8921-D6013FF79502}" srcOrd="0" destOrd="0" presId="urn:microsoft.com/office/officeart/2005/8/layout/hList1"/>
    <dgm:cxn modelId="{EE0DE6A2-3390-438E-9373-16B4AA190F10}" type="presParOf" srcId="{6AE43861-34E1-49EF-B5C9-82D7A9ED9A88}" destId="{9A1E86C4-CF89-4691-9B55-2ED66C18D316}" srcOrd="1" destOrd="0" presId="urn:microsoft.com/office/officeart/2005/8/layout/hList1"/>
    <dgm:cxn modelId="{296AE96B-D3A9-4F77-8D96-325AB110BEF2}" type="presParOf" srcId="{C5E713AF-5FC4-4E70-A898-60507E6EA594}" destId="{26CB690F-EAA8-4ADD-89D5-0DF130E9DF2C}" srcOrd="7" destOrd="0" presId="urn:microsoft.com/office/officeart/2005/8/layout/hList1"/>
    <dgm:cxn modelId="{2E30A8D9-9ED5-4C64-A189-9A1291C62F3D}" type="presParOf" srcId="{C5E713AF-5FC4-4E70-A898-60507E6EA594}" destId="{8F6DE5CC-6553-43E9-9FA0-5531DBC3AFB0}" srcOrd="8" destOrd="0" presId="urn:microsoft.com/office/officeart/2005/8/layout/hList1"/>
    <dgm:cxn modelId="{04BDAB82-26B2-4943-A203-A26479A5D72C}" type="presParOf" srcId="{8F6DE5CC-6553-43E9-9FA0-5531DBC3AFB0}" destId="{4999780E-3091-4523-8641-56E63977B481}" srcOrd="0" destOrd="0" presId="urn:microsoft.com/office/officeart/2005/8/layout/hList1"/>
    <dgm:cxn modelId="{BD0AC3EE-34B7-4C1B-ADF6-0A35F7F9546F}" type="presParOf" srcId="{8F6DE5CC-6553-43E9-9FA0-5531DBC3AFB0}" destId="{CCCE923D-E32A-4CE5-80BA-5E0191347B39}"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03D1FA5-D601-4AF5-9574-0EF83E485638}"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41F9557C-DBF7-4733-A246-FA46B0AF20D6}">
      <dgm:prSet phldrT="[Text]"/>
      <dgm:spPr/>
      <dgm:t>
        <a:bodyPr/>
        <a:lstStyle/>
        <a:p>
          <a:r>
            <a:rPr lang="en-US" dirty="0"/>
            <a:t>Draft 1 posted</a:t>
          </a:r>
        </a:p>
      </dgm:t>
    </dgm:pt>
    <dgm:pt modelId="{98F55402-1FA2-415E-AB60-53E12E6C54B9}" type="parTrans" cxnId="{A84E4B0D-08DB-45F1-A9B0-857F00EAA702}">
      <dgm:prSet/>
      <dgm:spPr/>
      <dgm:t>
        <a:bodyPr/>
        <a:lstStyle/>
        <a:p>
          <a:endParaRPr lang="en-US"/>
        </a:p>
      </dgm:t>
    </dgm:pt>
    <dgm:pt modelId="{C79D1496-4935-4F71-B1F1-9A41E75D0A09}" type="sibTrans" cxnId="{A84E4B0D-08DB-45F1-A9B0-857F00EAA702}">
      <dgm:prSet/>
      <dgm:spPr/>
      <dgm:t>
        <a:bodyPr/>
        <a:lstStyle/>
        <a:p>
          <a:endParaRPr lang="en-US"/>
        </a:p>
      </dgm:t>
    </dgm:pt>
    <dgm:pt modelId="{2FD5F8C5-B20B-4254-941A-6069F9545C71}">
      <dgm:prSet/>
      <dgm:spPr/>
      <dgm:t>
        <a:bodyPr/>
        <a:lstStyle/>
        <a:p>
          <a:r>
            <a:rPr lang="en-US" dirty="0"/>
            <a:t>Updated to include HDGF (non-LIHTC) Experience and Capacity</a:t>
          </a:r>
        </a:p>
      </dgm:t>
    </dgm:pt>
    <dgm:pt modelId="{04D151DB-A035-438E-9A05-4A5B965479AC}" type="parTrans" cxnId="{1AE288F8-061E-41BC-8918-412429C67DF3}">
      <dgm:prSet/>
      <dgm:spPr/>
      <dgm:t>
        <a:bodyPr/>
        <a:lstStyle/>
        <a:p>
          <a:endParaRPr lang="en-US"/>
        </a:p>
      </dgm:t>
    </dgm:pt>
    <dgm:pt modelId="{E94EC05F-1015-4F23-A8FF-5DF085DF4ED6}" type="sibTrans" cxnId="{1AE288F8-061E-41BC-8918-412429C67DF3}">
      <dgm:prSet/>
      <dgm:spPr/>
      <dgm:t>
        <a:bodyPr/>
        <a:lstStyle/>
        <a:p>
          <a:endParaRPr lang="en-US"/>
        </a:p>
      </dgm:t>
    </dgm:pt>
    <dgm:pt modelId="{B633332A-271E-4021-B7AD-B2FD9043310A}">
      <dgm:prSet/>
      <dgm:spPr/>
      <dgm:t>
        <a:bodyPr/>
        <a:lstStyle/>
        <a:p>
          <a:r>
            <a:rPr lang="en-US"/>
            <a:t>A Minimum Requirements section for HDGF Program</a:t>
          </a:r>
          <a:endParaRPr lang="en-US" dirty="0"/>
        </a:p>
      </dgm:t>
    </dgm:pt>
    <dgm:pt modelId="{D3B13C6D-2F93-4A31-AD7B-467BC049E4DA}" type="parTrans" cxnId="{571EE5D6-4339-43F0-A6A5-D24DAD31FFF5}">
      <dgm:prSet/>
      <dgm:spPr/>
      <dgm:t>
        <a:bodyPr/>
        <a:lstStyle/>
        <a:p>
          <a:endParaRPr lang="en-US"/>
        </a:p>
      </dgm:t>
    </dgm:pt>
    <dgm:pt modelId="{E3A2169D-3387-497C-8026-0609E5337E0C}" type="sibTrans" cxnId="{571EE5D6-4339-43F0-A6A5-D24DAD31FFF5}">
      <dgm:prSet/>
      <dgm:spPr/>
      <dgm:t>
        <a:bodyPr/>
        <a:lstStyle/>
        <a:p>
          <a:endParaRPr lang="en-US"/>
        </a:p>
      </dgm:t>
    </dgm:pt>
    <dgm:pt modelId="{5BB7A3CE-75FC-4D72-8D31-6CE4D020CC42}">
      <dgm:prSet/>
      <dgm:spPr/>
      <dgm:t>
        <a:bodyPr/>
        <a:lstStyle/>
        <a:p>
          <a:r>
            <a:rPr lang="en-US" dirty="0"/>
            <a:t>Clarified General Partner/Member review</a:t>
          </a:r>
        </a:p>
      </dgm:t>
    </dgm:pt>
    <dgm:pt modelId="{01524A64-2F80-4FF0-9D47-D0AB3DEADDE2}" type="parTrans" cxnId="{D717F4D5-8B84-41C7-8D2E-30A966F32AC5}">
      <dgm:prSet/>
      <dgm:spPr/>
      <dgm:t>
        <a:bodyPr/>
        <a:lstStyle/>
        <a:p>
          <a:endParaRPr lang="en-US"/>
        </a:p>
      </dgm:t>
    </dgm:pt>
    <dgm:pt modelId="{0EFBC10A-FA7D-414F-9316-61FA29440670}" type="sibTrans" cxnId="{D717F4D5-8B84-41C7-8D2E-30A966F32AC5}">
      <dgm:prSet/>
      <dgm:spPr/>
      <dgm:t>
        <a:bodyPr/>
        <a:lstStyle/>
        <a:p>
          <a:endParaRPr lang="en-US"/>
        </a:p>
      </dgm:t>
    </dgm:pt>
    <dgm:pt modelId="{EA0CA9C3-8225-4023-A71D-6F4614D40AF4}">
      <dgm:prSet/>
      <dgm:spPr/>
      <dgm:t>
        <a:bodyPr/>
        <a:lstStyle/>
        <a:p>
          <a:r>
            <a:rPr lang="en-US" dirty="0"/>
            <a:t>Added Definitions</a:t>
          </a:r>
        </a:p>
      </dgm:t>
    </dgm:pt>
    <dgm:pt modelId="{D5F5FD04-A46B-47C6-AE17-C66850E73EC2}" type="parTrans" cxnId="{DE5F14C5-6C7F-4F28-839D-7E09429BABB3}">
      <dgm:prSet/>
      <dgm:spPr/>
      <dgm:t>
        <a:bodyPr/>
        <a:lstStyle/>
        <a:p>
          <a:endParaRPr lang="en-US"/>
        </a:p>
      </dgm:t>
    </dgm:pt>
    <dgm:pt modelId="{CC2E5C75-95F3-4473-9CD0-46042A03618C}" type="sibTrans" cxnId="{DE5F14C5-6C7F-4F28-839D-7E09429BABB3}">
      <dgm:prSet/>
      <dgm:spPr/>
      <dgm:t>
        <a:bodyPr/>
        <a:lstStyle/>
        <a:p>
          <a:endParaRPr lang="en-US"/>
        </a:p>
      </dgm:t>
    </dgm:pt>
    <dgm:pt modelId="{B2B2D29B-3B1C-48FC-9D8B-579917B525FB}">
      <dgm:prSet/>
      <dgm:spPr/>
      <dgm:t>
        <a:bodyPr/>
        <a:lstStyle/>
        <a:p>
          <a:r>
            <a:rPr lang="en-US" dirty="0"/>
            <a:t>Experience and Capacity Review Cycle Added (Annual or 2-year)</a:t>
          </a:r>
        </a:p>
      </dgm:t>
    </dgm:pt>
    <dgm:pt modelId="{DFB681D7-F2C2-4EEC-B3B7-4A03B8048228}" type="parTrans" cxnId="{8B4ECEF6-165B-4038-852D-0D5CD205F8D4}">
      <dgm:prSet/>
      <dgm:spPr/>
      <dgm:t>
        <a:bodyPr/>
        <a:lstStyle/>
        <a:p>
          <a:endParaRPr lang="en-US"/>
        </a:p>
      </dgm:t>
    </dgm:pt>
    <dgm:pt modelId="{C7CFFA75-3960-4A34-9328-CAC3889D3218}" type="sibTrans" cxnId="{8B4ECEF6-165B-4038-852D-0D5CD205F8D4}">
      <dgm:prSet/>
      <dgm:spPr/>
      <dgm:t>
        <a:bodyPr/>
        <a:lstStyle/>
        <a:p>
          <a:endParaRPr lang="en-US"/>
        </a:p>
      </dgm:t>
    </dgm:pt>
    <dgm:pt modelId="{4F20D0EC-095D-4920-978D-18FB178ECCB3}">
      <dgm:prSet/>
      <dgm:spPr/>
      <dgm:t>
        <a:bodyPr/>
        <a:lstStyle/>
        <a:p>
          <a:r>
            <a:rPr lang="en-US"/>
            <a:t>Made a 2-year review for experienced developers (MQ #4-6)</a:t>
          </a:r>
          <a:endParaRPr lang="en-US" dirty="0"/>
        </a:p>
      </dgm:t>
    </dgm:pt>
    <dgm:pt modelId="{9C4ACC58-1F54-45E8-8B47-853D241A50EC}" type="parTrans" cxnId="{9D29D3D1-5EA3-482D-9C55-A8CBB33B178D}">
      <dgm:prSet/>
      <dgm:spPr/>
      <dgm:t>
        <a:bodyPr/>
        <a:lstStyle/>
        <a:p>
          <a:endParaRPr lang="en-US"/>
        </a:p>
      </dgm:t>
    </dgm:pt>
    <dgm:pt modelId="{4F6C4BE1-AE22-475E-9C53-A3F4D7F10C49}" type="sibTrans" cxnId="{9D29D3D1-5EA3-482D-9C55-A8CBB33B178D}">
      <dgm:prSet/>
      <dgm:spPr/>
      <dgm:t>
        <a:bodyPr/>
        <a:lstStyle/>
        <a:p>
          <a:endParaRPr lang="en-US"/>
        </a:p>
      </dgm:t>
    </dgm:pt>
    <dgm:pt modelId="{836B5DF5-374A-4F8A-BF49-88F52281E0A5}">
      <dgm:prSet/>
      <dgm:spPr/>
      <dgm:t>
        <a:bodyPr/>
        <a:lstStyle/>
        <a:p>
          <a:r>
            <a:rPr lang="en-US" dirty="0"/>
            <a:t>Allow for those approved in 2025 to use their 2025 approval for 2-years. (This would assist 72 entities so far!)</a:t>
          </a:r>
        </a:p>
      </dgm:t>
    </dgm:pt>
    <dgm:pt modelId="{AAFCD6E4-F13C-4C3C-A9C2-EE072E740E06}" type="parTrans" cxnId="{F2C2BB65-59B7-4CE5-8489-FDF32BB7DF2C}">
      <dgm:prSet/>
      <dgm:spPr/>
      <dgm:t>
        <a:bodyPr/>
        <a:lstStyle/>
        <a:p>
          <a:endParaRPr lang="en-US"/>
        </a:p>
      </dgm:t>
    </dgm:pt>
    <dgm:pt modelId="{4D4443F4-D289-4FC6-821C-B56AE8D0D809}" type="sibTrans" cxnId="{F2C2BB65-59B7-4CE5-8489-FDF32BB7DF2C}">
      <dgm:prSet/>
      <dgm:spPr/>
      <dgm:t>
        <a:bodyPr/>
        <a:lstStyle/>
        <a:p>
          <a:endParaRPr lang="en-US"/>
        </a:p>
      </dgm:t>
    </dgm:pt>
    <dgm:pt modelId="{15C4B1B6-58DB-41D6-9FBC-F00D4BD515D7}">
      <dgm:prSet/>
      <dgm:spPr/>
      <dgm:t>
        <a:bodyPr/>
        <a:lstStyle/>
        <a:p>
          <a:r>
            <a:rPr lang="en-US"/>
            <a:t>Removed Lien &amp; Litigation due at E/C.  </a:t>
          </a:r>
          <a:endParaRPr lang="en-US" dirty="0"/>
        </a:p>
      </dgm:t>
    </dgm:pt>
    <dgm:pt modelId="{4EE0E876-2C77-4CBB-AC63-8F61AF3A4217}" type="parTrans" cxnId="{4D32E408-8BD6-4B82-AF48-391E92A7F23E}">
      <dgm:prSet/>
      <dgm:spPr/>
      <dgm:t>
        <a:bodyPr/>
        <a:lstStyle/>
        <a:p>
          <a:endParaRPr lang="en-US"/>
        </a:p>
      </dgm:t>
    </dgm:pt>
    <dgm:pt modelId="{A8F79AB0-85C4-491A-A1C3-98411738E6EA}" type="sibTrans" cxnId="{4D32E408-8BD6-4B82-AF48-391E92A7F23E}">
      <dgm:prSet/>
      <dgm:spPr/>
      <dgm:t>
        <a:bodyPr/>
        <a:lstStyle/>
        <a:p>
          <a:endParaRPr lang="en-US"/>
        </a:p>
      </dgm:t>
    </dgm:pt>
    <dgm:pt modelId="{C1951423-CD6B-4E9D-8485-F0A2553DFECD}">
      <dgm:prSet/>
      <dgm:spPr/>
      <dgm:t>
        <a:bodyPr/>
        <a:lstStyle/>
        <a:p>
          <a:r>
            <a:rPr lang="en-US" dirty="0"/>
            <a:t>This is consistent with </a:t>
          </a:r>
          <a:r>
            <a:rPr lang="en-US" dirty="0">
              <a:hlinkClick xmlns:r="http://schemas.openxmlformats.org/officeDocument/2006/relationships" r:id="rId1" tooltip="Original URL: https://ohiohome.org/ppd/documents/ExpCapacity-FAQ-July2025.pdf. Click or tap if you trust this link."/>
            </a:rPr>
            <a:t>current FAQ</a:t>
          </a:r>
          <a:r>
            <a:rPr lang="en-US" dirty="0"/>
            <a:t>. </a:t>
          </a:r>
        </a:p>
      </dgm:t>
    </dgm:pt>
    <dgm:pt modelId="{844F25B8-7721-49CE-8965-2B1873E627F0}" type="parTrans" cxnId="{12D2C7EC-66D1-44A0-A474-2B27C588AB37}">
      <dgm:prSet/>
      <dgm:spPr/>
      <dgm:t>
        <a:bodyPr/>
        <a:lstStyle/>
        <a:p>
          <a:endParaRPr lang="en-US"/>
        </a:p>
      </dgm:t>
    </dgm:pt>
    <dgm:pt modelId="{B27556AB-D596-4424-AC35-85A71CED25C1}" type="sibTrans" cxnId="{12D2C7EC-66D1-44A0-A474-2B27C588AB37}">
      <dgm:prSet/>
      <dgm:spPr/>
      <dgm:t>
        <a:bodyPr/>
        <a:lstStyle/>
        <a:p>
          <a:endParaRPr lang="en-US"/>
        </a:p>
      </dgm:t>
    </dgm:pt>
    <dgm:pt modelId="{C7DA48EC-5966-485A-900C-987D34C7496D}">
      <dgm:prSet phldrT="[Text]"/>
      <dgm:spPr/>
      <dgm:t>
        <a:bodyPr/>
        <a:lstStyle/>
        <a:p>
          <a:r>
            <a:rPr lang="en-US"/>
            <a:t>Accepting Public Comments until Tuesday, October 1, 2025.</a:t>
          </a:r>
          <a:endParaRPr lang="en-US" dirty="0"/>
        </a:p>
      </dgm:t>
    </dgm:pt>
    <dgm:pt modelId="{D4BAD607-DFE5-4EA1-97C3-168E34D9A79A}" type="parTrans" cxnId="{D5A973F8-F4B8-48CE-AC20-AB0F1ACE35E4}">
      <dgm:prSet/>
      <dgm:spPr/>
      <dgm:t>
        <a:bodyPr/>
        <a:lstStyle/>
        <a:p>
          <a:endParaRPr lang="en-US"/>
        </a:p>
      </dgm:t>
    </dgm:pt>
    <dgm:pt modelId="{E892D619-475B-4208-B0C6-49F73A071291}" type="sibTrans" cxnId="{D5A973F8-F4B8-48CE-AC20-AB0F1ACE35E4}">
      <dgm:prSet/>
      <dgm:spPr/>
      <dgm:t>
        <a:bodyPr/>
        <a:lstStyle/>
        <a:p>
          <a:endParaRPr lang="en-US"/>
        </a:p>
      </dgm:t>
    </dgm:pt>
    <dgm:pt modelId="{560A87F5-51F0-407D-9AF1-13C5D689857A}">
      <dgm:prSet/>
      <dgm:spPr/>
      <dgm:t>
        <a:bodyPr/>
        <a:lstStyle/>
        <a:p>
          <a:r>
            <a:rPr lang="en-US"/>
            <a:t>Capacity of Developer, Experience, Successful Completion</a:t>
          </a:r>
          <a:endParaRPr lang="en-US" dirty="0"/>
        </a:p>
      </dgm:t>
    </dgm:pt>
    <dgm:pt modelId="{3F688DDC-A5E5-411E-BBB7-0A06A6911901}" type="parTrans" cxnId="{021A06EA-0C81-49CC-AE6A-56B748C4D6AF}">
      <dgm:prSet/>
      <dgm:spPr/>
      <dgm:t>
        <a:bodyPr/>
        <a:lstStyle/>
        <a:p>
          <a:endParaRPr lang="en-US"/>
        </a:p>
      </dgm:t>
    </dgm:pt>
    <dgm:pt modelId="{E86E334A-1884-4207-A0D6-C6FBE3824EEE}" type="sibTrans" cxnId="{021A06EA-0C81-49CC-AE6A-56B748C4D6AF}">
      <dgm:prSet/>
      <dgm:spPr/>
      <dgm:t>
        <a:bodyPr/>
        <a:lstStyle/>
        <a:p>
          <a:endParaRPr lang="en-US"/>
        </a:p>
      </dgm:t>
    </dgm:pt>
    <dgm:pt modelId="{DC8163CD-9497-48BD-9CBC-D384EDC2E371}">
      <dgm:prSet/>
      <dgm:spPr/>
      <dgm:t>
        <a:bodyPr/>
        <a:lstStyle/>
        <a:p>
          <a:r>
            <a:rPr lang="en-US" dirty="0"/>
            <a:t>Due with application as they include county-specific L&amp;L.</a:t>
          </a:r>
        </a:p>
      </dgm:t>
    </dgm:pt>
    <dgm:pt modelId="{352DC18C-B12C-4BAA-8405-9CDD5D1A3352}" type="parTrans" cxnId="{168E4E1A-92EA-4560-A8B7-CDF93B7D8861}">
      <dgm:prSet/>
      <dgm:spPr/>
      <dgm:t>
        <a:bodyPr/>
        <a:lstStyle/>
        <a:p>
          <a:endParaRPr lang="en-US"/>
        </a:p>
      </dgm:t>
    </dgm:pt>
    <dgm:pt modelId="{FE93E86E-293B-4B20-94E8-C138A9530A74}" type="sibTrans" cxnId="{168E4E1A-92EA-4560-A8B7-CDF93B7D8861}">
      <dgm:prSet/>
      <dgm:spPr/>
      <dgm:t>
        <a:bodyPr/>
        <a:lstStyle/>
        <a:p>
          <a:endParaRPr lang="en-US"/>
        </a:p>
      </dgm:t>
    </dgm:pt>
    <dgm:pt modelId="{6FA59B85-E420-4390-8CFF-20463549C18B}" type="pres">
      <dgm:prSet presAssocID="{D03D1FA5-D601-4AF5-9574-0EF83E485638}" presName="linear" presStyleCnt="0">
        <dgm:presLayoutVars>
          <dgm:animLvl val="lvl"/>
          <dgm:resizeHandles val="exact"/>
        </dgm:presLayoutVars>
      </dgm:prSet>
      <dgm:spPr/>
    </dgm:pt>
    <dgm:pt modelId="{459AE2BB-6D3D-4240-83D3-616B7CEC5B4B}" type="pres">
      <dgm:prSet presAssocID="{41F9557C-DBF7-4733-A246-FA46B0AF20D6}" presName="parentText" presStyleLbl="node1" presStyleIdx="0" presStyleCnt="6">
        <dgm:presLayoutVars>
          <dgm:chMax val="0"/>
          <dgm:bulletEnabled val="1"/>
        </dgm:presLayoutVars>
      </dgm:prSet>
      <dgm:spPr/>
    </dgm:pt>
    <dgm:pt modelId="{A3D3C61E-6438-42B9-A71A-77C65A7C43DD}" type="pres">
      <dgm:prSet presAssocID="{41F9557C-DBF7-4733-A246-FA46B0AF20D6}" presName="childText" presStyleLbl="revTx" presStyleIdx="0" presStyleCnt="5">
        <dgm:presLayoutVars>
          <dgm:bulletEnabled val="1"/>
        </dgm:presLayoutVars>
      </dgm:prSet>
      <dgm:spPr/>
    </dgm:pt>
    <dgm:pt modelId="{82A222DB-2F84-4316-96BE-83D8BFD19910}" type="pres">
      <dgm:prSet presAssocID="{2FD5F8C5-B20B-4254-941A-6069F9545C71}" presName="parentText" presStyleLbl="node1" presStyleIdx="1" presStyleCnt="6">
        <dgm:presLayoutVars>
          <dgm:chMax val="0"/>
          <dgm:bulletEnabled val="1"/>
        </dgm:presLayoutVars>
      </dgm:prSet>
      <dgm:spPr/>
    </dgm:pt>
    <dgm:pt modelId="{C51CCB10-55DD-4773-9036-AE30454CF4A7}" type="pres">
      <dgm:prSet presAssocID="{2FD5F8C5-B20B-4254-941A-6069F9545C71}" presName="childText" presStyleLbl="revTx" presStyleIdx="1" presStyleCnt="5">
        <dgm:presLayoutVars>
          <dgm:bulletEnabled val="1"/>
        </dgm:presLayoutVars>
      </dgm:prSet>
      <dgm:spPr/>
    </dgm:pt>
    <dgm:pt modelId="{6122E568-FC0B-4909-AFA7-E28CB01816F3}" type="pres">
      <dgm:prSet presAssocID="{5BB7A3CE-75FC-4D72-8D31-6CE4D020CC42}" presName="parentText" presStyleLbl="node1" presStyleIdx="2" presStyleCnt="6">
        <dgm:presLayoutVars>
          <dgm:chMax val="0"/>
          <dgm:bulletEnabled val="1"/>
        </dgm:presLayoutVars>
      </dgm:prSet>
      <dgm:spPr/>
    </dgm:pt>
    <dgm:pt modelId="{35F160F6-F648-4835-B774-8B4955B049C6}" type="pres">
      <dgm:prSet presAssocID="{0EFBC10A-FA7D-414F-9316-61FA29440670}" presName="spacer" presStyleCnt="0"/>
      <dgm:spPr/>
    </dgm:pt>
    <dgm:pt modelId="{F84BD234-58E6-4FD1-A520-E921CD6ABA78}" type="pres">
      <dgm:prSet presAssocID="{EA0CA9C3-8225-4023-A71D-6F4614D40AF4}" presName="parentText" presStyleLbl="node1" presStyleIdx="3" presStyleCnt="6">
        <dgm:presLayoutVars>
          <dgm:chMax val="0"/>
          <dgm:bulletEnabled val="1"/>
        </dgm:presLayoutVars>
      </dgm:prSet>
      <dgm:spPr/>
    </dgm:pt>
    <dgm:pt modelId="{2FB37239-D3EB-4410-8651-4F2D3415FC76}" type="pres">
      <dgm:prSet presAssocID="{EA0CA9C3-8225-4023-A71D-6F4614D40AF4}" presName="childText" presStyleLbl="revTx" presStyleIdx="2" presStyleCnt="5">
        <dgm:presLayoutVars>
          <dgm:bulletEnabled val="1"/>
        </dgm:presLayoutVars>
      </dgm:prSet>
      <dgm:spPr/>
    </dgm:pt>
    <dgm:pt modelId="{D5DEC3FD-8F40-4988-AE7D-5F87FA1439DA}" type="pres">
      <dgm:prSet presAssocID="{B2B2D29B-3B1C-48FC-9D8B-579917B525FB}" presName="parentText" presStyleLbl="node1" presStyleIdx="4" presStyleCnt="6">
        <dgm:presLayoutVars>
          <dgm:chMax val="0"/>
          <dgm:bulletEnabled val="1"/>
        </dgm:presLayoutVars>
      </dgm:prSet>
      <dgm:spPr/>
    </dgm:pt>
    <dgm:pt modelId="{9F5D9E12-DB83-405E-8D22-8A89E3F88F2D}" type="pres">
      <dgm:prSet presAssocID="{B2B2D29B-3B1C-48FC-9D8B-579917B525FB}" presName="childText" presStyleLbl="revTx" presStyleIdx="3" presStyleCnt="5">
        <dgm:presLayoutVars>
          <dgm:bulletEnabled val="1"/>
        </dgm:presLayoutVars>
      </dgm:prSet>
      <dgm:spPr/>
    </dgm:pt>
    <dgm:pt modelId="{DD8534E8-0C1D-42CC-9E9E-BB116D1CA12F}" type="pres">
      <dgm:prSet presAssocID="{15C4B1B6-58DB-41D6-9FBC-F00D4BD515D7}" presName="parentText" presStyleLbl="node1" presStyleIdx="5" presStyleCnt="6">
        <dgm:presLayoutVars>
          <dgm:chMax val="0"/>
          <dgm:bulletEnabled val="1"/>
        </dgm:presLayoutVars>
      </dgm:prSet>
      <dgm:spPr/>
    </dgm:pt>
    <dgm:pt modelId="{F1B8A0BC-B92A-40CD-B7FF-F497B1A683B5}" type="pres">
      <dgm:prSet presAssocID="{15C4B1B6-58DB-41D6-9FBC-F00D4BD515D7}" presName="childText" presStyleLbl="revTx" presStyleIdx="4" presStyleCnt="5">
        <dgm:presLayoutVars>
          <dgm:bulletEnabled val="1"/>
        </dgm:presLayoutVars>
      </dgm:prSet>
      <dgm:spPr/>
    </dgm:pt>
  </dgm:ptLst>
  <dgm:cxnLst>
    <dgm:cxn modelId="{4D32E408-8BD6-4B82-AF48-391E92A7F23E}" srcId="{D03D1FA5-D601-4AF5-9574-0EF83E485638}" destId="{15C4B1B6-58DB-41D6-9FBC-F00D4BD515D7}" srcOrd="5" destOrd="0" parTransId="{4EE0E876-2C77-4CBB-AC63-8F61AF3A4217}" sibTransId="{A8F79AB0-85C4-491A-A1C3-98411738E6EA}"/>
    <dgm:cxn modelId="{371D2F0C-AAB1-410F-B18E-68B75420F570}" type="presOf" srcId="{C7DA48EC-5966-485A-900C-987D34C7496D}" destId="{A3D3C61E-6438-42B9-A71A-77C65A7C43DD}" srcOrd="0" destOrd="0" presId="urn:microsoft.com/office/officeart/2005/8/layout/vList2"/>
    <dgm:cxn modelId="{A84E4B0D-08DB-45F1-A9B0-857F00EAA702}" srcId="{D03D1FA5-D601-4AF5-9574-0EF83E485638}" destId="{41F9557C-DBF7-4733-A246-FA46B0AF20D6}" srcOrd="0" destOrd="0" parTransId="{98F55402-1FA2-415E-AB60-53E12E6C54B9}" sibTransId="{C79D1496-4935-4F71-B1F1-9A41E75D0A09}"/>
    <dgm:cxn modelId="{813E271A-4490-4C3B-962B-E0DAFC744F3D}" type="presOf" srcId="{560A87F5-51F0-407D-9AF1-13C5D689857A}" destId="{2FB37239-D3EB-4410-8651-4F2D3415FC76}" srcOrd="0" destOrd="0" presId="urn:microsoft.com/office/officeart/2005/8/layout/vList2"/>
    <dgm:cxn modelId="{168E4E1A-92EA-4560-A8B7-CDF93B7D8861}" srcId="{15C4B1B6-58DB-41D6-9FBC-F00D4BD515D7}" destId="{DC8163CD-9497-48BD-9CBC-D384EDC2E371}" srcOrd="1" destOrd="0" parTransId="{352DC18C-B12C-4BAA-8405-9CDD5D1A3352}" sibTransId="{FE93E86E-293B-4B20-94E8-C138A9530A74}"/>
    <dgm:cxn modelId="{D0BD0220-D2EA-481D-9F2F-245372C37D2E}" type="presOf" srcId="{2FD5F8C5-B20B-4254-941A-6069F9545C71}" destId="{82A222DB-2F84-4316-96BE-83D8BFD19910}" srcOrd="0" destOrd="0" presId="urn:microsoft.com/office/officeart/2005/8/layout/vList2"/>
    <dgm:cxn modelId="{B488C02C-99CE-4994-A370-D7FE5F1ACB1C}" type="presOf" srcId="{B633332A-271E-4021-B7AD-B2FD9043310A}" destId="{C51CCB10-55DD-4773-9036-AE30454CF4A7}" srcOrd="0" destOrd="0" presId="urn:microsoft.com/office/officeart/2005/8/layout/vList2"/>
    <dgm:cxn modelId="{41A44F40-CCCB-407A-AF1F-7B2D45FA0665}" type="presOf" srcId="{EA0CA9C3-8225-4023-A71D-6F4614D40AF4}" destId="{F84BD234-58E6-4FD1-A520-E921CD6ABA78}" srcOrd="0" destOrd="0" presId="urn:microsoft.com/office/officeart/2005/8/layout/vList2"/>
    <dgm:cxn modelId="{223D1445-5CB2-4CA5-84AE-E80513D85BF7}" type="presOf" srcId="{5BB7A3CE-75FC-4D72-8D31-6CE4D020CC42}" destId="{6122E568-FC0B-4909-AFA7-E28CB01816F3}" srcOrd="0" destOrd="0" presId="urn:microsoft.com/office/officeart/2005/8/layout/vList2"/>
    <dgm:cxn modelId="{F2C2BB65-59B7-4CE5-8489-FDF32BB7DF2C}" srcId="{B2B2D29B-3B1C-48FC-9D8B-579917B525FB}" destId="{836B5DF5-374A-4F8A-BF49-88F52281E0A5}" srcOrd="1" destOrd="0" parTransId="{AAFCD6E4-F13C-4C3C-A9C2-EE072E740E06}" sibTransId="{4D4443F4-D289-4FC6-821C-B56AE8D0D809}"/>
    <dgm:cxn modelId="{69DDBC9B-1C97-4B59-9D0C-96E1D7A620CC}" type="presOf" srcId="{D03D1FA5-D601-4AF5-9574-0EF83E485638}" destId="{6FA59B85-E420-4390-8CFF-20463549C18B}" srcOrd="0" destOrd="0" presId="urn:microsoft.com/office/officeart/2005/8/layout/vList2"/>
    <dgm:cxn modelId="{36107DA1-CAEE-4C30-A147-D15F0CB16835}" type="presOf" srcId="{15C4B1B6-58DB-41D6-9FBC-F00D4BD515D7}" destId="{DD8534E8-0C1D-42CC-9E9E-BB116D1CA12F}" srcOrd="0" destOrd="0" presId="urn:microsoft.com/office/officeart/2005/8/layout/vList2"/>
    <dgm:cxn modelId="{F26894A1-1504-40C9-8C4F-D0928D1F0F26}" type="presOf" srcId="{B2B2D29B-3B1C-48FC-9D8B-579917B525FB}" destId="{D5DEC3FD-8F40-4988-AE7D-5F87FA1439DA}" srcOrd="0" destOrd="0" presId="urn:microsoft.com/office/officeart/2005/8/layout/vList2"/>
    <dgm:cxn modelId="{49766CA7-0E66-4654-8427-135E385FB032}" type="presOf" srcId="{836B5DF5-374A-4F8A-BF49-88F52281E0A5}" destId="{9F5D9E12-DB83-405E-8D22-8A89E3F88F2D}" srcOrd="0" destOrd="1" presId="urn:microsoft.com/office/officeart/2005/8/layout/vList2"/>
    <dgm:cxn modelId="{4E7FC5AD-5568-4F49-960F-25588BA4CD3A}" type="presOf" srcId="{41F9557C-DBF7-4733-A246-FA46B0AF20D6}" destId="{459AE2BB-6D3D-4240-83D3-616B7CEC5B4B}" srcOrd="0" destOrd="0" presId="urn:microsoft.com/office/officeart/2005/8/layout/vList2"/>
    <dgm:cxn modelId="{43E9BAB1-6933-4A61-A0E8-4E0F8BBF6647}" type="presOf" srcId="{C1951423-CD6B-4E9D-8485-F0A2553DFECD}" destId="{F1B8A0BC-B92A-40CD-B7FF-F497B1A683B5}" srcOrd="0" destOrd="0" presId="urn:microsoft.com/office/officeart/2005/8/layout/vList2"/>
    <dgm:cxn modelId="{DE5F14C5-6C7F-4F28-839D-7E09429BABB3}" srcId="{D03D1FA5-D601-4AF5-9574-0EF83E485638}" destId="{EA0CA9C3-8225-4023-A71D-6F4614D40AF4}" srcOrd="3" destOrd="0" parTransId="{D5F5FD04-A46B-47C6-AE17-C66850E73EC2}" sibTransId="{CC2E5C75-95F3-4473-9CD0-46042A03618C}"/>
    <dgm:cxn modelId="{0A57A8D0-D8B6-413D-967A-329E86BAAD35}" type="presOf" srcId="{4F20D0EC-095D-4920-978D-18FB178ECCB3}" destId="{9F5D9E12-DB83-405E-8D22-8A89E3F88F2D}" srcOrd="0" destOrd="0" presId="urn:microsoft.com/office/officeart/2005/8/layout/vList2"/>
    <dgm:cxn modelId="{9D29D3D1-5EA3-482D-9C55-A8CBB33B178D}" srcId="{B2B2D29B-3B1C-48FC-9D8B-579917B525FB}" destId="{4F20D0EC-095D-4920-978D-18FB178ECCB3}" srcOrd="0" destOrd="0" parTransId="{9C4ACC58-1F54-45E8-8B47-853D241A50EC}" sibTransId="{4F6C4BE1-AE22-475E-9C53-A3F4D7F10C49}"/>
    <dgm:cxn modelId="{C20B75D5-C2CC-4BBC-B22C-30D3957426AD}" type="presOf" srcId="{DC8163CD-9497-48BD-9CBC-D384EDC2E371}" destId="{F1B8A0BC-B92A-40CD-B7FF-F497B1A683B5}" srcOrd="0" destOrd="1" presId="urn:microsoft.com/office/officeart/2005/8/layout/vList2"/>
    <dgm:cxn modelId="{D717F4D5-8B84-41C7-8D2E-30A966F32AC5}" srcId="{D03D1FA5-D601-4AF5-9574-0EF83E485638}" destId="{5BB7A3CE-75FC-4D72-8D31-6CE4D020CC42}" srcOrd="2" destOrd="0" parTransId="{01524A64-2F80-4FF0-9D47-D0AB3DEADDE2}" sibTransId="{0EFBC10A-FA7D-414F-9316-61FA29440670}"/>
    <dgm:cxn modelId="{571EE5D6-4339-43F0-A6A5-D24DAD31FFF5}" srcId="{2FD5F8C5-B20B-4254-941A-6069F9545C71}" destId="{B633332A-271E-4021-B7AD-B2FD9043310A}" srcOrd="0" destOrd="0" parTransId="{D3B13C6D-2F93-4A31-AD7B-467BC049E4DA}" sibTransId="{E3A2169D-3387-497C-8026-0609E5337E0C}"/>
    <dgm:cxn modelId="{021A06EA-0C81-49CC-AE6A-56B748C4D6AF}" srcId="{EA0CA9C3-8225-4023-A71D-6F4614D40AF4}" destId="{560A87F5-51F0-407D-9AF1-13C5D689857A}" srcOrd="0" destOrd="0" parTransId="{3F688DDC-A5E5-411E-BBB7-0A06A6911901}" sibTransId="{E86E334A-1884-4207-A0D6-C6FBE3824EEE}"/>
    <dgm:cxn modelId="{12D2C7EC-66D1-44A0-A474-2B27C588AB37}" srcId="{15C4B1B6-58DB-41D6-9FBC-F00D4BD515D7}" destId="{C1951423-CD6B-4E9D-8485-F0A2553DFECD}" srcOrd="0" destOrd="0" parTransId="{844F25B8-7721-49CE-8965-2B1873E627F0}" sibTransId="{B27556AB-D596-4424-AC35-85A71CED25C1}"/>
    <dgm:cxn modelId="{8B4ECEF6-165B-4038-852D-0D5CD205F8D4}" srcId="{D03D1FA5-D601-4AF5-9574-0EF83E485638}" destId="{B2B2D29B-3B1C-48FC-9D8B-579917B525FB}" srcOrd="4" destOrd="0" parTransId="{DFB681D7-F2C2-4EEC-B3B7-4A03B8048228}" sibTransId="{C7CFFA75-3960-4A34-9328-CAC3889D3218}"/>
    <dgm:cxn modelId="{D5A973F8-F4B8-48CE-AC20-AB0F1ACE35E4}" srcId="{41F9557C-DBF7-4733-A246-FA46B0AF20D6}" destId="{C7DA48EC-5966-485A-900C-987D34C7496D}" srcOrd="0" destOrd="0" parTransId="{D4BAD607-DFE5-4EA1-97C3-168E34D9A79A}" sibTransId="{E892D619-475B-4208-B0C6-49F73A071291}"/>
    <dgm:cxn modelId="{1AE288F8-061E-41BC-8918-412429C67DF3}" srcId="{D03D1FA5-D601-4AF5-9574-0EF83E485638}" destId="{2FD5F8C5-B20B-4254-941A-6069F9545C71}" srcOrd="1" destOrd="0" parTransId="{04D151DB-A035-438E-9A05-4A5B965479AC}" sibTransId="{E94EC05F-1015-4F23-A8FF-5DF085DF4ED6}"/>
    <dgm:cxn modelId="{AD326EED-054D-4227-A1A9-BDE52F5180CB}" type="presParOf" srcId="{6FA59B85-E420-4390-8CFF-20463549C18B}" destId="{459AE2BB-6D3D-4240-83D3-616B7CEC5B4B}" srcOrd="0" destOrd="0" presId="urn:microsoft.com/office/officeart/2005/8/layout/vList2"/>
    <dgm:cxn modelId="{F43212D7-AF87-496F-88EF-4C0EB90E88C3}" type="presParOf" srcId="{6FA59B85-E420-4390-8CFF-20463549C18B}" destId="{A3D3C61E-6438-42B9-A71A-77C65A7C43DD}" srcOrd="1" destOrd="0" presId="urn:microsoft.com/office/officeart/2005/8/layout/vList2"/>
    <dgm:cxn modelId="{F9BFE4DE-D97A-4912-9DEB-7486967B70EE}" type="presParOf" srcId="{6FA59B85-E420-4390-8CFF-20463549C18B}" destId="{82A222DB-2F84-4316-96BE-83D8BFD19910}" srcOrd="2" destOrd="0" presId="urn:microsoft.com/office/officeart/2005/8/layout/vList2"/>
    <dgm:cxn modelId="{2834D79F-B25A-45B8-87F3-FD6DD56AD3C7}" type="presParOf" srcId="{6FA59B85-E420-4390-8CFF-20463549C18B}" destId="{C51CCB10-55DD-4773-9036-AE30454CF4A7}" srcOrd="3" destOrd="0" presId="urn:microsoft.com/office/officeart/2005/8/layout/vList2"/>
    <dgm:cxn modelId="{7839A563-04ED-4693-A1C8-A705ED79456E}" type="presParOf" srcId="{6FA59B85-E420-4390-8CFF-20463549C18B}" destId="{6122E568-FC0B-4909-AFA7-E28CB01816F3}" srcOrd="4" destOrd="0" presId="urn:microsoft.com/office/officeart/2005/8/layout/vList2"/>
    <dgm:cxn modelId="{BA60EE3C-669C-4423-96D9-3623D207500A}" type="presParOf" srcId="{6FA59B85-E420-4390-8CFF-20463549C18B}" destId="{35F160F6-F648-4835-B774-8B4955B049C6}" srcOrd="5" destOrd="0" presId="urn:microsoft.com/office/officeart/2005/8/layout/vList2"/>
    <dgm:cxn modelId="{BB88713A-1DD2-4C39-A36E-ACC34D2BEDDF}" type="presParOf" srcId="{6FA59B85-E420-4390-8CFF-20463549C18B}" destId="{F84BD234-58E6-4FD1-A520-E921CD6ABA78}" srcOrd="6" destOrd="0" presId="urn:microsoft.com/office/officeart/2005/8/layout/vList2"/>
    <dgm:cxn modelId="{92153099-8B68-4CDD-BDA6-9CD16390AB2F}" type="presParOf" srcId="{6FA59B85-E420-4390-8CFF-20463549C18B}" destId="{2FB37239-D3EB-4410-8651-4F2D3415FC76}" srcOrd="7" destOrd="0" presId="urn:microsoft.com/office/officeart/2005/8/layout/vList2"/>
    <dgm:cxn modelId="{F3454FE9-E99C-41DC-8EED-F312E7DD3054}" type="presParOf" srcId="{6FA59B85-E420-4390-8CFF-20463549C18B}" destId="{D5DEC3FD-8F40-4988-AE7D-5F87FA1439DA}" srcOrd="8" destOrd="0" presId="urn:microsoft.com/office/officeart/2005/8/layout/vList2"/>
    <dgm:cxn modelId="{3CE18F20-F52A-4CBF-87B4-CB1E0092CF88}" type="presParOf" srcId="{6FA59B85-E420-4390-8CFF-20463549C18B}" destId="{9F5D9E12-DB83-405E-8D22-8A89E3F88F2D}" srcOrd="9" destOrd="0" presId="urn:microsoft.com/office/officeart/2005/8/layout/vList2"/>
    <dgm:cxn modelId="{44AADD53-FB69-4FE1-AE0A-A93387CD927F}" type="presParOf" srcId="{6FA59B85-E420-4390-8CFF-20463549C18B}" destId="{DD8534E8-0C1D-42CC-9E9E-BB116D1CA12F}" srcOrd="10" destOrd="0" presId="urn:microsoft.com/office/officeart/2005/8/layout/vList2"/>
    <dgm:cxn modelId="{FA8CDF54-F872-4D56-BD51-CD0BF992332B}" type="presParOf" srcId="{6FA59B85-E420-4390-8CFF-20463549C18B}" destId="{F1B8A0BC-B92A-40CD-B7FF-F497B1A683B5}" srcOrd="1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5535155-DC35-4E73-89DB-0AE6116AA69C}"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en-US"/>
        </a:p>
      </dgm:t>
    </dgm:pt>
    <dgm:pt modelId="{9CCC8AB0-D746-4913-A414-1078874CF216}">
      <dgm:prSet phldrT="[Text]" phldr="0"/>
      <dgm:spPr/>
      <dgm:t>
        <a:bodyPr/>
        <a:lstStyle/>
        <a:p>
          <a:r>
            <a:rPr lang="en-US" b="1" dirty="0"/>
            <a:t>4% LIHTC QAP</a:t>
          </a:r>
        </a:p>
      </dgm:t>
    </dgm:pt>
    <dgm:pt modelId="{07C77966-E9C7-48E6-A36E-FE9B16144239}" type="parTrans" cxnId="{9287FC3C-774F-4719-97C8-08AEBA7E878A}">
      <dgm:prSet/>
      <dgm:spPr/>
      <dgm:t>
        <a:bodyPr/>
        <a:lstStyle/>
        <a:p>
          <a:endParaRPr lang="en-US"/>
        </a:p>
      </dgm:t>
    </dgm:pt>
    <dgm:pt modelId="{89CA889D-8887-42F6-A2E3-9B49BB0D8522}" type="sibTrans" cxnId="{9287FC3C-774F-4719-97C8-08AEBA7E878A}">
      <dgm:prSet/>
      <dgm:spPr/>
      <dgm:t>
        <a:bodyPr/>
        <a:lstStyle/>
        <a:p>
          <a:endParaRPr lang="en-US"/>
        </a:p>
      </dgm:t>
    </dgm:pt>
    <dgm:pt modelId="{3A639A6F-FC32-46A4-8272-1A197349B01F}">
      <dgm:prSet phldrT="[Text]" phldr="0" custT="1"/>
      <dgm:spPr/>
      <dgm:t>
        <a:bodyPr/>
        <a:lstStyle/>
        <a:p>
          <a:r>
            <a:rPr lang="en-US" sz="2000" dirty="0"/>
            <a:t>No update for 2026</a:t>
          </a:r>
        </a:p>
      </dgm:t>
    </dgm:pt>
    <dgm:pt modelId="{76E77109-145D-4F40-9113-A0EE6ADB6126}" type="parTrans" cxnId="{74D43FF7-DAAC-46BC-B71E-3C916AF51852}">
      <dgm:prSet/>
      <dgm:spPr/>
      <dgm:t>
        <a:bodyPr/>
        <a:lstStyle/>
        <a:p>
          <a:endParaRPr lang="en-US"/>
        </a:p>
      </dgm:t>
    </dgm:pt>
    <dgm:pt modelId="{EB7FEC11-ECFC-413B-B124-B174FF0AC868}" type="sibTrans" cxnId="{74D43FF7-DAAC-46BC-B71E-3C916AF51852}">
      <dgm:prSet/>
      <dgm:spPr/>
      <dgm:t>
        <a:bodyPr/>
        <a:lstStyle/>
        <a:p>
          <a:endParaRPr lang="en-US"/>
        </a:p>
      </dgm:t>
    </dgm:pt>
    <dgm:pt modelId="{A2E2FEAE-F96B-4869-A844-661FD116CD83}">
      <dgm:prSet phldrT="[Text]" phldr="0"/>
      <dgm:spPr/>
      <dgm:t>
        <a:bodyPr/>
        <a:lstStyle/>
        <a:p>
          <a:r>
            <a:rPr lang="en-US" b="1" dirty="0"/>
            <a:t>2026 BGF</a:t>
          </a:r>
        </a:p>
      </dgm:t>
    </dgm:pt>
    <dgm:pt modelId="{1860E503-996B-4CE6-8A95-993F76B1A65F}" type="parTrans" cxnId="{7E2A0CE8-8E8D-495D-94D0-2EB0EF24A158}">
      <dgm:prSet/>
      <dgm:spPr/>
      <dgm:t>
        <a:bodyPr/>
        <a:lstStyle/>
        <a:p>
          <a:endParaRPr lang="en-US"/>
        </a:p>
      </dgm:t>
    </dgm:pt>
    <dgm:pt modelId="{6A2932C1-05C7-4A4F-9475-9F4F51773CC9}" type="sibTrans" cxnId="{7E2A0CE8-8E8D-495D-94D0-2EB0EF24A158}">
      <dgm:prSet/>
      <dgm:spPr/>
      <dgm:t>
        <a:bodyPr/>
        <a:lstStyle/>
        <a:p>
          <a:endParaRPr lang="en-US"/>
        </a:p>
      </dgm:t>
    </dgm:pt>
    <dgm:pt modelId="{42D46AD8-38B3-4749-81A6-F8E02EF64B6C}">
      <dgm:prSet phldrT="[Text]" phldr="0" custT="1"/>
      <dgm:spPr/>
      <dgm:t>
        <a:bodyPr/>
        <a:lstStyle/>
        <a:p>
          <a:r>
            <a:rPr lang="en-US" sz="2000" dirty="0"/>
            <a:t>Pending Federal Budget for HOME &amp; NHTF</a:t>
          </a:r>
        </a:p>
      </dgm:t>
    </dgm:pt>
    <dgm:pt modelId="{3BD8E9CB-495F-4689-92B2-A98E43F1CC2E}" type="parTrans" cxnId="{C386BFB7-6CCD-4ACA-8FB7-46C258278B87}">
      <dgm:prSet/>
      <dgm:spPr/>
      <dgm:t>
        <a:bodyPr/>
        <a:lstStyle/>
        <a:p>
          <a:endParaRPr lang="en-US"/>
        </a:p>
      </dgm:t>
    </dgm:pt>
    <dgm:pt modelId="{E1D0DBB0-AD62-45FA-A967-322BA743FAB6}" type="sibTrans" cxnId="{C386BFB7-6CCD-4ACA-8FB7-46C258278B87}">
      <dgm:prSet/>
      <dgm:spPr/>
      <dgm:t>
        <a:bodyPr/>
        <a:lstStyle/>
        <a:p>
          <a:endParaRPr lang="en-US"/>
        </a:p>
      </dgm:t>
    </dgm:pt>
    <dgm:pt modelId="{1F5CFC89-78EC-4BF6-B1A4-B8375111E3DA}">
      <dgm:prSet phldrT="[Text]" phldr="0"/>
      <dgm:spPr/>
      <dgm:t>
        <a:bodyPr/>
        <a:lstStyle/>
        <a:p>
          <a:r>
            <a:rPr lang="en-US" b="1" dirty="0"/>
            <a:t>SFY 2027 </a:t>
          </a:r>
        </a:p>
        <a:p>
          <a:r>
            <a:rPr lang="en-US" b="1" dirty="0"/>
            <a:t>Ohio LIHTC</a:t>
          </a:r>
        </a:p>
      </dgm:t>
    </dgm:pt>
    <dgm:pt modelId="{83E9AEA1-1C02-465C-95B7-59DEE8009C90}" type="parTrans" cxnId="{C52E77EE-24A9-49AC-ABBB-A84435C5ADDA}">
      <dgm:prSet/>
      <dgm:spPr/>
      <dgm:t>
        <a:bodyPr/>
        <a:lstStyle/>
        <a:p>
          <a:endParaRPr lang="en-US"/>
        </a:p>
      </dgm:t>
    </dgm:pt>
    <dgm:pt modelId="{7F158DB7-B3C9-4C11-ADAD-B8A8FEB48C0A}" type="sibTrans" cxnId="{C52E77EE-24A9-49AC-ABBB-A84435C5ADDA}">
      <dgm:prSet/>
      <dgm:spPr/>
      <dgm:t>
        <a:bodyPr/>
        <a:lstStyle/>
        <a:p>
          <a:endParaRPr lang="en-US"/>
        </a:p>
      </dgm:t>
    </dgm:pt>
    <dgm:pt modelId="{2F926548-6C80-456C-81AB-57AF45AB8392}">
      <dgm:prSet phldrT="[Text]" phldr="0" custT="1"/>
      <dgm:spPr/>
      <dgm:t>
        <a:bodyPr/>
        <a:lstStyle/>
        <a:p>
          <a:r>
            <a:rPr lang="en-US" sz="2000" dirty="0"/>
            <a:t>Application window opens February 2, 2026</a:t>
          </a:r>
        </a:p>
      </dgm:t>
    </dgm:pt>
    <dgm:pt modelId="{16521C28-91EB-4C3B-9DDB-7D1FECC8BF88}" type="parTrans" cxnId="{92151C47-6D81-4B6C-8744-FE4896745C3A}">
      <dgm:prSet/>
      <dgm:spPr/>
      <dgm:t>
        <a:bodyPr/>
        <a:lstStyle/>
        <a:p>
          <a:endParaRPr lang="en-US"/>
        </a:p>
      </dgm:t>
    </dgm:pt>
    <dgm:pt modelId="{F303FC1E-D337-426F-97C3-5623E5C11F1C}" type="sibTrans" cxnId="{92151C47-6D81-4B6C-8744-FE4896745C3A}">
      <dgm:prSet/>
      <dgm:spPr/>
      <dgm:t>
        <a:bodyPr/>
        <a:lstStyle/>
        <a:p>
          <a:endParaRPr lang="en-US"/>
        </a:p>
      </dgm:t>
    </dgm:pt>
    <dgm:pt modelId="{7CF93999-5AD0-4739-A409-40F721DCCFD3}">
      <dgm:prSet phldrT="[Text]" phldr="0" custT="1"/>
      <dgm:spPr/>
      <dgm:t>
        <a:bodyPr/>
        <a:lstStyle/>
        <a:p>
          <a:r>
            <a:rPr lang="en-US" sz="2000" dirty="0"/>
            <a:t>Planning Dec/Jan</a:t>
          </a:r>
        </a:p>
      </dgm:t>
    </dgm:pt>
    <dgm:pt modelId="{9C04A877-E4A0-4571-9EB0-4E1B17615988}" type="parTrans" cxnId="{BE318EE0-3DE0-44FD-ABC6-1438543E52D8}">
      <dgm:prSet/>
      <dgm:spPr/>
      <dgm:t>
        <a:bodyPr/>
        <a:lstStyle/>
        <a:p>
          <a:endParaRPr lang="en-US"/>
        </a:p>
      </dgm:t>
    </dgm:pt>
    <dgm:pt modelId="{54AAC8E9-FD5E-4912-A8D1-95CFDED6C951}" type="sibTrans" cxnId="{BE318EE0-3DE0-44FD-ABC6-1438543E52D8}">
      <dgm:prSet/>
      <dgm:spPr/>
      <dgm:t>
        <a:bodyPr/>
        <a:lstStyle/>
        <a:p>
          <a:endParaRPr lang="en-US"/>
        </a:p>
      </dgm:t>
    </dgm:pt>
    <dgm:pt modelId="{F4133F30-1660-4C8D-98D1-C5FC7F8962C2}">
      <dgm:prSet phldrT="[Text]" phldr="0" custT="1"/>
      <dgm:spPr/>
      <dgm:t>
        <a:bodyPr/>
        <a:lstStyle/>
        <a:p>
          <a:r>
            <a:rPr lang="en-US" sz="2000" dirty="0"/>
            <a:t>Final Draft Mar/Apr</a:t>
          </a:r>
        </a:p>
      </dgm:t>
    </dgm:pt>
    <dgm:pt modelId="{3BB4B798-2DC8-4426-99DA-180F0F210B8B}" type="parTrans" cxnId="{0852F5A0-A6D0-4D55-8D7F-AF85ABD1982B}">
      <dgm:prSet/>
      <dgm:spPr/>
      <dgm:t>
        <a:bodyPr/>
        <a:lstStyle/>
        <a:p>
          <a:endParaRPr lang="en-US"/>
        </a:p>
      </dgm:t>
    </dgm:pt>
    <dgm:pt modelId="{FE70D5CA-B39E-4C36-927B-8D07B506F779}" type="sibTrans" cxnId="{0852F5A0-A6D0-4D55-8D7F-AF85ABD1982B}">
      <dgm:prSet/>
      <dgm:spPr/>
      <dgm:t>
        <a:bodyPr/>
        <a:lstStyle/>
        <a:p>
          <a:endParaRPr lang="en-US"/>
        </a:p>
      </dgm:t>
    </dgm:pt>
    <dgm:pt modelId="{37450DF7-396D-4157-8F81-BDADE17F89C5}">
      <dgm:prSet phldrT="[Text]" phldr="0" custT="1"/>
      <dgm:spPr/>
      <dgm:t>
        <a:bodyPr/>
        <a:lstStyle/>
        <a:p>
          <a:r>
            <a:rPr lang="en-US" sz="2000" dirty="0"/>
            <a:t>Planning Dec/Jan</a:t>
          </a:r>
        </a:p>
      </dgm:t>
    </dgm:pt>
    <dgm:pt modelId="{A3C3E635-A8C5-4DAA-94A1-F6944DCAB7A2}" type="parTrans" cxnId="{8B3060F2-9CB0-42A6-9990-D73FADCFAE4E}">
      <dgm:prSet/>
      <dgm:spPr/>
      <dgm:t>
        <a:bodyPr/>
        <a:lstStyle/>
        <a:p>
          <a:endParaRPr lang="en-US"/>
        </a:p>
      </dgm:t>
    </dgm:pt>
    <dgm:pt modelId="{6488519B-A980-47C2-A1F3-D06405E430AD}" type="sibTrans" cxnId="{8B3060F2-9CB0-42A6-9990-D73FADCFAE4E}">
      <dgm:prSet/>
      <dgm:spPr/>
      <dgm:t>
        <a:bodyPr/>
        <a:lstStyle/>
        <a:p>
          <a:endParaRPr lang="en-US"/>
        </a:p>
      </dgm:t>
    </dgm:pt>
    <dgm:pt modelId="{6D4293A9-3255-4553-9311-2BD1CEACC3AE}">
      <dgm:prSet phldrT="[Text]" phldr="0" custT="1"/>
      <dgm:spPr/>
      <dgm:t>
        <a:bodyPr/>
        <a:lstStyle/>
        <a:p>
          <a:r>
            <a:rPr lang="en-US" sz="2000" dirty="0"/>
            <a:t>Final Draft Mar/Apr</a:t>
          </a:r>
        </a:p>
      </dgm:t>
    </dgm:pt>
    <dgm:pt modelId="{40B93F85-D964-4689-819F-3D0D916844B2}" type="parTrans" cxnId="{B9911732-8865-4D30-AE8D-E01FB0606894}">
      <dgm:prSet/>
      <dgm:spPr/>
      <dgm:t>
        <a:bodyPr/>
        <a:lstStyle/>
        <a:p>
          <a:endParaRPr lang="en-US"/>
        </a:p>
      </dgm:t>
    </dgm:pt>
    <dgm:pt modelId="{D1170DEA-B410-45FE-9AB3-2C33F851BAA5}" type="sibTrans" cxnId="{B9911732-8865-4D30-AE8D-E01FB0606894}">
      <dgm:prSet/>
      <dgm:spPr/>
      <dgm:t>
        <a:bodyPr/>
        <a:lstStyle/>
        <a:p>
          <a:endParaRPr lang="en-US"/>
        </a:p>
      </dgm:t>
    </dgm:pt>
    <dgm:pt modelId="{DBA27406-B7C9-446C-B4F8-CFF58CF4390E}">
      <dgm:prSet phldrT="[Text]" phldr="0" custT="1"/>
      <dgm:spPr/>
      <dgm:t>
        <a:bodyPr/>
        <a:lstStyle/>
        <a:p>
          <a:r>
            <a:rPr lang="en-US" sz="2000" dirty="0"/>
            <a:t>Goal: OHFA Board Project approval by May 2027.</a:t>
          </a:r>
        </a:p>
      </dgm:t>
    </dgm:pt>
    <dgm:pt modelId="{4825BDFF-7F74-4212-B6DA-4BDA4D3B014D}" type="parTrans" cxnId="{1BBFA0E8-C6D1-4D60-A76E-5DB168725539}">
      <dgm:prSet/>
      <dgm:spPr/>
      <dgm:t>
        <a:bodyPr/>
        <a:lstStyle/>
        <a:p>
          <a:endParaRPr lang="en-US"/>
        </a:p>
      </dgm:t>
    </dgm:pt>
    <dgm:pt modelId="{C215861E-7427-4AFD-BE22-21686CCCDFC3}" type="sibTrans" cxnId="{1BBFA0E8-C6D1-4D60-A76E-5DB168725539}">
      <dgm:prSet/>
      <dgm:spPr/>
      <dgm:t>
        <a:bodyPr/>
        <a:lstStyle/>
        <a:p>
          <a:endParaRPr lang="en-US"/>
        </a:p>
      </dgm:t>
    </dgm:pt>
    <dgm:pt modelId="{5622D33B-2AE8-4DFF-8EE0-AA3C4D1A189A}" type="pres">
      <dgm:prSet presAssocID="{B5535155-DC35-4E73-89DB-0AE6116AA69C}" presName="Name0" presStyleCnt="0">
        <dgm:presLayoutVars>
          <dgm:dir/>
          <dgm:animLvl val="lvl"/>
          <dgm:resizeHandles val="exact"/>
        </dgm:presLayoutVars>
      </dgm:prSet>
      <dgm:spPr/>
    </dgm:pt>
    <dgm:pt modelId="{266F8414-4DC0-42AF-90D3-9B1B48E6E4C4}" type="pres">
      <dgm:prSet presAssocID="{9CCC8AB0-D746-4913-A414-1078874CF216}" presName="composite" presStyleCnt="0"/>
      <dgm:spPr/>
    </dgm:pt>
    <dgm:pt modelId="{1561AC08-86F5-4EE3-8344-9DA242C46B2C}" type="pres">
      <dgm:prSet presAssocID="{9CCC8AB0-D746-4913-A414-1078874CF216}" presName="parTx" presStyleLbl="alignNode1" presStyleIdx="0" presStyleCnt="3">
        <dgm:presLayoutVars>
          <dgm:chMax val="0"/>
          <dgm:chPref val="0"/>
          <dgm:bulletEnabled val="1"/>
        </dgm:presLayoutVars>
      </dgm:prSet>
      <dgm:spPr/>
    </dgm:pt>
    <dgm:pt modelId="{18A45938-B019-4827-8A6C-C77020FD7035}" type="pres">
      <dgm:prSet presAssocID="{9CCC8AB0-D746-4913-A414-1078874CF216}" presName="desTx" presStyleLbl="alignAccFollowNode1" presStyleIdx="0" presStyleCnt="3">
        <dgm:presLayoutVars>
          <dgm:bulletEnabled val="1"/>
        </dgm:presLayoutVars>
      </dgm:prSet>
      <dgm:spPr/>
    </dgm:pt>
    <dgm:pt modelId="{B8FC4F23-2E35-4707-A38B-A73DAAB442F3}" type="pres">
      <dgm:prSet presAssocID="{89CA889D-8887-42F6-A2E3-9B49BB0D8522}" presName="space" presStyleCnt="0"/>
      <dgm:spPr/>
    </dgm:pt>
    <dgm:pt modelId="{3FBD8742-2AB9-40FB-9A26-5C8A0C7B5463}" type="pres">
      <dgm:prSet presAssocID="{A2E2FEAE-F96B-4869-A844-661FD116CD83}" presName="composite" presStyleCnt="0"/>
      <dgm:spPr/>
    </dgm:pt>
    <dgm:pt modelId="{B2B3043F-7C43-4A25-A46A-CB514524AAFD}" type="pres">
      <dgm:prSet presAssocID="{A2E2FEAE-F96B-4869-A844-661FD116CD83}" presName="parTx" presStyleLbl="alignNode1" presStyleIdx="1" presStyleCnt="3">
        <dgm:presLayoutVars>
          <dgm:chMax val="0"/>
          <dgm:chPref val="0"/>
          <dgm:bulletEnabled val="1"/>
        </dgm:presLayoutVars>
      </dgm:prSet>
      <dgm:spPr/>
    </dgm:pt>
    <dgm:pt modelId="{079E4718-CF90-4DA1-BC41-381E51A8EC77}" type="pres">
      <dgm:prSet presAssocID="{A2E2FEAE-F96B-4869-A844-661FD116CD83}" presName="desTx" presStyleLbl="alignAccFollowNode1" presStyleIdx="1" presStyleCnt="3">
        <dgm:presLayoutVars>
          <dgm:bulletEnabled val="1"/>
        </dgm:presLayoutVars>
      </dgm:prSet>
      <dgm:spPr/>
    </dgm:pt>
    <dgm:pt modelId="{C58C2727-4371-4AD5-A8F4-AB03BAECFD52}" type="pres">
      <dgm:prSet presAssocID="{6A2932C1-05C7-4A4F-9475-9F4F51773CC9}" presName="space" presStyleCnt="0"/>
      <dgm:spPr/>
    </dgm:pt>
    <dgm:pt modelId="{92297134-4D36-431C-AC3E-993262118071}" type="pres">
      <dgm:prSet presAssocID="{1F5CFC89-78EC-4BF6-B1A4-B8375111E3DA}" presName="composite" presStyleCnt="0"/>
      <dgm:spPr/>
    </dgm:pt>
    <dgm:pt modelId="{9DA388B5-304E-46D4-B606-C8075A3F18BE}" type="pres">
      <dgm:prSet presAssocID="{1F5CFC89-78EC-4BF6-B1A4-B8375111E3DA}" presName="parTx" presStyleLbl="alignNode1" presStyleIdx="2" presStyleCnt="3">
        <dgm:presLayoutVars>
          <dgm:chMax val="0"/>
          <dgm:chPref val="0"/>
          <dgm:bulletEnabled val="1"/>
        </dgm:presLayoutVars>
      </dgm:prSet>
      <dgm:spPr/>
    </dgm:pt>
    <dgm:pt modelId="{D7CA9491-DB64-44F7-B33F-F117F7A6E5A2}" type="pres">
      <dgm:prSet presAssocID="{1F5CFC89-78EC-4BF6-B1A4-B8375111E3DA}" presName="desTx" presStyleLbl="alignAccFollowNode1" presStyleIdx="2" presStyleCnt="3">
        <dgm:presLayoutVars>
          <dgm:bulletEnabled val="1"/>
        </dgm:presLayoutVars>
      </dgm:prSet>
      <dgm:spPr/>
    </dgm:pt>
  </dgm:ptLst>
  <dgm:cxnLst>
    <dgm:cxn modelId="{98868E05-A674-4426-BFC8-5533DB48AC8C}" type="presOf" srcId="{B5535155-DC35-4E73-89DB-0AE6116AA69C}" destId="{5622D33B-2AE8-4DFF-8EE0-AA3C4D1A189A}" srcOrd="0" destOrd="0" presId="urn:microsoft.com/office/officeart/2005/8/layout/hList1"/>
    <dgm:cxn modelId="{DEFDDA2D-98A6-44DD-A5FD-3D30F93BFEFF}" type="presOf" srcId="{A2E2FEAE-F96B-4869-A844-661FD116CD83}" destId="{B2B3043F-7C43-4A25-A46A-CB514524AAFD}" srcOrd="0" destOrd="0" presId="urn:microsoft.com/office/officeart/2005/8/layout/hList1"/>
    <dgm:cxn modelId="{A706E02E-3803-41DA-BB55-6645D8DC896E}" type="presOf" srcId="{9CCC8AB0-D746-4913-A414-1078874CF216}" destId="{1561AC08-86F5-4EE3-8344-9DA242C46B2C}" srcOrd="0" destOrd="0" presId="urn:microsoft.com/office/officeart/2005/8/layout/hList1"/>
    <dgm:cxn modelId="{B9911732-8865-4D30-AE8D-E01FB0606894}" srcId="{1F5CFC89-78EC-4BF6-B1A4-B8375111E3DA}" destId="{6D4293A9-3255-4553-9311-2BD1CEACC3AE}" srcOrd="1" destOrd="0" parTransId="{40B93F85-D964-4689-819F-3D0D916844B2}" sibTransId="{D1170DEA-B410-45FE-9AB3-2C33F851BAA5}"/>
    <dgm:cxn modelId="{9287FC3C-774F-4719-97C8-08AEBA7E878A}" srcId="{B5535155-DC35-4E73-89DB-0AE6116AA69C}" destId="{9CCC8AB0-D746-4913-A414-1078874CF216}" srcOrd="0" destOrd="0" parTransId="{07C77966-E9C7-48E6-A36E-FE9B16144239}" sibTransId="{89CA889D-8887-42F6-A2E3-9B49BB0D8522}"/>
    <dgm:cxn modelId="{7E512A45-0C5F-4ECA-96A3-C25F104668AF}" type="presOf" srcId="{DBA27406-B7C9-446C-B4F8-CFF58CF4390E}" destId="{D7CA9491-DB64-44F7-B33F-F117F7A6E5A2}" srcOrd="0" destOrd="2" presId="urn:microsoft.com/office/officeart/2005/8/layout/hList1"/>
    <dgm:cxn modelId="{92151C47-6D81-4B6C-8744-FE4896745C3A}" srcId="{9CCC8AB0-D746-4913-A414-1078874CF216}" destId="{2F926548-6C80-456C-81AB-57AF45AB8392}" srcOrd="1" destOrd="0" parTransId="{16521C28-91EB-4C3B-9DDB-7D1FECC8BF88}" sibTransId="{F303FC1E-D337-426F-97C3-5623E5C11F1C}"/>
    <dgm:cxn modelId="{1629C649-5B1A-4502-818D-AB44425232B5}" type="presOf" srcId="{1F5CFC89-78EC-4BF6-B1A4-B8375111E3DA}" destId="{9DA388B5-304E-46D4-B606-C8075A3F18BE}" srcOrd="0" destOrd="0" presId="urn:microsoft.com/office/officeart/2005/8/layout/hList1"/>
    <dgm:cxn modelId="{FF2B364F-7FF4-4222-A2E7-EE402FB94DDA}" type="presOf" srcId="{F4133F30-1660-4C8D-98D1-C5FC7F8962C2}" destId="{079E4718-CF90-4DA1-BC41-381E51A8EC77}" srcOrd="0" destOrd="2" presId="urn:microsoft.com/office/officeart/2005/8/layout/hList1"/>
    <dgm:cxn modelId="{973E0386-2ECA-4CE8-848C-4D25EB0D6C7F}" type="presOf" srcId="{6D4293A9-3255-4553-9311-2BD1CEACC3AE}" destId="{D7CA9491-DB64-44F7-B33F-F117F7A6E5A2}" srcOrd="0" destOrd="1" presId="urn:microsoft.com/office/officeart/2005/8/layout/hList1"/>
    <dgm:cxn modelId="{0852F5A0-A6D0-4D55-8D7F-AF85ABD1982B}" srcId="{A2E2FEAE-F96B-4869-A844-661FD116CD83}" destId="{F4133F30-1660-4C8D-98D1-C5FC7F8962C2}" srcOrd="2" destOrd="0" parTransId="{3BB4B798-2DC8-4426-99DA-180F0F210B8B}" sibTransId="{FE70D5CA-B39E-4C36-927B-8D07B506F779}"/>
    <dgm:cxn modelId="{DEF692B5-3D0E-4982-97A1-8A0D7B3892C7}" type="presOf" srcId="{37450DF7-396D-4157-8F81-BDADE17F89C5}" destId="{D7CA9491-DB64-44F7-B33F-F117F7A6E5A2}" srcOrd="0" destOrd="0" presId="urn:microsoft.com/office/officeart/2005/8/layout/hList1"/>
    <dgm:cxn modelId="{CA0770B7-0A02-4EC5-AB87-7488202DE8AC}" type="presOf" srcId="{42D46AD8-38B3-4749-81A6-F8E02EF64B6C}" destId="{079E4718-CF90-4DA1-BC41-381E51A8EC77}" srcOrd="0" destOrd="0" presId="urn:microsoft.com/office/officeart/2005/8/layout/hList1"/>
    <dgm:cxn modelId="{C386BFB7-6CCD-4ACA-8FB7-46C258278B87}" srcId="{A2E2FEAE-F96B-4869-A844-661FD116CD83}" destId="{42D46AD8-38B3-4749-81A6-F8E02EF64B6C}" srcOrd="0" destOrd="0" parTransId="{3BD8E9CB-495F-4689-92B2-A98E43F1CC2E}" sibTransId="{E1D0DBB0-AD62-45FA-A967-322BA743FAB6}"/>
    <dgm:cxn modelId="{CEAAB6BA-6FF4-493B-955F-6CA5D6F1A2BC}" type="presOf" srcId="{2F926548-6C80-456C-81AB-57AF45AB8392}" destId="{18A45938-B019-4827-8A6C-C77020FD7035}" srcOrd="0" destOrd="1" presId="urn:microsoft.com/office/officeart/2005/8/layout/hList1"/>
    <dgm:cxn modelId="{BE318EE0-3DE0-44FD-ABC6-1438543E52D8}" srcId="{A2E2FEAE-F96B-4869-A844-661FD116CD83}" destId="{7CF93999-5AD0-4739-A409-40F721DCCFD3}" srcOrd="1" destOrd="0" parTransId="{9C04A877-E4A0-4571-9EB0-4E1B17615988}" sibTransId="{54AAC8E9-FD5E-4912-A8D1-95CFDED6C951}"/>
    <dgm:cxn modelId="{7E2A0CE8-8E8D-495D-94D0-2EB0EF24A158}" srcId="{B5535155-DC35-4E73-89DB-0AE6116AA69C}" destId="{A2E2FEAE-F96B-4869-A844-661FD116CD83}" srcOrd="1" destOrd="0" parTransId="{1860E503-996B-4CE6-8A95-993F76B1A65F}" sibTransId="{6A2932C1-05C7-4A4F-9475-9F4F51773CC9}"/>
    <dgm:cxn modelId="{1BBFA0E8-C6D1-4D60-A76E-5DB168725539}" srcId="{1F5CFC89-78EC-4BF6-B1A4-B8375111E3DA}" destId="{DBA27406-B7C9-446C-B4F8-CFF58CF4390E}" srcOrd="2" destOrd="0" parTransId="{4825BDFF-7F74-4212-B6DA-4BDA4D3B014D}" sibTransId="{C215861E-7427-4AFD-BE22-21686CCCDFC3}"/>
    <dgm:cxn modelId="{6F3F31EA-C9E8-4779-B076-1AF74AF7AC2A}" type="presOf" srcId="{3A639A6F-FC32-46A4-8272-1A197349B01F}" destId="{18A45938-B019-4827-8A6C-C77020FD7035}" srcOrd="0" destOrd="0" presId="urn:microsoft.com/office/officeart/2005/8/layout/hList1"/>
    <dgm:cxn modelId="{C52E77EE-24A9-49AC-ABBB-A84435C5ADDA}" srcId="{B5535155-DC35-4E73-89DB-0AE6116AA69C}" destId="{1F5CFC89-78EC-4BF6-B1A4-B8375111E3DA}" srcOrd="2" destOrd="0" parTransId="{83E9AEA1-1C02-465C-95B7-59DEE8009C90}" sibTransId="{7F158DB7-B3C9-4C11-ADAD-B8A8FEB48C0A}"/>
    <dgm:cxn modelId="{8B3060F2-9CB0-42A6-9990-D73FADCFAE4E}" srcId="{1F5CFC89-78EC-4BF6-B1A4-B8375111E3DA}" destId="{37450DF7-396D-4157-8F81-BDADE17F89C5}" srcOrd="0" destOrd="0" parTransId="{A3C3E635-A8C5-4DAA-94A1-F6944DCAB7A2}" sibTransId="{6488519B-A980-47C2-A1F3-D06405E430AD}"/>
    <dgm:cxn modelId="{74D43FF7-DAAC-46BC-B71E-3C916AF51852}" srcId="{9CCC8AB0-D746-4913-A414-1078874CF216}" destId="{3A639A6F-FC32-46A4-8272-1A197349B01F}" srcOrd="0" destOrd="0" parTransId="{76E77109-145D-4F40-9113-A0EE6ADB6126}" sibTransId="{EB7FEC11-ECFC-413B-B124-B174FF0AC868}"/>
    <dgm:cxn modelId="{AB611BFA-B333-48E3-9128-4180913F1D76}" type="presOf" srcId="{7CF93999-5AD0-4739-A409-40F721DCCFD3}" destId="{079E4718-CF90-4DA1-BC41-381E51A8EC77}" srcOrd="0" destOrd="1" presId="urn:microsoft.com/office/officeart/2005/8/layout/hList1"/>
    <dgm:cxn modelId="{DA2D95E7-FE33-4ED2-A541-5B3FF27356DA}" type="presParOf" srcId="{5622D33B-2AE8-4DFF-8EE0-AA3C4D1A189A}" destId="{266F8414-4DC0-42AF-90D3-9B1B48E6E4C4}" srcOrd="0" destOrd="0" presId="urn:microsoft.com/office/officeart/2005/8/layout/hList1"/>
    <dgm:cxn modelId="{328B38FD-7AFF-472F-ABFF-98F20044D3B3}" type="presParOf" srcId="{266F8414-4DC0-42AF-90D3-9B1B48E6E4C4}" destId="{1561AC08-86F5-4EE3-8344-9DA242C46B2C}" srcOrd="0" destOrd="0" presId="urn:microsoft.com/office/officeart/2005/8/layout/hList1"/>
    <dgm:cxn modelId="{DD29EE38-ED89-4401-903A-9EDD165BF0BC}" type="presParOf" srcId="{266F8414-4DC0-42AF-90D3-9B1B48E6E4C4}" destId="{18A45938-B019-4827-8A6C-C77020FD7035}" srcOrd="1" destOrd="0" presId="urn:microsoft.com/office/officeart/2005/8/layout/hList1"/>
    <dgm:cxn modelId="{5D8654AB-D15A-4275-816A-5F103AE3DC03}" type="presParOf" srcId="{5622D33B-2AE8-4DFF-8EE0-AA3C4D1A189A}" destId="{B8FC4F23-2E35-4707-A38B-A73DAAB442F3}" srcOrd="1" destOrd="0" presId="urn:microsoft.com/office/officeart/2005/8/layout/hList1"/>
    <dgm:cxn modelId="{0056E816-EE93-441D-847D-DFF4F302FF9F}" type="presParOf" srcId="{5622D33B-2AE8-4DFF-8EE0-AA3C4D1A189A}" destId="{3FBD8742-2AB9-40FB-9A26-5C8A0C7B5463}" srcOrd="2" destOrd="0" presId="urn:microsoft.com/office/officeart/2005/8/layout/hList1"/>
    <dgm:cxn modelId="{8A467A34-494D-406A-815E-C6027AAE1838}" type="presParOf" srcId="{3FBD8742-2AB9-40FB-9A26-5C8A0C7B5463}" destId="{B2B3043F-7C43-4A25-A46A-CB514524AAFD}" srcOrd="0" destOrd="0" presId="urn:microsoft.com/office/officeart/2005/8/layout/hList1"/>
    <dgm:cxn modelId="{0511B680-975E-4273-87DA-640EFEFDE86A}" type="presParOf" srcId="{3FBD8742-2AB9-40FB-9A26-5C8A0C7B5463}" destId="{079E4718-CF90-4DA1-BC41-381E51A8EC77}" srcOrd="1" destOrd="0" presId="urn:microsoft.com/office/officeart/2005/8/layout/hList1"/>
    <dgm:cxn modelId="{87E79E30-1C70-4CA4-B4D4-77F2E1F16EBD}" type="presParOf" srcId="{5622D33B-2AE8-4DFF-8EE0-AA3C4D1A189A}" destId="{C58C2727-4371-4AD5-A8F4-AB03BAECFD52}" srcOrd="3" destOrd="0" presId="urn:microsoft.com/office/officeart/2005/8/layout/hList1"/>
    <dgm:cxn modelId="{A3CC0F7F-D011-49BB-9C37-2AFBD6C62987}" type="presParOf" srcId="{5622D33B-2AE8-4DFF-8EE0-AA3C4D1A189A}" destId="{92297134-4D36-431C-AC3E-993262118071}" srcOrd="4" destOrd="0" presId="urn:microsoft.com/office/officeart/2005/8/layout/hList1"/>
    <dgm:cxn modelId="{B3B4F50C-94E7-4E37-A443-83737F721A1F}" type="presParOf" srcId="{92297134-4D36-431C-AC3E-993262118071}" destId="{9DA388B5-304E-46D4-B606-C8075A3F18BE}" srcOrd="0" destOrd="0" presId="urn:microsoft.com/office/officeart/2005/8/layout/hList1"/>
    <dgm:cxn modelId="{64DE92F6-1E51-4011-8C46-8E2F76A3AC05}" type="presParOf" srcId="{92297134-4D36-431C-AC3E-993262118071}" destId="{D7CA9491-DB64-44F7-B33F-F117F7A6E5A2}"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B5F8F45-D4A0-40C1-B031-0E21EAD606E6}"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CA2EC2DB-5CD8-435C-8BBE-C4136BAC0353}">
      <dgm:prSet phldrT="[Text]" custT="1"/>
      <dgm:spPr/>
      <dgm:t>
        <a:bodyPr/>
        <a:lstStyle/>
        <a:p>
          <a:pPr>
            <a:buFont typeface="Arial" panose="020B0604020202020204" pitchFamily="34" charset="0"/>
            <a:buChar char="•"/>
          </a:pPr>
          <a:r>
            <a:rPr lang="en-US" sz="2900" b="1" dirty="0"/>
            <a:t>51 Applications</a:t>
          </a:r>
        </a:p>
      </dgm:t>
    </dgm:pt>
    <dgm:pt modelId="{70AD8F3E-BB5E-4DB0-BCCD-D40E5AA49A6B}" type="parTrans" cxnId="{79368D62-C5D1-4DE7-9A5F-64CCEE31D977}">
      <dgm:prSet/>
      <dgm:spPr/>
      <dgm:t>
        <a:bodyPr/>
        <a:lstStyle/>
        <a:p>
          <a:endParaRPr lang="en-US" sz="2200"/>
        </a:p>
      </dgm:t>
    </dgm:pt>
    <dgm:pt modelId="{359DA0D2-A5F5-4614-A37A-6197EDB8FA2B}" type="sibTrans" cxnId="{79368D62-C5D1-4DE7-9A5F-64CCEE31D977}">
      <dgm:prSet/>
      <dgm:spPr/>
      <dgm:t>
        <a:bodyPr/>
        <a:lstStyle/>
        <a:p>
          <a:endParaRPr lang="en-US" sz="2200"/>
        </a:p>
      </dgm:t>
    </dgm:pt>
    <dgm:pt modelId="{6DF08F4A-6342-4C29-B4C5-28AF474E5C7A}">
      <dgm:prSet custT="1"/>
      <dgm:spPr/>
      <dgm:t>
        <a:bodyPr/>
        <a:lstStyle/>
        <a:p>
          <a:r>
            <a:rPr lang="en-US" sz="2300" dirty="0"/>
            <a:t>Metropolitan – 33 Applications</a:t>
          </a:r>
        </a:p>
      </dgm:t>
    </dgm:pt>
    <dgm:pt modelId="{A3A0EA54-D332-46B8-9237-DCFDB82C81E6}" type="parTrans" cxnId="{017D990C-7264-42AE-96E4-6EC0D6E5D032}">
      <dgm:prSet/>
      <dgm:spPr/>
      <dgm:t>
        <a:bodyPr/>
        <a:lstStyle/>
        <a:p>
          <a:endParaRPr lang="en-US" sz="2200"/>
        </a:p>
      </dgm:t>
    </dgm:pt>
    <dgm:pt modelId="{AFE45C44-B3E3-43C0-8C38-82BFB9644A64}" type="sibTrans" cxnId="{017D990C-7264-42AE-96E4-6EC0D6E5D032}">
      <dgm:prSet/>
      <dgm:spPr/>
      <dgm:t>
        <a:bodyPr/>
        <a:lstStyle/>
        <a:p>
          <a:endParaRPr lang="en-US" sz="2200"/>
        </a:p>
      </dgm:t>
    </dgm:pt>
    <dgm:pt modelId="{5588C3BD-46A2-494F-90DC-16A79ACFDDCF}">
      <dgm:prSet custT="1"/>
      <dgm:spPr/>
      <dgm:t>
        <a:bodyPr/>
        <a:lstStyle/>
        <a:p>
          <a:r>
            <a:rPr lang="en-US" sz="2300" dirty="0"/>
            <a:t>Rural – 18 Applications</a:t>
          </a:r>
        </a:p>
      </dgm:t>
    </dgm:pt>
    <dgm:pt modelId="{28871894-E387-4340-B0CB-56E756A55C94}" type="parTrans" cxnId="{CFAEF278-77AD-49D3-A877-39EF4356AC09}">
      <dgm:prSet/>
      <dgm:spPr/>
      <dgm:t>
        <a:bodyPr/>
        <a:lstStyle/>
        <a:p>
          <a:endParaRPr lang="en-US" sz="2200"/>
        </a:p>
      </dgm:t>
    </dgm:pt>
    <dgm:pt modelId="{C8EB07D0-73DC-4380-BD20-B68225ED5341}" type="sibTrans" cxnId="{CFAEF278-77AD-49D3-A877-39EF4356AC09}">
      <dgm:prSet/>
      <dgm:spPr/>
      <dgm:t>
        <a:bodyPr/>
        <a:lstStyle/>
        <a:p>
          <a:endParaRPr lang="en-US" sz="2200"/>
        </a:p>
      </dgm:t>
    </dgm:pt>
    <dgm:pt modelId="{9DBD0976-40BF-4A27-AB2C-74DAA0470374}">
      <dgm:prSet custT="1"/>
      <dgm:spPr/>
      <dgm:t>
        <a:bodyPr/>
        <a:lstStyle/>
        <a:p>
          <a:r>
            <a:rPr lang="en-US" sz="2900" b="1" dirty="0"/>
            <a:t>Application Requests</a:t>
          </a:r>
        </a:p>
      </dgm:t>
    </dgm:pt>
    <dgm:pt modelId="{99E640D2-3875-4887-966A-534985CA53D7}" type="parTrans" cxnId="{28F0F341-4D42-4CAB-BDAC-522190E19D34}">
      <dgm:prSet/>
      <dgm:spPr/>
      <dgm:t>
        <a:bodyPr/>
        <a:lstStyle/>
        <a:p>
          <a:endParaRPr lang="en-US" sz="2200"/>
        </a:p>
      </dgm:t>
    </dgm:pt>
    <dgm:pt modelId="{2E0317C1-EC62-4D98-A3B8-892E1FADA6E2}" type="sibTrans" cxnId="{28F0F341-4D42-4CAB-BDAC-522190E19D34}">
      <dgm:prSet/>
      <dgm:spPr/>
      <dgm:t>
        <a:bodyPr/>
        <a:lstStyle/>
        <a:p>
          <a:endParaRPr lang="en-US" sz="2200"/>
        </a:p>
      </dgm:t>
    </dgm:pt>
    <dgm:pt modelId="{56AD3A38-7019-4CC3-8543-3D9CE32170B0}">
      <dgm:prSet custT="1"/>
      <dgm:spPr/>
      <dgm:t>
        <a:bodyPr/>
        <a:lstStyle/>
        <a:p>
          <a:r>
            <a:rPr lang="en-US" sz="2300" dirty="0"/>
            <a:t>Ohio LIHTC: ~$480 million</a:t>
          </a:r>
        </a:p>
      </dgm:t>
    </dgm:pt>
    <dgm:pt modelId="{DA3D033E-67AF-49FD-8A0A-3F80C7B6D805}" type="parTrans" cxnId="{86523F35-758D-49BC-BECC-96E168D68AB8}">
      <dgm:prSet/>
      <dgm:spPr/>
      <dgm:t>
        <a:bodyPr/>
        <a:lstStyle/>
        <a:p>
          <a:endParaRPr lang="en-US" sz="2200"/>
        </a:p>
      </dgm:t>
    </dgm:pt>
    <dgm:pt modelId="{1C38B86C-5DC3-473C-A6B4-EA85AC73C2B5}" type="sibTrans" cxnId="{86523F35-758D-49BC-BECC-96E168D68AB8}">
      <dgm:prSet/>
      <dgm:spPr/>
      <dgm:t>
        <a:bodyPr/>
        <a:lstStyle/>
        <a:p>
          <a:endParaRPr lang="en-US" sz="2200"/>
        </a:p>
      </dgm:t>
    </dgm:pt>
    <dgm:pt modelId="{F5F4C382-C221-4150-BD08-7D8D57612756}">
      <dgm:prSet custT="1"/>
      <dgm:spPr/>
      <dgm:t>
        <a:bodyPr/>
        <a:lstStyle/>
        <a:p>
          <a:r>
            <a:rPr lang="en-US" sz="2300" dirty="0"/>
            <a:t>OHTF: $70.4 million</a:t>
          </a:r>
        </a:p>
      </dgm:t>
    </dgm:pt>
    <dgm:pt modelId="{C95672EE-32BD-4976-B605-044876AB3D22}" type="parTrans" cxnId="{3D5387F1-F949-432C-85FC-C17E77CCECBB}">
      <dgm:prSet/>
      <dgm:spPr/>
      <dgm:t>
        <a:bodyPr/>
        <a:lstStyle/>
        <a:p>
          <a:endParaRPr lang="en-US" sz="2200"/>
        </a:p>
      </dgm:t>
    </dgm:pt>
    <dgm:pt modelId="{64786D32-BBAE-4D4C-9139-A4FA7A87C305}" type="sibTrans" cxnId="{3D5387F1-F949-432C-85FC-C17E77CCECBB}">
      <dgm:prSet/>
      <dgm:spPr/>
      <dgm:t>
        <a:bodyPr/>
        <a:lstStyle/>
        <a:p>
          <a:endParaRPr lang="en-US" sz="2200"/>
        </a:p>
      </dgm:t>
    </dgm:pt>
    <dgm:pt modelId="{A26DFA91-9888-4A1F-8B44-97C980DD6453}">
      <dgm:prSet custT="1"/>
      <dgm:spPr/>
      <dgm:t>
        <a:bodyPr/>
        <a:lstStyle/>
        <a:p>
          <a:r>
            <a:rPr lang="en-US" sz="2300" dirty="0"/>
            <a:t>Construct 6168 units</a:t>
          </a:r>
        </a:p>
      </dgm:t>
    </dgm:pt>
    <dgm:pt modelId="{AE132DE8-DCE9-404E-801E-F14A234ABDA7}" type="parTrans" cxnId="{3B52CD43-7D68-4FD5-8249-3033039102C5}">
      <dgm:prSet/>
      <dgm:spPr/>
      <dgm:t>
        <a:bodyPr/>
        <a:lstStyle/>
        <a:p>
          <a:endParaRPr lang="en-US" sz="2200"/>
        </a:p>
      </dgm:t>
    </dgm:pt>
    <dgm:pt modelId="{3919763D-6A92-4CEF-8539-6081781E0F58}" type="sibTrans" cxnId="{3B52CD43-7D68-4FD5-8249-3033039102C5}">
      <dgm:prSet/>
      <dgm:spPr/>
      <dgm:t>
        <a:bodyPr/>
        <a:lstStyle/>
        <a:p>
          <a:endParaRPr lang="en-US" sz="2200"/>
        </a:p>
      </dgm:t>
    </dgm:pt>
    <dgm:pt modelId="{D229583A-4CDD-4917-95F1-45F8B292C199}">
      <dgm:prSet custT="1"/>
      <dgm:spPr/>
      <dgm:t>
        <a:bodyPr/>
        <a:lstStyle/>
        <a:p>
          <a:r>
            <a:rPr lang="en-US" sz="2200" dirty="0"/>
            <a:t>Oversubscribed</a:t>
          </a:r>
          <a:br>
            <a:rPr lang="en-US" sz="2200" dirty="0"/>
          </a:br>
          <a:r>
            <a:rPr lang="en-US" sz="2900" b="1" dirty="0"/>
            <a:t>5:1</a:t>
          </a:r>
        </a:p>
      </dgm:t>
    </dgm:pt>
    <dgm:pt modelId="{8A05A089-72D3-4687-A333-8FCB2032E030}" type="parTrans" cxnId="{7969F672-8B45-4CB3-AB29-5C0FE7D6640C}">
      <dgm:prSet/>
      <dgm:spPr/>
      <dgm:t>
        <a:bodyPr/>
        <a:lstStyle/>
        <a:p>
          <a:endParaRPr lang="en-US" sz="2200"/>
        </a:p>
      </dgm:t>
    </dgm:pt>
    <dgm:pt modelId="{1C8DB778-3316-4EE2-AC32-7DD7AF612343}" type="sibTrans" cxnId="{7969F672-8B45-4CB3-AB29-5C0FE7D6640C}">
      <dgm:prSet/>
      <dgm:spPr/>
      <dgm:t>
        <a:bodyPr/>
        <a:lstStyle/>
        <a:p>
          <a:endParaRPr lang="en-US" sz="2200"/>
        </a:p>
      </dgm:t>
    </dgm:pt>
    <dgm:pt modelId="{0E655343-348A-40D7-A460-A5B57D0ECC87}" type="pres">
      <dgm:prSet presAssocID="{5B5F8F45-D4A0-40C1-B031-0E21EAD606E6}" presName="diagram" presStyleCnt="0">
        <dgm:presLayoutVars>
          <dgm:dir/>
          <dgm:resizeHandles val="exact"/>
        </dgm:presLayoutVars>
      </dgm:prSet>
      <dgm:spPr/>
    </dgm:pt>
    <dgm:pt modelId="{5D0653EF-6FA7-46A1-8241-1C10EB36E00A}" type="pres">
      <dgm:prSet presAssocID="{CA2EC2DB-5CD8-435C-8BBE-C4136BAC0353}" presName="node" presStyleLbl="node1" presStyleIdx="0" presStyleCnt="3" custScaleX="111933">
        <dgm:presLayoutVars>
          <dgm:bulletEnabled val="1"/>
        </dgm:presLayoutVars>
      </dgm:prSet>
      <dgm:spPr/>
    </dgm:pt>
    <dgm:pt modelId="{F1235A04-6E44-4634-959B-88A5D7F7EA92}" type="pres">
      <dgm:prSet presAssocID="{359DA0D2-A5F5-4614-A37A-6197EDB8FA2B}" presName="sibTrans" presStyleCnt="0"/>
      <dgm:spPr/>
    </dgm:pt>
    <dgm:pt modelId="{73EDF0C8-7F65-4C28-97F9-05C0619FCCBE}" type="pres">
      <dgm:prSet presAssocID="{9DBD0976-40BF-4A27-AB2C-74DAA0470374}" presName="node" presStyleLbl="node1" presStyleIdx="1" presStyleCnt="3" custScaleX="102671">
        <dgm:presLayoutVars>
          <dgm:bulletEnabled val="1"/>
        </dgm:presLayoutVars>
      </dgm:prSet>
      <dgm:spPr/>
    </dgm:pt>
    <dgm:pt modelId="{1DD5BC99-A86B-4BA9-89C0-411E8CDF6D25}" type="pres">
      <dgm:prSet presAssocID="{2E0317C1-EC62-4D98-A3B8-892E1FADA6E2}" presName="sibTrans" presStyleCnt="0"/>
      <dgm:spPr/>
    </dgm:pt>
    <dgm:pt modelId="{1456D51D-3F2B-4B77-8F14-5D99667D36FC}" type="pres">
      <dgm:prSet presAssocID="{D229583A-4CDD-4917-95F1-45F8B292C199}" presName="node" presStyleLbl="node1" presStyleIdx="2" presStyleCnt="3" custScaleX="87780" custScaleY="74632">
        <dgm:presLayoutVars>
          <dgm:bulletEnabled val="1"/>
        </dgm:presLayoutVars>
      </dgm:prSet>
      <dgm:spPr/>
    </dgm:pt>
  </dgm:ptLst>
  <dgm:cxnLst>
    <dgm:cxn modelId="{017D990C-7264-42AE-96E4-6EC0D6E5D032}" srcId="{CA2EC2DB-5CD8-435C-8BBE-C4136BAC0353}" destId="{6DF08F4A-6342-4C29-B4C5-28AF474E5C7A}" srcOrd="0" destOrd="0" parTransId="{A3A0EA54-D332-46B8-9237-DCFDB82C81E6}" sibTransId="{AFE45C44-B3E3-43C0-8C38-82BFB9644A64}"/>
    <dgm:cxn modelId="{38553D1D-1D19-4EB6-81EF-5E3C00C001D7}" type="presOf" srcId="{5588C3BD-46A2-494F-90DC-16A79ACFDDCF}" destId="{5D0653EF-6FA7-46A1-8241-1C10EB36E00A}" srcOrd="0" destOrd="2" presId="urn:microsoft.com/office/officeart/2005/8/layout/default"/>
    <dgm:cxn modelId="{2C228127-7BE6-4087-B90B-6BC4E8FD5D5F}" type="presOf" srcId="{5B5F8F45-D4A0-40C1-B031-0E21EAD606E6}" destId="{0E655343-348A-40D7-A460-A5B57D0ECC87}" srcOrd="0" destOrd="0" presId="urn:microsoft.com/office/officeart/2005/8/layout/default"/>
    <dgm:cxn modelId="{86523F35-758D-49BC-BECC-96E168D68AB8}" srcId="{9DBD0976-40BF-4A27-AB2C-74DAA0470374}" destId="{56AD3A38-7019-4CC3-8543-3D9CE32170B0}" srcOrd="0" destOrd="0" parTransId="{DA3D033E-67AF-49FD-8A0A-3F80C7B6D805}" sibTransId="{1C38B86C-5DC3-473C-A6B4-EA85AC73C2B5}"/>
    <dgm:cxn modelId="{28F0F341-4D42-4CAB-BDAC-522190E19D34}" srcId="{5B5F8F45-D4A0-40C1-B031-0E21EAD606E6}" destId="{9DBD0976-40BF-4A27-AB2C-74DAA0470374}" srcOrd="1" destOrd="0" parTransId="{99E640D2-3875-4887-966A-534985CA53D7}" sibTransId="{2E0317C1-EC62-4D98-A3B8-892E1FADA6E2}"/>
    <dgm:cxn modelId="{79368D62-C5D1-4DE7-9A5F-64CCEE31D977}" srcId="{5B5F8F45-D4A0-40C1-B031-0E21EAD606E6}" destId="{CA2EC2DB-5CD8-435C-8BBE-C4136BAC0353}" srcOrd="0" destOrd="0" parTransId="{70AD8F3E-BB5E-4DB0-BCCD-D40E5AA49A6B}" sibTransId="{359DA0D2-A5F5-4614-A37A-6197EDB8FA2B}"/>
    <dgm:cxn modelId="{3B52CD43-7D68-4FD5-8249-3033039102C5}" srcId="{9DBD0976-40BF-4A27-AB2C-74DAA0470374}" destId="{A26DFA91-9888-4A1F-8B44-97C980DD6453}" srcOrd="2" destOrd="0" parTransId="{AE132DE8-DCE9-404E-801E-F14A234ABDA7}" sibTransId="{3919763D-6A92-4CEF-8539-6081781E0F58}"/>
    <dgm:cxn modelId="{92E2FC63-1EA6-4C0F-885E-2D527695572F}" type="presOf" srcId="{F5F4C382-C221-4150-BD08-7D8D57612756}" destId="{73EDF0C8-7F65-4C28-97F9-05C0619FCCBE}" srcOrd="0" destOrd="2" presId="urn:microsoft.com/office/officeart/2005/8/layout/default"/>
    <dgm:cxn modelId="{7969F672-8B45-4CB3-AB29-5C0FE7D6640C}" srcId="{5B5F8F45-D4A0-40C1-B031-0E21EAD606E6}" destId="{D229583A-4CDD-4917-95F1-45F8B292C199}" srcOrd="2" destOrd="0" parTransId="{8A05A089-72D3-4687-A333-8FCB2032E030}" sibTransId="{1C8DB778-3316-4EE2-AC32-7DD7AF612343}"/>
    <dgm:cxn modelId="{B13AC855-497B-4857-869C-24D2C88E484F}" type="presOf" srcId="{A26DFA91-9888-4A1F-8B44-97C980DD6453}" destId="{73EDF0C8-7F65-4C28-97F9-05C0619FCCBE}" srcOrd="0" destOrd="3" presId="urn:microsoft.com/office/officeart/2005/8/layout/default"/>
    <dgm:cxn modelId="{178AD956-3549-45D3-B96C-B79F1C1D7BAB}" type="presOf" srcId="{D229583A-4CDD-4917-95F1-45F8B292C199}" destId="{1456D51D-3F2B-4B77-8F14-5D99667D36FC}" srcOrd="0" destOrd="0" presId="urn:microsoft.com/office/officeart/2005/8/layout/default"/>
    <dgm:cxn modelId="{CFAEF278-77AD-49D3-A877-39EF4356AC09}" srcId="{CA2EC2DB-5CD8-435C-8BBE-C4136BAC0353}" destId="{5588C3BD-46A2-494F-90DC-16A79ACFDDCF}" srcOrd="1" destOrd="0" parTransId="{28871894-E387-4340-B0CB-56E756A55C94}" sibTransId="{C8EB07D0-73DC-4380-BD20-B68225ED5341}"/>
    <dgm:cxn modelId="{3503318E-7F1F-493D-97EF-700858C5E902}" type="presOf" srcId="{9DBD0976-40BF-4A27-AB2C-74DAA0470374}" destId="{73EDF0C8-7F65-4C28-97F9-05C0619FCCBE}" srcOrd="0" destOrd="0" presId="urn:microsoft.com/office/officeart/2005/8/layout/default"/>
    <dgm:cxn modelId="{4EBBFC8F-145B-46FF-A1E3-898893521AF9}" type="presOf" srcId="{56AD3A38-7019-4CC3-8543-3D9CE32170B0}" destId="{73EDF0C8-7F65-4C28-97F9-05C0619FCCBE}" srcOrd="0" destOrd="1" presId="urn:microsoft.com/office/officeart/2005/8/layout/default"/>
    <dgm:cxn modelId="{99AABEE0-4D8B-4B88-9B53-B4A88417E2C8}" type="presOf" srcId="{6DF08F4A-6342-4C29-B4C5-28AF474E5C7A}" destId="{5D0653EF-6FA7-46A1-8241-1C10EB36E00A}" srcOrd="0" destOrd="1" presId="urn:microsoft.com/office/officeart/2005/8/layout/default"/>
    <dgm:cxn modelId="{0D20CDE5-F63A-489C-9521-3F95DB5EB134}" type="presOf" srcId="{CA2EC2DB-5CD8-435C-8BBE-C4136BAC0353}" destId="{5D0653EF-6FA7-46A1-8241-1C10EB36E00A}" srcOrd="0" destOrd="0" presId="urn:microsoft.com/office/officeart/2005/8/layout/default"/>
    <dgm:cxn modelId="{3D5387F1-F949-432C-85FC-C17E77CCECBB}" srcId="{9DBD0976-40BF-4A27-AB2C-74DAA0470374}" destId="{F5F4C382-C221-4150-BD08-7D8D57612756}" srcOrd="1" destOrd="0" parTransId="{C95672EE-32BD-4976-B605-044876AB3D22}" sibTransId="{64786D32-BBAE-4D4C-9139-A4FA7A87C305}"/>
    <dgm:cxn modelId="{846E2B09-24A6-4358-96FB-1A4E5A95986E}" type="presParOf" srcId="{0E655343-348A-40D7-A460-A5B57D0ECC87}" destId="{5D0653EF-6FA7-46A1-8241-1C10EB36E00A}" srcOrd="0" destOrd="0" presId="urn:microsoft.com/office/officeart/2005/8/layout/default"/>
    <dgm:cxn modelId="{E400B6E9-7852-4242-88E1-D9A1350AB821}" type="presParOf" srcId="{0E655343-348A-40D7-A460-A5B57D0ECC87}" destId="{F1235A04-6E44-4634-959B-88A5D7F7EA92}" srcOrd="1" destOrd="0" presId="urn:microsoft.com/office/officeart/2005/8/layout/default"/>
    <dgm:cxn modelId="{63533456-0437-4FBB-A6A2-FF4F16FE8967}" type="presParOf" srcId="{0E655343-348A-40D7-A460-A5B57D0ECC87}" destId="{73EDF0C8-7F65-4C28-97F9-05C0619FCCBE}" srcOrd="2" destOrd="0" presId="urn:microsoft.com/office/officeart/2005/8/layout/default"/>
    <dgm:cxn modelId="{0DF7EB7A-18E2-40B7-A382-200A0551B6AF}" type="presParOf" srcId="{0E655343-348A-40D7-A460-A5B57D0ECC87}" destId="{1DD5BC99-A86B-4BA9-89C0-411E8CDF6D25}" srcOrd="3" destOrd="0" presId="urn:microsoft.com/office/officeart/2005/8/layout/default"/>
    <dgm:cxn modelId="{C4E230E0-719D-4B68-96AD-737B0B3535E9}" type="presParOf" srcId="{0E655343-348A-40D7-A460-A5B57D0ECC87}" destId="{1456D51D-3F2B-4B77-8F14-5D99667D36FC}"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F2F6EE8-D1C3-4B6B-A596-0C692E1F7471}"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1BA64DCF-24F0-4BE4-B2E6-46DD0E932066}">
      <dgm:prSet phldrT="[Text]"/>
      <dgm:spPr/>
      <dgm:t>
        <a:bodyPr/>
        <a:lstStyle/>
        <a:p>
          <a:pPr>
            <a:buFont typeface="Arial" panose="020B0604020202020204" pitchFamily="34" charset="0"/>
            <a:buChar char="•"/>
          </a:pPr>
          <a:r>
            <a:rPr lang="en-US" b="1" dirty="0"/>
            <a:t>16 Applications</a:t>
          </a:r>
        </a:p>
      </dgm:t>
    </dgm:pt>
    <dgm:pt modelId="{CE8D4A0B-8574-435E-871F-5B9135B96A51}" type="parTrans" cxnId="{EF03D77C-E630-449D-9C18-0F23ABF1F75D}">
      <dgm:prSet/>
      <dgm:spPr/>
      <dgm:t>
        <a:bodyPr/>
        <a:lstStyle/>
        <a:p>
          <a:endParaRPr lang="en-US"/>
        </a:p>
      </dgm:t>
    </dgm:pt>
    <dgm:pt modelId="{F2ECAA03-BA90-49A7-B606-7C1CB0A817BF}" type="sibTrans" cxnId="{EF03D77C-E630-449D-9C18-0F23ABF1F75D}">
      <dgm:prSet/>
      <dgm:spPr/>
      <dgm:t>
        <a:bodyPr/>
        <a:lstStyle/>
        <a:p>
          <a:endParaRPr lang="en-US"/>
        </a:p>
      </dgm:t>
    </dgm:pt>
    <dgm:pt modelId="{51B5805E-C463-405C-B76C-F8FD7697087B}">
      <dgm:prSet/>
      <dgm:spPr/>
      <dgm:t>
        <a:bodyPr/>
        <a:lstStyle/>
        <a:p>
          <a:r>
            <a:rPr lang="en-US" dirty="0"/>
            <a:t>PJ – 8 Applications</a:t>
          </a:r>
        </a:p>
      </dgm:t>
    </dgm:pt>
    <dgm:pt modelId="{6934B956-696A-4391-833C-77CCECB1004A}" type="parTrans" cxnId="{E5800BAD-9D30-4F85-BD16-B6FD69202316}">
      <dgm:prSet/>
      <dgm:spPr/>
      <dgm:t>
        <a:bodyPr/>
        <a:lstStyle/>
        <a:p>
          <a:endParaRPr lang="en-US"/>
        </a:p>
      </dgm:t>
    </dgm:pt>
    <dgm:pt modelId="{6CC2096C-74B3-42A8-9D5A-81DE877CF9F8}" type="sibTrans" cxnId="{E5800BAD-9D30-4F85-BD16-B6FD69202316}">
      <dgm:prSet/>
      <dgm:spPr/>
      <dgm:t>
        <a:bodyPr/>
        <a:lstStyle/>
        <a:p>
          <a:endParaRPr lang="en-US"/>
        </a:p>
      </dgm:t>
    </dgm:pt>
    <dgm:pt modelId="{D87F9C5B-3C82-4AD8-B545-A6064CD32B5C}">
      <dgm:prSet/>
      <dgm:spPr/>
      <dgm:t>
        <a:bodyPr/>
        <a:lstStyle/>
        <a:p>
          <a:r>
            <a:rPr lang="en-US" dirty="0"/>
            <a:t>Non-PJ – 8 Applications</a:t>
          </a:r>
        </a:p>
      </dgm:t>
    </dgm:pt>
    <dgm:pt modelId="{1B077726-1F8F-4308-B857-E42C9561A3D2}" type="parTrans" cxnId="{5034A167-6C20-401D-9000-828D9841BA11}">
      <dgm:prSet/>
      <dgm:spPr/>
      <dgm:t>
        <a:bodyPr/>
        <a:lstStyle/>
        <a:p>
          <a:endParaRPr lang="en-US"/>
        </a:p>
      </dgm:t>
    </dgm:pt>
    <dgm:pt modelId="{42CF24A8-33A3-4B78-AE0B-528F563899BE}" type="sibTrans" cxnId="{5034A167-6C20-401D-9000-828D9841BA11}">
      <dgm:prSet/>
      <dgm:spPr/>
      <dgm:t>
        <a:bodyPr/>
        <a:lstStyle/>
        <a:p>
          <a:endParaRPr lang="en-US"/>
        </a:p>
      </dgm:t>
    </dgm:pt>
    <dgm:pt modelId="{C6F58DA8-E9E2-4329-81C7-BFE3135DCC2A}">
      <dgm:prSet/>
      <dgm:spPr/>
      <dgm:t>
        <a:bodyPr/>
        <a:lstStyle/>
        <a:p>
          <a:r>
            <a:rPr lang="en-US" b="1" dirty="0"/>
            <a:t>Request HOME, NHTF &amp; OHTF</a:t>
          </a:r>
          <a:r>
            <a:rPr lang="en-US" dirty="0"/>
            <a:t>:</a:t>
          </a:r>
        </a:p>
      </dgm:t>
    </dgm:pt>
    <dgm:pt modelId="{1FEBC423-6326-4AA9-BF7A-C7501EF64391}" type="parTrans" cxnId="{606D86D0-200A-4A7A-8F1B-BF7F42D58C2B}">
      <dgm:prSet/>
      <dgm:spPr/>
      <dgm:t>
        <a:bodyPr/>
        <a:lstStyle/>
        <a:p>
          <a:endParaRPr lang="en-US"/>
        </a:p>
      </dgm:t>
    </dgm:pt>
    <dgm:pt modelId="{199B86F6-5528-43E7-AD11-950B336274F5}" type="sibTrans" cxnId="{606D86D0-200A-4A7A-8F1B-BF7F42D58C2B}">
      <dgm:prSet/>
      <dgm:spPr/>
      <dgm:t>
        <a:bodyPr/>
        <a:lstStyle/>
        <a:p>
          <a:endParaRPr lang="en-US"/>
        </a:p>
      </dgm:t>
    </dgm:pt>
    <dgm:pt modelId="{A1C06FA5-0081-4BAA-97E5-B79EBB1AA795}">
      <dgm:prSet/>
      <dgm:spPr/>
      <dgm:t>
        <a:bodyPr/>
        <a:lstStyle/>
        <a:p>
          <a:r>
            <a:rPr lang="en-US" dirty="0"/>
            <a:t>~$42.3 million</a:t>
          </a:r>
        </a:p>
      </dgm:t>
    </dgm:pt>
    <dgm:pt modelId="{13CE0774-E402-428C-88FF-392333EDC9DA}" type="parTrans" cxnId="{B5F9A7FB-42AF-450D-9185-02887D46637B}">
      <dgm:prSet/>
      <dgm:spPr/>
      <dgm:t>
        <a:bodyPr/>
        <a:lstStyle/>
        <a:p>
          <a:endParaRPr lang="en-US"/>
        </a:p>
      </dgm:t>
    </dgm:pt>
    <dgm:pt modelId="{81D31030-2E88-41DB-8731-4741AEE8FC66}" type="sibTrans" cxnId="{B5F9A7FB-42AF-450D-9185-02887D46637B}">
      <dgm:prSet/>
      <dgm:spPr/>
      <dgm:t>
        <a:bodyPr/>
        <a:lstStyle/>
        <a:p>
          <a:endParaRPr lang="en-US"/>
        </a:p>
      </dgm:t>
    </dgm:pt>
    <dgm:pt modelId="{642675CF-E822-49FC-8860-2CC848833C6E}">
      <dgm:prSet/>
      <dgm:spPr/>
      <dgm:t>
        <a:bodyPr/>
        <a:lstStyle/>
        <a:p>
          <a:r>
            <a:rPr lang="en-US" dirty="0"/>
            <a:t>Preserve 2021 units</a:t>
          </a:r>
        </a:p>
      </dgm:t>
    </dgm:pt>
    <dgm:pt modelId="{982FE596-BAB2-49EF-B3DA-6F3BE487E5F7}" type="parTrans" cxnId="{DA5E4982-E77E-4FD3-B465-08339041ACFE}">
      <dgm:prSet/>
      <dgm:spPr/>
      <dgm:t>
        <a:bodyPr/>
        <a:lstStyle/>
        <a:p>
          <a:endParaRPr lang="en-US"/>
        </a:p>
      </dgm:t>
    </dgm:pt>
    <dgm:pt modelId="{2EB7D654-3FCF-4E76-ADF7-1F784B940B3B}" type="sibTrans" cxnId="{DA5E4982-E77E-4FD3-B465-08339041ACFE}">
      <dgm:prSet/>
      <dgm:spPr/>
      <dgm:t>
        <a:bodyPr/>
        <a:lstStyle/>
        <a:p>
          <a:endParaRPr lang="en-US"/>
        </a:p>
      </dgm:t>
    </dgm:pt>
    <dgm:pt modelId="{8588CC74-8A2C-4F4B-836B-67632986F110}">
      <dgm:prSet custT="1"/>
      <dgm:spPr/>
      <dgm:t>
        <a:bodyPr/>
        <a:lstStyle/>
        <a:p>
          <a:r>
            <a:rPr lang="en-US" sz="2300" dirty="0"/>
            <a:t>Oversubscribed</a:t>
          </a:r>
          <a:r>
            <a:rPr lang="en-US" sz="2900" dirty="0"/>
            <a:t> </a:t>
          </a:r>
          <a:br>
            <a:rPr lang="en-US" sz="2900" dirty="0"/>
          </a:br>
          <a:r>
            <a:rPr lang="en-US" sz="2900" b="1" dirty="0"/>
            <a:t>4:1</a:t>
          </a:r>
        </a:p>
      </dgm:t>
    </dgm:pt>
    <dgm:pt modelId="{74B6A760-9137-4C15-A993-9BC5D2D50F93}" type="parTrans" cxnId="{CEFA96A3-9409-4B9B-8CF2-A7B47F06459A}">
      <dgm:prSet/>
      <dgm:spPr/>
      <dgm:t>
        <a:bodyPr/>
        <a:lstStyle/>
        <a:p>
          <a:endParaRPr lang="en-US"/>
        </a:p>
      </dgm:t>
    </dgm:pt>
    <dgm:pt modelId="{70461575-988A-429B-BB8F-14070CBAF266}" type="sibTrans" cxnId="{CEFA96A3-9409-4B9B-8CF2-A7B47F06459A}">
      <dgm:prSet/>
      <dgm:spPr/>
      <dgm:t>
        <a:bodyPr/>
        <a:lstStyle/>
        <a:p>
          <a:endParaRPr lang="en-US"/>
        </a:p>
      </dgm:t>
    </dgm:pt>
    <dgm:pt modelId="{317A2470-17F0-41DC-9EB9-0A6F0B2C5B9A}" type="pres">
      <dgm:prSet presAssocID="{4F2F6EE8-D1C3-4B6B-A596-0C692E1F7471}" presName="diagram" presStyleCnt="0">
        <dgm:presLayoutVars>
          <dgm:dir/>
          <dgm:resizeHandles val="exact"/>
        </dgm:presLayoutVars>
      </dgm:prSet>
      <dgm:spPr/>
    </dgm:pt>
    <dgm:pt modelId="{CD89D884-5336-4457-BF90-FA93756B637D}" type="pres">
      <dgm:prSet presAssocID="{1BA64DCF-24F0-4BE4-B2E6-46DD0E932066}" presName="node" presStyleLbl="node1" presStyleIdx="0" presStyleCnt="3">
        <dgm:presLayoutVars>
          <dgm:bulletEnabled val="1"/>
        </dgm:presLayoutVars>
      </dgm:prSet>
      <dgm:spPr/>
    </dgm:pt>
    <dgm:pt modelId="{41DB6A51-BC1B-4DCD-95F1-66EE1E7B220B}" type="pres">
      <dgm:prSet presAssocID="{F2ECAA03-BA90-49A7-B606-7C1CB0A817BF}" presName="sibTrans" presStyleCnt="0"/>
      <dgm:spPr/>
    </dgm:pt>
    <dgm:pt modelId="{85891A41-1781-48CF-A873-B9697DCB14F4}" type="pres">
      <dgm:prSet presAssocID="{C6F58DA8-E9E2-4329-81C7-BFE3135DCC2A}" presName="node" presStyleLbl="node1" presStyleIdx="1" presStyleCnt="3">
        <dgm:presLayoutVars>
          <dgm:bulletEnabled val="1"/>
        </dgm:presLayoutVars>
      </dgm:prSet>
      <dgm:spPr/>
    </dgm:pt>
    <dgm:pt modelId="{676A83B3-5ACC-4BC9-9EAA-E6099E5479CE}" type="pres">
      <dgm:prSet presAssocID="{199B86F6-5528-43E7-AD11-950B336274F5}" presName="sibTrans" presStyleCnt="0"/>
      <dgm:spPr/>
    </dgm:pt>
    <dgm:pt modelId="{B4B9B2E9-5A24-4E74-B049-0CE4813F1803}" type="pres">
      <dgm:prSet presAssocID="{8588CC74-8A2C-4F4B-836B-67632986F110}" presName="node" presStyleLbl="node1" presStyleIdx="2" presStyleCnt="3">
        <dgm:presLayoutVars>
          <dgm:bulletEnabled val="1"/>
        </dgm:presLayoutVars>
      </dgm:prSet>
      <dgm:spPr/>
    </dgm:pt>
  </dgm:ptLst>
  <dgm:cxnLst>
    <dgm:cxn modelId="{DB459916-DBF7-4FE5-AAC5-F2929F967E2E}" type="presOf" srcId="{C6F58DA8-E9E2-4329-81C7-BFE3135DCC2A}" destId="{85891A41-1781-48CF-A873-B9697DCB14F4}" srcOrd="0" destOrd="0" presId="urn:microsoft.com/office/officeart/2005/8/layout/default"/>
    <dgm:cxn modelId="{97F0421D-CF1D-4C03-B956-7FEA38F8514F}" type="presOf" srcId="{51B5805E-C463-405C-B76C-F8FD7697087B}" destId="{CD89D884-5336-4457-BF90-FA93756B637D}" srcOrd="0" destOrd="1" presId="urn:microsoft.com/office/officeart/2005/8/layout/default"/>
    <dgm:cxn modelId="{5F6A131F-A8E7-4BBD-A9AD-3112C66307D5}" type="presOf" srcId="{642675CF-E822-49FC-8860-2CC848833C6E}" destId="{85891A41-1781-48CF-A873-B9697DCB14F4}" srcOrd="0" destOrd="2" presId="urn:microsoft.com/office/officeart/2005/8/layout/default"/>
    <dgm:cxn modelId="{9E6F7538-4EE1-4B88-BD03-9DF5027E02A6}" type="presOf" srcId="{4F2F6EE8-D1C3-4B6B-A596-0C692E1F7471}" destId="{317A2470-17F0-41DC-9EB9-0A6F0B2C5B9A}" srcOrd="0" destOrd="0" presId="urn:microsoft.com/office/officeart/2005/8/layout/default"/>
    <dgm:cxn modelId="{5034A167-6C20-401D-9000-828D9841BA11}" srcId="{1BA64DCF-24F0-4BE4-B2E6-46DD0E932066}" destId="{D87F9C5B-3C82-4AD8-B545-A6064CD32B5C}" srcOrd="1" destOrd="0" parTransId="{1B077726-1F8F-4308-B857-E42C9561A3D2}" sibTransId="{42CF24A8-33A3-4B78-AE0B-528F563899BE}"/>
    <dgm:cxn modelId="{F3C41C4C-0146-4E84-9EB2-1BB0EF6086B2}" type="presOf" srcId="{8588CC74-8A2C-4F4B-836B-67632986F110}" destId="{B4B9B2E9-5A24-4E74-B049-0CE4813F1803}" srcOrd="0" destOrd="0" presId="urn:microsoft.com/office/officeart/2005/8/layout/default"/>
    <dgm:cxn modelId="{EF03D77C-E630-449D-9C18-0F23ABF1F75D}" srcId="{4F2F6EE8-D1C3-4B6B-A596-0C692E1F7471}" destId="{1BA64DCF-24F0-4BE4-B2E6-46DD0E932066}" srcOrd="0" destOrd="0" parTransId="{CE8D4A0B-8574-435E-871F-5B9135B96A51}" sibTransId="{F2ECAA03-BA90-49A7-B606-7C1CB0A817BF}"/>
    <dgm:cxn modelId="{DA5E4982-E77E-4FD3-B465-08339041ACFE}" srcId="{C6F58DA8-E9E2-4329-81C7-BFE3135DCC2A}" destId="{642675CF-E822-49FC-8860-2CC848833C6E}" srcOrd="1" destOrd="0" parTransId="{982FE596-BAB2-49EF-B3DA-6F3BE487E5F7}" sibTransId="{2EB7D654-3FCF-4E76-ADF7-1F784B940B3B}"/>
    <dgm:cxn modelId="{AF629591-E67E-4355-A230-F0F4928491BF}" type="presOf" srcId="{1BA64DCF-24F0-4BE4-B2E6-46DD0E932066}" destId="{CD89D884-5336-4457-BF90-FA93756B637D}" srcOrd="0" destOrd="0" presId="urn:microsoft.com/office/officeart/2005/8/layout/default"/>
    <dgm:cxn modelId="{CEFA96A3-9409-4B9B-8CF2-A7B47F06459A}" srcId="{4F2F6EE8-D1C3-4B6B-A596-0C692E1F7471}" destId="{8588CC74-8A2C-4F4B-836B-67632986F110}" srcOrd="2" destOrd="0" parTransId="{74B6A760-9137-4C15-A993-9BC5D2D50F93}" sibTransId="{70461575-988A-429B-BB8F-14070CBAF266}"/>
    <dgm:cxn modelId="{8D3724AB-0D1D-45CB-8F9B-C98AB085093B}" type="presOf" srcId="{D87F9C5B-3C82-4AD8-B545-A6064CD32B5C}" destId="{CD89D884-5336-4457-BF90-FA93756B637D}" srcOrd="0" destOrd="2" presId="urn:microsoft.com/office/officeart/2005/8/layout/default"/>
    <dgm:cxn modelId="{E5800BAD-9D30-4F85-BD16-B6FD69202316}" srcId="{1BA64DCF-24F0-4BE4-B2E6-46DD0E932066}" destId="{51B5805E-C463-405C-B76C-F8FD7697087B}" srcOrd="0" destOrd="0" parTransId="{6934B956-696A-4391-833C-77CCECB1004A}" sibTransId="{6CC2096C-74B3-42A8-9D5A-81DE877CF9F8}"/>
    <dgm:cxn modelId="{606D86D0-200A-4A7A-8F1B-BF7F42D58C2B}" srcId="{4F2F6EE8-D1C3-4B6B-A596-0C692E1F7471}" destId="{C6F58DA8-E9E2-4329-81C7-BFE3135DCC2A}" srcOrd="1" destOrd="0" parTransId="{1FEBC423-6326-4AA9-BF7A-C7501EF64391}" sibTransId="{199B86F6-5528-43E7-AD11-950B336274F5}"/>
    <dgm:cxn modelId="{DB9EB5E0-36A8-4C48-87A1-8A17272A6520}" type="presOf" srcId="{A1C06FA5-0081-4BAA-97E5-B79EBB1AA795}" destId="{85891A41-1781-48CF-A873-B9697DCB14F4}" srcOrd="0" destOrd="1" presId="urn:microsoft.com/office/officeart/2005/8/layout/default"/>
    <dgm:cxn modelId="{B5F9A7FB-42AF-450D-9185-02887D46637B}" srcId="{C6F58DA8-E9E2-4329-81C7-BFE3135DCC2A}" destId="{A1C06FA5-0081-4BAA-97E5-B79EBB1AA795}" srcOrd="0" destOrd="0" parTransId="{13CE0774-E402-428C-88FF-392333EDC9DA}" sibTransId="{81D31030-2E88-41DB-8731-4741AEE8FC66}"/>
    <dgm:cxn modelId="{DD58AFF1-471C-41AF-936B-D5012B45D198}" type="presParOf" srcId="{317A2470-17F0-41DC-9EB9-0A6F0B2C5B9A}" destId="{CD89D884-5336-4457-BF90-FA93756B637D}" srcOrd="0" destOrd="0" presId="urn:microsoft.com/office/officeart/2005/8/layout/default"/>
    <dgm:cxn modelId="{6B64EEC1-14A3-4E5A-B667-1F1CBC6DDC8E}" type="presParOf" srcId="{317A2470-17F0-41DC-9EB9-0A6F0B2C5B9A}" destId="{41DB6A51-BC1B-4DCD-95F1-66EE1E7B220B}" srcOrd="1" destOrd="0" presId="urn:microsoft.com/office/officeart/2005/8/layout/default"/>
    <dgm:cxn modelId="{4B1211E5-3188-448D-8536-DE5EBC443923}" type="presParOf" srcId="{317A2470-17F0-41DC-9EB9-0A6F0B2C5B9A}" destId="{85891A41-1781-48CF-A873-B9697DCB14F4}" srcOrd="2" destOrd="0" presId="urn:microsoft.com/office/officeart/2005/8/layout/default"/>
    <dgm:cxn modelId="{6FF80D37-2CEA-4DB2-BF1B-D5DAC104F806}" type="presParOf" srcId="{317A2470-17F0-41DC-9EB9-0A6F0B2C5B9A}" destId="{676A83B3-5ACC-4BC9-9EAA-E6099E5479CE}" srcOrd="3" destOrd="0" presId="urn:microsoft.com/office/officeart/2005/8/layout/default"/>
    <dgm:cxn modelId="{65884D13-6DEA-4C9A-8FD6-19775922C419}" type="presParOf" srcId="{317A2470-17F0-41DC-9EB9-0A6F0B2C5B9A}" destId="{B4B9B2E9-5A24-4E74-B049-0CE4813F1803}"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F56B987-1BAF-4F24-8905-D31C9ABB667D}"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30BD58A7-FAC6-4E86-BDDF-106E7F63FAE3}">
      <dgm:prSet/>
      <dgm:spPr/>
      <dgm:t>
        <a:bodyPr/>
        <a:lstStyle/>
        <a:p>
          <a:r>
            <a:rPr lang="en-US" dirty="0"/>
            <a:t>Experience and Capacity Standards</a:t>
          </a:r>
        </a:p>
      </dgm:t>
    </dgm:pt>
    <dgm:pt modelId="{5CB6FE97-45F0-4D75-972D-41CE4A263D65}" type="parTrans" cxnId="{13B7D98B-77BD-4A63-B24F-1BAE6075884B}">
      <dgm:prSet/>
      <dgm:spPr/>
      <dgm:t>
        <a:bodyPr/>
        <a:lstStyle/>
        <a:p>
          <a:endParaRPr lang="en-US"/>
        </a:p>
      </dgm:t>
    </dgm:pt>
    <dgm:pt modelId="{36134958-A27C-4425-98FF-88CD47F16107}" type="sibTrans" cxnId="{13B7D98B-77BD-4A63-B24F-1BAE6075884B}">
      <dgm:prSet/>
      <dgm:spPr/>
      <dgm:t>
        <a:bodyPr/>
        <a:lstStyle/>
        <a:p>
          <a:endParaRPr lang="en-US"/>
        </a:p>
      </dgm:t>
    </dgm:pt>
    <dgm:pt modelId="{BB49F7E4-6BC7-4933-BA91-6CE3DDC7DC26}">
      <dgm:prSet/>
      <dgm:spPr/>
      <dgm:t>
        <a:bodyPr/>
        <a:lstStyle/>
        <a:p>
          <a:r>
            <a:rPr lang="en-US" dirty="0"/>
            <a:t>Multifamily Rental Underwriting Guidelines</a:t>
          </a:r>
        </a:p>
      </dgm:t>
    </dgm:pt>
    <dgm:pt modelId="{906A9FD0-96DB-44DD-91D2-49986C17979B}" type="parTrans" cxnId="{6553B590-3070-4B16-A00A-9071C5DB2591}">
      <dgm:prSet/>
      <dgm:spPr/>
      <dgm:t>
        <a:bodyPr/>
        <a:lstStyle/>
        <a:p>
          <a:endParaRPr lang="en-US"/>
        </a:p>
      </dgm:t>
    </dgm:pt>
    <dgm:pt modelId="{449AB628-7F0B-4F5A-BE34-DBDD5E67A8CC}" type="sibTrans" cxnId="{6553B590-3070-4B16-A00A-9071C5DB2591}">
      <dgm:prSet/>
      <dgm:spPr/>
      <dgm:t>
        <a:bodyPr/>
        <a:lstStyle/>
        <a:p>
          <a:endParaRPr lang="en-US"/>
        </a:p>
      </dgm:t>
    </dgm:pt>
    <dgm:pt modelId="{8A64EDD0-49E4-4CB6-9D1E-02DA5DB906F7}">
      <dgm:prSet/>
      <dgm:spPr/>
      <dgm:t>
        <a:bodyPr/>
        <a:lstStyle/>
        <a:p>
          <a:r>
            <a:rPr lang="en-US" dirty="0"/>
            <a:t>Design and Architectural Standards (DAS)</a:t>
          </a:r>
        </a:p>
      </dgm:t>
    </dgm:pt>
    <dgm:pt modelId="{4EAE1403-B595-4817-B56F-D45991A8D0EA}" type="parTrans" cxnId="{64C6FD08-7EC2-46AE-B082-C713A2E96744}">
      <dgm:prSet/>
      <dgm:spPr/>
      <dgm:t>
        <a:bodyPr/>
        <a:lstStyle/>
        <a:p>
          <a:endParaRPr lang="en-US"/>
        </a:p>
      </dgm:t>
    </dgm:pt>
    <dgm:pt modelId="{C8240223-1B19-49FC-B984-C09FE9510ACD}" type="sibTrans" cxnId="{64C6FD08-7EC2-46AE-B082-C713A2E96744}">
      <dgm:prSet/>
      <dgm:spPr/>
      <dgm:t>
        <a:bodyPr/>
        <a:lstStyle/>
        <a:p>
          <a:endParaRPr lang="en-US"/>
        </a:p>
      </dgm:t>
    </dgm:pt>
    <dgm:pt modelId="{89E8BB30-2166-477A-AF69-781581C7EDF9}">
      <dgm:prSet/>
      <dgm:spPr/>
      <dgm:t>
        <a:bodyPr/>
        <a:lstStyle/>
        <a:p>
          <a:r>
            <a:rPr lang="en-US" dirty="0"/>
            <a:t>Multifamily Bond Guidelines</a:t>
          </a:r>
        </a:p>
      </dgm:t>
    </dgm:pt>
    <dgm:pt modelId="{74EA14FA-71BF-4F6E-B736-515BBDEF489C}" type="parTrans" cxnId="{A1F8A294-5835-4BB5-BB98-BCCCD161C65D}">
      <dgm:prSet/>
      <dgm:spPr/>
      <dgm:t>
        <a:bodyPr/>
        <a:lstStyle/>
        <a:p>
          <a:endParaRPr lang="en-US"/>
        </a:p>
      </dgm:t>
    </dgm:pt>
    <dgm:pt modelId="{CED49E75-97FC-48CC-BF76-69DCE323C495}" type="sibTrans" cxnId="{A1F8A294-5835-4BB5-BB98-BCCCD161C65D}">
      <dgm:prSet/>
      <dgm:spPr/>
      <dgm:t>
        <a:bodyPr/>
        <a:lstStyle/>
        <a:p>
          <a:endParaRPr lang="en-US"/>
        </a:p>
      </dgm:t>
    </dgm:pt>
    <dgm:pt modelId="{85321037-84E5-4C7F-AD5D-CF6B6F0302EC}" type="pres">
      <dgm:prSet presAssocID="{0F56B987-1BAF-4F24-8905-D31C9ABB667D}" presName="linear" presStyleCnt="0">
        <dgm:presLayoutVars>
          <dgm:animLvl val="lvl"/>
          <dgm:resizeHandles val="exact"/>
        </dgm:presLayoutVars>
      </dgm:prSet>
      <dgm:spPr/>
    </dgm:pt>
    <dgm:pt modelId="{2C183778-8011-4A61-8D8E-C36561B385DB}" type="pres">
      <dgm:prSet presAssocID="{30BD58A7-FAC6-4E86-BDDF-106E7F63FAE3}" presName="parentText" presStyleLbl="node1" presStyleIdx="0" presStyleCnt="4">
        <dgm:presLayoutVars>
          <dgm:chMax val="0"/>
          <dgm:bulletEnabled val="1"/>
        </dgm:presLayoutVars>
      </dgm:prSet>
      <dgm:spPr/>
    </dgm:pt>
    <dgm:pt modelId="{AAFF9481-3FDD-4832-85B0-8DB217C92CE7}" type="pres">
      <dgm:prSet presAssocID="{36134958-A27C-4425-98FF-88CD47F16107}" presName="spacer" presStyleCnt="0"/>
      <dgm:spPr/>
    </dgm:pt>
    <dgm:pt modelId="{F790C0F7-F87A-4697-B468-14710ABD2C25}" type="pres">
      <dgm:prSet presAssocID="{BB49F7E4-6BC7-4933-BA91-6CE3DDC7DC26}" presName="parentText" presStyleLbl="node1" presStyleIdx="1" presStyleCnt="4">
        <dgm:presLayoutVars>
          <dgm:chMax val="0"/>
          <dgm:bulletEnabled val="1"/>
        </dgm:presLayoutVars>
      </dgm:prSet>
      <dgm:spPr/>
    </dgm:pt>
    <dgm:pt modelId="{48AE52BD-BC5C-47D2-B50C-A14E0CB9BDC6}" type="pres">
      <dgm:prSet presAssocID="{449AB628-7F0B-4F5A-BE34-DBDD5E67A8CC}" presName="spacer" presStyleCnt="0"/>
      <dgm:spPr/>
    </dgm:pt>
    <dgm:pt modelId="{25250379-6264-421C-B273-76C2878AF1ED}" type="pres">
      <dgm:prSet presAssocID="{89E8BB30-2166-477A-AF69-781581C7EDF9}" presName="parentText" presStyleLbl="node1" presStyleIdx="2" presStyleCnt="4">
        <dgm:presLayoutVars>
          <dgm:chMax val="0"/>
          <dgm:bulletEnabled val="1"/>
        </dgm:presLayoutVars>
      </dgm:prSet>
      <dgm:spPr/>
    </dgm:pt>
    <dgm:pt modelId="{8046EE15-9BEB-4AC6-87F2-DC62422DC802}" type="pres">
      <dgm:prSet presAssocID="{CED49E75-97FC-48CC-BF76-69DCE323C495}" presName="spacer" presStyleCnt="0"/>
      <dgm:spPr/>
    </dgm:pt>
    <dgm:pt modelId="{EF6C7237-0232-46E9-872B-26D27A585DFA}" type="pres">
      <dgm:prSet presAssocID="{8A64EDD0-49E4-4CB6-9D1E-02DA5DB906F7}" presName="parentText" presStyleLbl="node1" presStyleIdx="3" presStyleCnt="4">
        <dgm:presLayoutVars>
          <dgm:chMax val="0"/>
          <dgm:bulletEnabled val="1"/>
        </dgm:presLayoutVars>
      </dgm:prSet>
      <dgm:spPr/>
    </dgm:pt>
  </dgm:ptLst>
  <dgm:cxnLst>
    <dgm:cxn modelId="{64C6FD08-7EC2-46AE-B082-C713A2E96744}" srcId="{0F56B987-1BAF-4F24-8905-D31C9ABB667D}" destId="{8A64EDD0-49E4-4CB6-9D1E-02DA5DB906F7}" srcOrd="3" destOrd="0" parTransId="{4EAE1403-B595-4817-B56F-D45991A8D0EA}" sibTransId="{C8240223-1B19-49FC-B984-C09FE9510ACD}"/>
    <dgm:cxn modelId="{F04D3020-12F9-40FB-8CD3-F6F094047992}" type="presOf" srcId="{89E8BB30-2166-477A-AF69-781581C7EDF9}" destId="{25250379-6264-421C-B273-76C2878AF1ED}" srcOrd="0" destOrd="0" presId="urn:microsoft.com/office/officeart/2005/8/layout/vList2"/>
    <dgm:cxn modelId="{52068762-98E3-4F57-B971-09D2073F163E}" type="presOf" srcId="{30BD58A7-FAC6-4E86-BDDF-106E7F63FAE3}" destId="{2C183778-8011-4A61-8D8E-C36561B385DB}" srcOrd="0" destOrd="0" presId="urn:microsoft.com/office/officeart/2005/8/layout/vList2"/>
    <dgm:cxn modelId="{13B7D98B-77BD-4A63-B24F-1BAE6075884B}" srcId="{0F56B987-1BAF-4F24-8905-D31C9ABB667D}" destId="{30BD58A7-FAC6-4E86-BDDF-106E7F63FAE3}" srcOrd="0" destOrd="0" parTransId="{5CB6FE97-45F0-4D75-972D-41CE4A263D65}" sibTransId="{36134958-A27C-4425-98FF-88CD47F16107}"/>
    <dgm:cxn modelId="{6553B590-3070-4B16-A00A-9071C5DB2591}" srcId="{0F56B987-1BAF-4F24-8905-D31C9ABB667D}" destId="{BB49F7E4-6BC7-4933-BA91-6CE3DDC7DC26}" srcOrd="1" destOrd="0" parTransId="{906A9FD0-96DB-44DD-91D2-49986C17979B}" sibTransId="{449AB628-7F0B-4F5A-BE34-DBDD5E67A8CC}"/>
    <dgm:cxn modelId="{A1F8A294-5835-4BB5-BB98-BCCCD161C65D}" srcId="{0F56B987-1BAF-4F24-8905-D31C9ABB667D}" destId="{89E8BB30-2166-477A-AF69-781581C7EDF9}" srcOrd="2" destOrd="0" parTransId="{74EA14FA-71BF-4F6E-B736-515BBDEF489C}" sibTransId="{CED49E75-97FC-48CC-BF76-69DCE323C495}"/>
    <dgm:cxn modelId="{61973BB7-382C-464A-A8AB-B9B8B7E23E36}" type="presOf" srcId="{8A64EDD0-49E4-4CB6-9D1E-02DA5DB906F7}" destId="{EF6C7237-0232-46E9-872B-26D27A585DFA}" srcOrd="0" destOrd="0" presId="urn:microsoft.com/office/officeart/2005/8/layout/vList2"/>
    <dgm:cxn modelId="{91060EC2-ACA5-4DD5-939D-0C95182D9664}" type="presOf" srcId="{BB49F7E4-6BC7-4933-BA91-6CE3DDC7DC26}" destId="{F790C0F7-F87A-4697-B468-14710ABD2C25}" srcOrd="0" destOrd="0" presId="urn:microsoft.com/office/officeart/2005/8/layout/vList2"/>
    <dgm:cxn modelId="{3B97F9CA-9A2E-42B0-8993-5641D93E40B5}" type="presOf" srcId="{0F56B987-1BAF-4F24-8905-D31C9ABB667D}" destId="{85321037-84E5-4C7F-AD5D-CF6B6F0302EC}" srcOrd="0" destOrd="0" presId="urn:microsoft.com/office/officeart/2005/8/layout/vList2"/>
    <dgm:cxn modelId="{D4F7C67E-E683-4F47-848A-CFADD458BA35}" type="presParOf" srcId="{85321037-84E5-4C7F-AD5D-CF6B6F0302EC}" destId="{2C183778-8011-4A61-8D8E-C36561B385DB}" srcOrd="0" destOrd="0" presId="urn:microsoft.com/office/officeart/2005/8/layout/vList2"/>
    <dgm:cxn modelId="{13B9917E-69F9-419D-86F5-D3DFF238EF80}" type="presParOf" srcId="{85321037-84E5-4C7F-AD5D-CF6B6F0302EC}" destId="{AAFF9481-3FDD-4832-85B0-8DB217C92CE7}" srcOrd="1" destOrd="0" presId="urn:microsoft.com/office/officeart/2005/8/layout/vList2"/>
    <dgm:cxn modelId="{2AB17C03-B484-45C2-A76C-42ACBB2478A7}" type="presParOf" srcId="{85321037-84E5-4C7F-AD5D-CF6B6F0302EC}" destId="{F790C0F7-F87A-4697-B468-14710ABD2C25}" srcOrd="2" destOrd="0" presId="urn:microsoft.com/office/officeart/2005/8/layout/vList2"/>
    <dgm:cxn modelId="{C21942A7-0EAE-47BD-B370-813F23324CC6}" type="presParOf" srcId="{85321037-84E5-4C7F-AD5D-CF6B6F0302EC}" destId="{48AE52BD-BC5C-47D2-B50C-A14E0CB9BDC6}" srcOrd="3" destOrd="0" presId="urn:microsoft.com/office/officeart/2005/8/layout/vList2"/>
    <dgm:cxn modelId="{D70C5A2E-B8BE-4B4E-A1D1-6823466C3715}" type="presParOf" srcId="{85321037-84E5-4C7F-AD5D-CF6B6F0302EC}" destId="{25250379-6264-421C-B273-76C2878AF1ED}" srcOrd="4" destOrd="0" presId="urn:microsoft.com/office/officeart/2005/8/layout/vList2"/>
    <dgm:cxn modelId="{BD4E07F0-E013-4DC6-97E6-3CAFC668386B}" type="presParOf" srcId="{85321037-84E5-4C7F-AD5D-CF6B6F0302EC}" destId="{8046EE15-9BEB-4AC6-87F2-DC62422DC802}" srcOrd="5" destOrd="0" presId="urn:microsoft.com/office/officeart/2005/8/layout/vList2"/>
    <dgm:cxn modelId="{D966CCB8-C50B-4C78-90AC-F9D4C4F87732}" type="presParOf" srcId="{85321037-84E5-4C7F-AD5D-CF6B6F0302EC}" destId="{EF6C7237-0232-46E9-872B-26D27A585DFA}"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FCC7FAB-8A76-47F9-BCDE-AF6C692E9E4D}" type="doc">
      <dgm:prSet loTypeId="urn:microsoft.com/office/officeart/2005/8/layout/pList2" loCatId="list" qsTypeId="urn:microsoft.com/office/officeart/2005/8/quickstyle/simple1" qsCatId="simple" csTypeId="urn:microsoft.com/office/officeart/2005/8/colors/colorful1" csCatId="colorful" phldr="1"/>
      <dgm:spPr/>
      <dgm:t>
        <a:bodyPr/>
        <a:lstStyle/>
        <a:p>
          <a:endParaRPr lang="en-US"/>
        </a:p>
      </dgm:t>
    </dgm:pt>
    <dgm:pt modelId="{9403D8CE-3D37-4C52-A194-78BB9B36D160}">
      <dgm:prSet phldrT="[Text]"/>
      <dgm:spPr/>
      <dgm:t>
        <a:bodyPr/>
        <a:lstStyle/>
        <a:p>
          <a:r>
            <a:rPr lang="en-US" b="1" dirty="0"/>
            <a:t>2026 Experience &amp; Capacity Standards</a:t>
          </a:r>
        </a:p>
      </dgm:t>
    </dgm:pt>
    <dgm:pt modelId="{A3347B74-9714-4D88-AD67-B698FE500EC4}" type="parTrans" cxnId="{96A2E6D9-956F-408A-B3B9-3471134434A8}">
      <dgm:prSet/>
      <dgm:spPr/>
      <dgm:t>
        <a:bodyPr/>
        <a:lstStyle/>
        <a:p>
          <a:endParaRPr lang="en-US"/>
        </a:p>
      </dgm:t>
    </dgm:pt>
    <dgm:pt modelId="{9A72840E-4282-4E2E-8EEF-9A5A87FB4649}" type="sibTrans" cxnId="{96A2E6D9-956F-408A-B3B9-3471134434A8}">
      <dgm:prSet/>
      <dgm:spPr/>
      <dgm:t>
        <a:bodyPr/>
        <a:lstStyle/>
        <a:p>
          <a:endParaRPr lang="en-US"/>
        </a:p>
      </dgm:t>
    </dgm:pt>
    <dgm:pt modelId="{F620E1D8-FD0B-4CE1-B23B-D8A8CEF0D9F3}">
      <dgm:prSet phldrT="[Text]"/>
      <dgm:spPr/>
      <dgm:t>
        <a:bodyPr/>
        <a:lstStyle/>
        <a:p>
          <a:r>
            <a:rPr lang="en-US" b="1" dirty="0"/>
            <a:t>Multifamily Rental Underwriting Standards</a:t>
          </a:r>
        </a:p>
      </dgm:t>
    </dgm:pt>
    <dgm:pt modelId="{1851CCA1-FBDA-433C-8AB0-6C05E4A8EE42}" type="parTrans" cxnId="{11867BC4-F4B3-4F52-B08C-8A0EC88EC991}">
      <dgm:prSet/>
      <dgm:spPr/>
      <dgm:t>
        <a:bodyPr/>
        <a:lstStyle/>
        <a:p>
          <a:endParaRPr lang="en-US"/>
        </a:p>
      </dgm:t>
    </dgm:pt>
    <dgm:pt modelId="{5D0D77F1-6A95-46B2-A07D-F00CC276F134}" type="sibTrans" cxnId="{11867BC4-F4B3-4F52-B08C-8A0EC88EC991}">
      <dgm:prSet/>
      <dgm:spPr/>
      <dgm:t>
        <a:bodyPr/>
        <a:lstStyle/>
        <a:p>
          <a:endParaRPr lang="en-US"/>
        </a:p>
      </dgm:t>
    </dgm:pt>
    <dgm:pt modelId="{E13A6E1F-7359-41D2-A183-F206645E4208}">
      <dgm:prSet phldrT="[Text]"/>
      <dgm:spPr/>
      <dgm:t>
        <a:bodyPr/>
        <a:lstStyle/>
        <a:p>
          <a:r>
            <a:rPr lang="en-US" dirty="0"/>
            <a:t>Draft 1 September 2025</a:t>
          </a:r>
        </a:p>
      </dgm:t>
    </dgm:pt>
    <dgm:pt modelId="{2429F361-D8FA-49D4-8239-C94C19AD5B4C}" type="parTrans" cxnId="{3164A94C-F7CA-4DA4-A798-244B2190B1A5}">
      <dgm:prSet/>
      <dgm:spPr/>
      <dgm:t>
        <a:bodyPr/>
        <a:lstStyle/>
        <a:p>
          <a:endParaRPr lang="en-US"/>
        </a:p>
      </dgm:t>
    </dgm:pt>
    <dgm:pt modelId="{5085B98E-D490-4B2E-8802-22929D787116}" type="sibTrans" cxnId="{3164A94C-F7CA-4DA4-A798-244B2190B1A5}">
      <dgm:prSet/>
      <dgm:spPr/>
      <dgm:t>
        <a:bodyPr/>
        <a:lstStyle/>
        <a:p>
          <a:endParaRPr lang="en-US"/>
        </a:p>
      </dgm:t>
    </dgm:pt>
    <dgm:pt modelId="{C0211006-234D-4EC9-B370-126B009C398F}">
      <dgm:prSet phldrT="[Text]"/>
      <dgm:spPr/>
      <dgm:t>
        <a:bodyPr/>
        <a:lstStyle/>
        <a:p>
          <a:r>
            <a:rPr lang="en-US" dirty="0"/>
            <a:t>Effective for PY 2026 Programs:</a:t>
          </a:r>
        </a:p>
      </dgm:t>
    </dgm:pt>
    <dgm:pt modelId="{E2CD322C-EF3A-4343-99C2-207325D6BEC5}" type="parTrans" cxnId="{F453BFBC-DD95-47D1-811F-414BCCC5B461}">
      <dgm:prSet/>
      <dgm:spPr/>
      <dgm:t>
        <a:bodyPr/>
        <a:lstStyle/>
        <a:p>
          <a:endParaRPr lang="en-US"/>
        </a:p>
      </dgm:t>
    </dgm:pt>
    <dgm:pt modelId="{036FEE89-4925-48E4-8D83-EFD528E0D87E}" type="sibTrans" cxnId="{F453BFBC-DD95-47D1-811F-414BCCC5B461}">
      <dgm:prSet/>
      <dgm:spPr/>
      <dgm:t>
        <a:bodyPr/>
        <a:lstStyle/>
        <a:p>
          <a:endParaRPr lang="en-US"/>
        </a:p>
      </dgm:t>
    </dgm:pt>
    <dgm:pt modelId="{E7AF15A3-4E5B-4B6A-B48E-A17690635CC7}">
      <dgm:prSet phldrT="[Text]"/>
      <dgm:spPr/>
      <dgm:t>
        <a:bodyPr/>
        <a:lstStyle/>
        <a:p>
          <a:r>
            <a:rPr lang="en-US" dirty="0"/>
            <a:t>September or October 2025</a:t>
          </a:r>
        </a:p>
      </dgm:t>
    </dgm:pt>
    <dgm:pt modelId="{E72220D5-2F6E-457F-B3D6-1AACAC4D5959}" type="parTrans" cxnId="{783F7741-9755-4CB3-8833-49F9409A9952}">
      <dgm:prSet/>
      <dgm:spPr/>
      <dgm:t>
        <a:bodyPr/>
        <a:lstStyle/>
        <a:p>
          <a:endParaRPr lang="en-US"/>
        </a:p>
      </dgm:t>
    </dgm:pt>
    <dgm:pt modelId="{20322B30-DDBB-4895-BE8E-5D3DD63E119B}" type="sibTrans" cxnId="{783F7741-9755-4CB3-8833-49F9409A9952}">
      <dgm:prSet/>
      <dgm:spPr/>
      <dgm:t>
        <a:bodyPr/>
        <a:lstStyle/>
        <a:p>
          <a:endParaRPr lang="en-US"/>
        </a:p>
      </dgm:t>
    </dgm:pt>
    <dgm:pt modelId="{7807C74C-0B24-4B05-AE5E-D10BFB31009A}">
      <dgm:prSet phldrT="[Text]"/>
      <dgm:spPr/>
      <dgm:t>
        <a:bodyPr/>
        <a:lstStyle/>
        <a:p>
          <a:r>
            <a:rPr lang="en-US" dirty="0"/>
            <a:t>Effective January 2026</a:t>
          </a:r>
        </a:p>
      </dgm:t>
    </dgm:pt>
    <dgm:pt modelId="{71121AAE-1B6E-4088-976B-C7BE6641FD3E}" type="parTrans" cxnId="{D2194509-47E0-4603-809A-802107AA98BB}">
      <dgm:prSet/>
      <dgm:spPr/>
      <dgm:t>
        <a:bodyPr/>
        <a:lstStyle/>
        <a:p>
          <a:endParaRPr lang="en-US"/>
        </a:p>
      </dgm:t>
    </dgm:pt>
    <dgm:pt modelId="{14F63667-41DC-4472-9766-5DFD19F232BE}" type="sibTrans" cxnId="{D2194509-47E0-4603-809A-802107AA98BB}">
      <dgm:prSet/>
      <dgm:spPr/>
      <dgm:t>
        <a:bodyPr/>
        <a:lstStyle/>
        <a:p>
          <a:endParaRPr lang="en-US"/>
        </a:p>
      </dgm:t>
    </dgm:pt>
    <dgm:pt modelId="{E0B20E16-AC97-4978-B348-5B34CA1D928E}">
      <dgm:prSet phldrT="[Text]"/>
      <dgm:spPr/>
      <dgm:t>
        <a:bodyPr/>
        <a:lstStyle/>
        <a:p>
          <a:r>
            <a:rPr lang="en-US" b="1" dirty="0"/>
            <a:t>DAS</a:t>
          </a:r>
        </a:p>
      </dgm:t>
    </dgm:pt>
    <dgm:pt modelId="{F4E93928-4930-458B-BA70-799174A1BE6E}" type="parTrans" cxnId="{E35C6B8D-64C2-4344-8691-7742686CF31A}">
      <dgm:prSet/>
      <dgm:spPr/>
      <dgm:t>
        <a:bodyPr/>
        <a:lstStyle/>
        <a:p>
          <a:endParaRPr lang="en-US"/>
        </a:p>
      </dgm:t>
    </dgm:pt>
    <dgm:pt modelId="{C9CD0254-34B3-4181-93D5-A14138BBB957}" type="sibTrans" cxnId="{E35C6B8D-64C2-4344-8691-7742686CF31A}">
      <dgm:prSet/>
      <dgm:spPr/>
      <dgm:t>
        <a:bodyPr/>
        <a:lstStyle/>
        <a:p>
          <a:endParaRPr lang="en-US"/>
        </a:p>
      </dgm:t>
    </dgm:pt>
    <dgm:pt modelId="{0EC86DB2-5C8B-4209-89AA-9F439DE2674E}">
      <dgm:prSet phldrT="[Text]"/>
      <dgm:spPr/>
      <dgm:t>
        <a:bodyPr/>
        <a:lstStyle/>
        <a:p>
          <a:r>
            <a:rPr lang="en-US" dirty="0"/>
            <a:t>Kick-off at Ohio Housing Conference 2025</a:t>
          </a:r>
        </a:p>
      </dgm:t>
    </dgm:pt>
    <dgm:pt modelId="{289A5908-AA03-4B6A-B558-232643FBCD18}" type="parTrans" cxnId="{3E5EC086-2F95-4A73-8EE1-B09AAD43D77A}">
      <dgm:prSet/>
      <dgm:spPr/>
      <dgm:t>
        <a:bodyPr/>
        <a:lstStyle/>
        <a:p>
          <a:endParaRPr lang="en-US"/>
        </a:p>
      </dgm:t>
    </dgm:pt>
    <dgm:pt modelId="{F08E7D0F-43BD-4775-B85A-0D13532AF958}" type="sibTrans" cxnId="{3E5EC086-2F95-4A73-8EE1-B09AAD43D77A}">
      <dgm:prSet/>
      <dgm:spPr/>
      <dgm:t>
        <a:bodyPr/>
        <a:lstStyle/>
        <a:p>
          <a:endParaRPr lang="en-US"/>
        </a:p>
      </dgm:t>
    </dgm:pt>
    <dgm:pt modelId="{E3D29CA7-4FBD-4989-9C42-D22A7D0DB381}">
      <dgm:prSet phldrT="[Text]"/>
      <dgm:spPr/>
      <dgm:t>
        <a:bodyPr/>
        <a:lstStyle/>
        <a:p>
          <a:r>
            <a:rPr lang="en-US" dirty="0"/>
            <a:t>Effective January 2027</a:t>
          </a:r>
        </a:p>
      </dgm:t>
    </dgm:pt>
    <dgm:pt modelId="{055814C1-2AF9-4373-8732-0889CF8329E7}" type="parTrans" cxnId="{5EECAD4C-3EB3-40D7-9CD7-D750D4EB056F}">
      <dgm:prSet/>
      <dgm:spPr/>
      <dgm:t>
        <a:bodyPr/>
        <a:lstStyle/>
        <a:p>
          <a:endParaRPr lang="en-US"/>
        </a:p>
      </dgm:t>
    </dgm:pt>
    <dgm:pt modelId="{9CF96A83-9739-4A90-8459-A04C288DCCAB}" type="sibTrans" cxnId="{5EECAD4C-3EB3-40D7-9CD7-D750D4EB056F}">
      <dgm:prSet/>
      <dgm:spPr/>
      <dgm:t>
        <a:bodyPr/>
        <a:lstStyle/>
        <a:p>
          <a:endParaRPr lang="en-US"/>
        </a:p>
      </dgm:t>
    </dgm:pt>
    <dgm:pt modelId="{A5C2DDFC-09CE-4DF9-BD77-3ACD7215A222}">
      <dgm:prSet phldrT="[Text]"/>
      <dgm:spPr/>
      <dgm:t>
        <a:bodyPr/>
        <a:lstStyle/>
        <a:p>
          <a:r>
            <a:rPr lang="en-US" b="1" dirty="0"/>
            <a:t>Multifamily Bond Guidelines</a:t>
          </a:r>
        </a:p>
      </dgm:t>
    </dgm:pt>
    <dgm:pt modelId="{599AD5D7-3B7B-445A-B4ED-7F8FF112CB31}" type="parTrans" cxnId="{BE1A6F8B-C72C-4A29-B31E-D8352E8C75C3}">
      <dgm:prSet/>
      <dgm:spPr/>
      <dgm:t>
        <a:bodyPr/>
        <a:lstStyle/>
        <a:p>
          <a:endParaRPr lang="en-US"/>
        </a:p>
      </dgm:t>
    </dgm:pt>
    <dgm:pt modelId="{02134E6C-A97E-4F6D-A739-17CBA8E6077C}" type="sibTrans" cxnId="{BE1A6F8B-C72C-4A29-B31E-D8352E8C75C3}">
      <dgm:prSet/>
      <dgm:spPr/>
      <dgm:t>
        <a:bodyPr/>
        <a:lstStyle/>
        <a:p>
          <a:endParaRPr lang="en-US"/>
        </a:p>
      </dgm:t>
    </dgm:pt>
    <dgm:pt modelId="{5A7FF0D8-95A0-4131-B001-9C5223FC3195}">
      <dgm:prSet phldrT="[Text]"/>
      <dgm:spPr/>
      <dgm:t>
        <a:bodyPr/>
        <a:lstStyle/>
        <a:p>
          <a:r>
            <a:rPr lang="en-US" dirty="0"/>
            <a:t>25% Bond Test</a:t>
          </a:r>
        </a:p>
      </dgm:t>
    </dgm:pt>
    <dgm:pt modelId="{4157FBB5-7180-4044-B58D-A63429D46B83}" type="parTrans" cxnId="{E9B0CCB5-F125-4B5C-8A30-5AE94F3B7263}">
      <dgm:prSet/>
      <dgm:spPr/>
      <dgm:t>
        <a:bodyPr/>
        <a:lstStyle/>
        <a:p>
          <a:endParaRPr lang="en-US"/>
        </a:p>
      </dgm:t>
    </dgm:pt>
    <dgm:pt modelId="{1A9D4D8E-14F2-46AA-802F-844F2A0E3467}" type="sibTrans" cxnId="{E9B0CCB5-F125-4B5C-8A30-5AE94F3B7263}">
      <dgm:prSet/>
      <dgm:spPr/>
      <dgm:t>
        <a:bodyPr/>
        <a:lstStyle/>
        <a:p>
          <a:endParaRPr lang="en-US"/>
        </a:p>
      </dgm:t>
    </dgm:pt>
    <dgm:pt modelId="{1382B97A-CA28-4E16-8C06-DA2B3A46E523}">
      <dgm:prSet phldrT="[Text]"/>
      <dgm:spPr/>
      <dgm:t>
        <a:bodyPr/>
        <a:lstStyle/>
        <a:p>
          <a:r>
            <a:rPr lang="en-US" dirty="0"/>
            <a:t>October 2025</a:t>
          </a:r>
        </a:p>
      </dgm:t>
    </dgm:pt>
    <dgm:pt modelId="{3E187E85-8CA2-420B-86AA-D9F11346E3B9}" type="parTrans" cxnId="{9B060EC5-DE26-4387-9EAE-6746DC9014D5}">
      <dgm:prSet/>
      <dgm:spPr/>
      <dgm:t>
        <a:bodyPr/>
        <a:lstStyle/>
        <a:p>
          <a:endParaRPr lang="en-US"/>
        </a:p>
      </dgm:t>
    </dgm:pt>
    <dgm:pt modelId="{623DBD61-040E-452B-9CB5-44DDFF26E914}" type="sibTrans" cxnId="{9B060EC5-DE26-4387-9EAE-6746DC9014D5}">
      <dgm:prSet/>
      <dgm:spPr/>
      <dgm:t>
        <a:bodyPr/>
        <a:lstStyle/>
        <a:p>
          <a:endParaRPr lang="en-US"/>
        </a:p>
      </dgm:t>
    </dgm:pt>
    <dgm:pt modelId="{B888CBC8-2140-46D4-89C3-279D94D2D85A}">
      <dgm:prSet phldrT="[Text]"/>
      <dgm:spPr/>
      <dgm:t>
        <a:bodyPr/>
        <a:lstStyle/>
        <a:p>
          <a:r>
            <a:rPr lang="en-US" dirty="0"/>
            <a:t>Effective January 2026</a:t>
          </a:r>
        </a:p>
      </dgm:t>
    </dgm:pt>
    <dgm:pt modelId="{70371960-D21A-49E7-9EA5-03E1FD090C0F}" type="parTrans" cxnId="{9567B01A-E557-4577-B9E2-96BC473BC534}">
      <dgm:prSet/>
      <dgm:spPr/>
      <dgm:t>
        <a:bodyPr/>
        <a:lstStyle/>
        <a:p>
          <a:endParaRPr lang="en-US"/>
        </a:p>
      </dgm:t>
    </dgm:pt>
    <dgm:pt modelId="{33BAA039-B4E1-4709-B1E8-21696EF8512B}" type="sibTrans" cxnId="{9567B01A-E557-4577-B9E2-96BC473BC534}">
      <dgm:prSet/>
      <dgm:spPr/>
      <dgm:t>
        <a:bodyPr/>
        <a:lstStyle/>
        <a:p>
          <a:endParaRPr lang="en-US"/>
        </a:p>
      </dgm:t>
    </dgm:pt>
    <dgm:pt modelId="{F9EEF3C1-1B9C-4E63-A4DD-091ADF22E035}">
      <dgm:prSet phldrT="[Text]"/>
      <dgm:spPr/>
      <dgm:t>
        <a:bodyPr/>
        <a:lstStyle/>
        <a:p>
          <a:r>
            <a:rPr lang="en-US" dirty="0"/>
            <a:t>HDGF</a:t>
          </a:r>
        </a:p>
      </dgm:t>
    </dgm:pt>
    <dgm:pt modelId="{A14D9FB7-5662-4123-85F0-583249EB0977}" type="parTrans" cxnId="{9934B0FA-1C2E-4ECC-A746-42539475B5DF}">
      <dgm:prSet/>
      <dgm:spPr/>
      <dgm:t>
        <a:bodyPr/>
        <a:lstStyle/>
        <a:p>
          <a:endParaRPr lang="en-US"/>
        </a:p>
      </dgm:t>
    </dgm:pt>
    <dgm:pt modelId="{73BB7E06-DA9C-4C5D-A70B-9900920F6FFD}" type="sibTrans" cxnId="{9934B0FA-1C2E-4ECC-A746-42539475B5DF}">
      <dgm:prSet/>
      <dgm:spPr/>
      <dgm:t>
        <a:bodyPr/>
        <a:lstStyle/>
        <a:p>
          <a:endParaRPr lang="en-US"/>
        </a:p>
      </dgm:t>
    </dgm:pt>
    <dgm:pt modelId="{99E880BD-224E-48E4-9D16-9F2AB86E1E50}">
      <dgm:prSet phldrT="[Text]"/>
      <dgm:spPr/>
      <dgm:t>
        <a:bodyPr/>
        <a:lstStyle/>
        <a:p>
          <a:r>
            <a:rPr lang="en-US" dirty="0"/>
            <a:t>9% LIHTC</a:t>
          </a:r>
        </a:p>
      </dgm:t>
    </dgm:pt>
    <dgm:pt modelId="{FFC53143-0AB0-4235-A155-4B26E7104309}" type="parTrans" cxnId="{E8FF9131-90BD-4C4D-85D7-E3594437911A}">
      <dgm:prSet/>
      <dgm:spPr/>
      <dgm:t>
        <a:bodyPr/>
        <a:lstStyle/>
        <a:p>
          <a:endParaRPr lang="en-US"/>
        </a:p>
      </dgm:t>
    </dgm:pt>
    <dgm:pt modelId="{1F46EF69-856D-472E-BA78-0C2D32CC3E99}" type="sibTrans" cxnId="{E8FF9131-90BD-4C4D-85D7-E3594437911A}">
      <dgm:prSet/>
      <dgm:spPr/>
      <dgm:t>
        <a:bodyPr/>
        <a:lstStyle/>
        <a:p>
          <a:endParaRPr lang="en-US"/>
        </a:p>
      </dgm:t>
    </dgm:pt>
    <dgm:pt modelId="{FFDC4FA3-A35C-402D-AD15-7797E79126B2}">
      <dgm:prSet phldrT="[Text]"/>
      <dgm:spPr/>
      <dgm:t>
        <a:bodyPr/>
        <a:lstStyle/>
        <a:p>
          <a:r>
            <a:rPr lang="en-US" dirty="0"/>
            <a:t>4% LIHTC (all)</a:t>
          </a:r>
        </a:p>
      </dgm:t>
    </dgm:pt>
    <dgm:pt modelId="{BA0EBE89-628F-40E7-8A3F-EAAE2F61A9D3}" type="parTrans" cxnId="{9EDB5B08-5290-447E-BB6B-36CC00C0BC66}">
      <dgm:prSet/>
      <dgm:spPr/>
      <dgm:t>
        <a:bodyPr/>
        <a:lstStyle/>
        <a:p>
          <a:endParaRPr lang="en-US"/>
        </a:p>
      </dgm:t>
    </dgm:pt>
    <dgm:pt modelId="{FD99F6EE-4263-4466-9A8E-89EABB8F2C92}" type="sibTrans" cxnId="{9EDB5B08-5290-447E-BB6B-36CC00C0BC66}">
      <dgm:prSet/>
      <dgm:spPr/>
      <dgm:t>
        <a:bodyPr/>
        <a:lstStyle/>
        <a:p>
          <a:endParaRPr lang="en-US"/>
        </a:p>
      </dgm:t>
    </dgm:pt>
    <dgm:pt modelId="{5B6EDDC3-9EFE-4BDD-87EA-38393AFE9C4E}" type="pres">
      <dgm:prSet presAssocID="{DFCC7FAB-8A76-47F9-BCDE-AF6C692E9E4D}" presName="Name0" presStyleCnt="0">
        <dgm:presLayoutVars>
          <dgm:dir/>
          <dgm:resizeHandles val="exact"/>
        </dgm:presLayoutVars>
      </dgm:prSet>
      <dgm:spPr/>
    </dgm:pt>
    <dgm:pt modelId="{73CB08D9-FFCC-43E8-9B18-9F8F536A7775}" type="pres">
      <dgm:prSet presAssocID="{DFCC7FAB-8A76-47F9-BCDE-AF6C692E9E4D}" presName="bkgdShp" presStyleLbl="alignAccFollowNode1" presStyleIdx="0" presStyleCnt="1" custLinFactNeighborX="-3673"/>
      <dgm:spPr>
        <a:solidFill>
          <a:schemeClr val="bg1">
            <a:alpha val="90000"/>
          </a:schemeClr>
        </a:solidFill>
      </dgm:spPr>
    </dgm:pt>
    <dgm:pt modelId="{7324C394-224D-49C9-B739-A6C4348280EA}" type="pres">
      <dgm:prSet presAssocID="{DFCC7FAB-8A76-47F9-BCDE-AF6C692E9E4D}" presName="linComp" presStyleCnt="0"/>
      <dgm:spPr/>
    </dgm:pt>
    <dgm:pt modelId="{21EA4C4E-D8CA-4478-A125-35C36306137B}" type="pres">
      <dgm:prSet presAssocID="{9403D8CE-3D37-4C52-A194-78BB9B36D160}" presName="compNode" presStyleCnt="0"/>
      <dgm:spPr/>
    </dgm:pt>
    <dgm:pt modelId="{7537EE0F-0E46-45D6-8389-0B35BCECE5F8}" type="pres">
      <dgm:prSet presAssocID="{9403D8CE-3D37-4C52-A194-78BB9B36D160}" presName="node" presStyleLbl="node1" presStyleIdx="0" presStyleCnt="4" custScaleX="112547">
        <dgm:presLayoutVars>
          <dgm:bulletEnabled val="1"/>
        </dgm:presLayoutVars>
      </dgm:prSet>
      <dgm:spPr/>
    </dgm:pt>
    <dgm:pt modelId="{6BB38B6D-5A1B-4783-8705-4A40BFBD720B}" type="pres">
      <dgm:prSet presAssocID="{9403D8CE-3D37-4C52-A194-78BB9B36D160}" presName="invisiNode" presStyleLbl="node1" presStyleIdx="0" presStyleCnt="4"/>
      <dgm:spPr/>
    </dgm:pt>
    <dgm:pt modelId="{D1276B73-748D-43FD-8401-CB37E6F5041C}" type="pres">
      <dgm:prSet presAssocID="{9403D8CE-3D37-4C52-A194-78BB9B36D160}" presName="imagNode" presStyleLbl="fgImgPlace1" presStyleIdx="0" presStyleCnt="4"/>
      <dgm:spPr>
        <a:blipFill>
          <a:blip xmlns:r="http://schemas.openxmlformats.org/officeDocument/2006/relationships" r:embed="rId1">
            <a:extLst>
              <a:ext uri="{96DAC541-7B7A-43D3-8B79-37D633B846F1}">
                <asvg:svgBlip xmlns:asvg="http://schemas.microsoft.com/office/drawing/2016/SVG/main" r:embed="rId2"/>
              </a:ext>
            </a:extLst>
          </a:blip>
          <a:srcRect/>
          <a:stretch>
            <a:fillRect t="-17000" b="-17000"/>
          </a:stretch>
        </a:blipFill>
      </dgm:spPr>
    </dgm:pt>
    <dgm:pt modelId="{EC4D6688-A611-442A-AA27-B3F8D5F8C1D4}" type="pres">
      <dgm:prSet presAssocID="{9A72840E-4282-4E2E-8EEF-9A5A87FB4649}" presName="sibTrans" presStyleLbl="sibTrans2D1" presStyleIdx="0" presStyleCnt="0"/>
      <dgm:spPr/>
    </dgm:pt>
    <dgm:pt modelId="{B4FC42C7-B0DC-4C71-AB48-D6AECF406A07}" type="pres">
      <dgm:prSet presAssocID="{F620E1D8-FD0B-4CE1-B23B-D8A8CEF0D9F3}" presName="compNode" presStyleCnt="0"/>
      <dgm:spPr/>
    </dgm:pt>
    <dgm:pt modelId="{85291824-8A89-4FE2-8BA7-8DF8D4FB9A48}" type="pres">
      <dgm:prSet presAssocID="{F620E1D8-FD0B-4CE1-B23B-D8A8CEF0D9F3}" presName="node" presStyleLbl="node1" presStyleIdx="1" presStyleCnt="4" custScaleX="122683">
        <dgm:presLayoutVars>
          <dgm:bulletEnabled val="1"/>
        </dgm:presLayoutVars>
      </dgm:prSet>
      <dgm:spPr/>
    </dgm:pt>
    <dgm:pt modelId="{EFA451E5-0FCB-4CB3-8059-D97421762165}" type="pres">
      <dgm:prSet presAssocID="{F620E1D8-FD0B-4CE1-B23B-D8A8CEF0D9F3}" presName="invisiNode" presStyleLbl="node1" presStyleIdx="1" presStyleCnt="4"/>
      <dgm:spPr/>
    </dgm:pt>
    <dgm:pt modelId="{F755570D-F5BF-41BA-A222-267879BE48CD}" type="pres">
      <dgm:prSet presAssocID="{F620E1D8-FD0B-4CE1-B23B-D8A8CEF0D9F3}" presName="imagNode" presStyleLbl="fgImgPlace1" presStyleIdx="1" presStyleCnt="4"/>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Calculator with solid fill"/>
        </a:ext>
      </dgm:extLst>
    </dgm:pt>
    <dgm:pt modelId="{59332AA6-59C5-4516-AC10-D254CCDC2A3A}" type="pres">
      <dgm:prSet presAssocID="{5D0D77F1-6A95-46B2-A07D-F00CC276F134}" presName="sibTrans" presStyleLbl="sibTrans2D1" presStyleIdx="0" presStyleCnt="0"/>
      <dgm:spPr/>
    </dgm:pt>
    <dgm:pt modelId="{CF4953FA-F52F-41A7-9B4C-56644E3F1146}" type="pres">
      <dgm:prSet presAssocID="{A5C2DDFC-09CE-4DF9-BD77-3ACD7215A222}" presName="compNode" presStyleCnt="0"/>
      <dgm:spPr/>
    </dgm:pt>
    <dgm:pt modelId="{5DE082AA-8223-4119-A840-CE385B8584C9}" type="pres">
      <dgm:prSet presAssocID="{A5C2DDFC-09CE-4DF9-BD77-3ACD7215A222}" presName="node" presStyleLbl="node1" presStyleIdx="2" presStyleCnt="4" custScaleX="115768">
        <dgm:presLayoutVars>
          <dgm:bulletEnabled val="1"/>
        </dgm:presLayoutVars>
      </dgm:prSet>
      <dgm:spPr/>
    </dgm:pt>
    <dgm:pt modelId="{3E32AC3A-D2E9-4180-B6ED-13B2527381DA}" type="pres">
      <dgm:prSet presAssocID="{A5C2DDFC-09CE-4DF9-BD77-3ACD7215A222}" presName="invisiNode" presStyleLbl="node1" presStyleIdx="2" presStyleCnt="4"/>
      <dgm:spPr/>
    </dgm:pt>
    <dgm:pt modelId="{6332705E-01D2-4528-AC7A-687A33C936B5}" type="pres">
      <dgm:prSet presAssocID="{A5C2DDFC-09CE-4DF9-BD77-3ACD7215A222}" presName="imagNode" presStyleLbl="fgImgPlace1" presStyleIdx="2" presStyleCnt="4"/>
      <dgm:spPr>
        <a:blipFill>
          <a:blip xmlns:r="http://schemas.openxmlformats.org/officeDocument/2006/relationships" r:embed="rId5">
            <a:extLst>
              <a:ext uri="{96DAC541-7B7A-43D3-8B79-37D633B846F1}">
                <asvg:svgBlip xmlns:asvg="http://schemas.microsoft.com/office/drawing/2016/SVG/main" r:embed="rId6"/>
              </a:ext>
            </a:extLst>
          </a:blip>
          <a:srcRect/>
          <a:stretch>
            <a:fillRect t="-23000" b="-23000"/>
          </a:stretch>
        </a:blipFill>
      </dgm:spPr>
      <dgm:extLst>
        <a:ext uri="{E40237B7-FDA0-4F09-8148-C483321AD2D9}">
          <dgm14:cNvPr xmlns:dgm14="http://schemas.microsoft.com/office/drawing/2010/diagram" id="0" name="" descr="Document outline"/>
        </a:ext>
      </dgm:extLst>
    </dgm:pt>
    <dgm:pt modelId="{9647ECEB-9648-4B36-88A4-BA79B288697A}" type="pres">
      <dgm:prSet presAssocID="{02134E6C-A97E-4F6D-A739-17CBA8E6077C}" presName="sibTrans" presStyleLbl="sibTrans2D1" presStyleIdx="0" presStyleCnt="0"/>
      <dgm:spPr/>
    </dgm:pt>
    <dgm:pt modelId="{7DEE9E65-03B8-4479-98C4-1435245E5C5C}" type="pres">
      <dgm:prSet presAssocID="{E0B20E16-AC97-4978-B348-5B34CA1D928E}" presName="compNode" presStyleCnt="0"/>
      <dgm:spPr/>
    </dgm:pt>
    <dgm:pt modelId="{AC72EA86-7177-4FBA-842D-D147BCB603A9}" type="pres">
      <dgm:prSet presAssocID="{E0B20E16-AC97-4978-B348-5B34CA1D928E}" presName="node" presStyleLbl="node1" presStyleIdx="3" presStyleCnt="4" custScaleX="118326">
        <dgm:presLayoutVars>
          <dgm:bulletEnabled val="1"/>
        </dgm:presLayoutVars>
      </dgm:prSet>
      <dgm:spPr/>
    </dgm:pt>
    <dgm:pt modelId="{EC07E43C-22FF-464E-9BD6-672DF023F7C3}" type="pres">
      <dgm:prSet presAssocID="{E0B20E16-AC97-4978-B348-5B34CA1D928E}" presName="invisiNode" presStyleLbl="node1" presStyleIdx="3" presStyleCnt="4"/>
      <dgm:spPr/>
    </dgm:pt>
    <dgm:pt modelId="{50C06368-F1DE-4554-8647-C053B4AB910C}" type="pres">
      <dgm:prSet presAssocID="{E0B20E16-AC97-4978-B348-5B34CA1D928E}" presName="imagNode" presStyleLbl="fgImgPlace1" presStyleIdx="3" presStyleCnt="4"/>
      <dgm:spPr>
        <a:blipFill>
          <a:blip xmlns:r="http://schemas.openxmlformats.org/officeDocument/2006/relationships" r:embed="rId7">
            <a:extLst>
              <a:ext uri="{96DAC541-7B7A-43D3-8B79-37D633B846F1}">
                <asvg:svgBlip xmlns:asvg="http://schemas.microsoft.com/office/drawing/2016/SVG/main" r:embed="rId8"/>
              </a:ext>
            </a:extLst>
          </a:blip>
          <a:srcRect/>
          <a:stretch>
            <a:fillRect t="-23000" b="-23000"/>
          </a:stretch>
        </a:blipFill>
      </dgm:spPr>
      <dgm:extLst>
        <a:ext uri="{E40237B7-FDA0-4F09-8148-C483321AD2D9}">
          <dgm14:cNvPr xmlns:dgm14="http://schemas.microsoft.com/office/drawing/2010/diagram" id="0" name="" descr="Hammer with solid fill"/>
        </a:ext>
      </dgm:extLst>
    </dgm:pt>
  </dgm:ptLst>
  <dgm:cxnLst>
    <dgm:cxn modelId="{9EDB5B08-5290-447E-BB6B-36CC00C0BC66}" srcId="{C0211006-234D-4EC9-B370-126B009C398F}" destId="{FFDC4FA3-A35C-402D-AD15-7797E79126B2}" srcOrd="2" destOrd="0" parTransId="{BA0EBE89-628F-40E7-8A3F-EAAE2F61A9D3}" sibTransId="{FD99F6EE-4263-4466-9A8E-89EABB8F2C92}"/>
    <dgm:cxn modelId="{D2194509-47E0-4603-809A-802107AA98BB}" srcId="{F620E1D8-FD0B-4CE1-B23B-D8A8CEF0D9F3}" destId="{7807C74C-0B24-4B05-AE5E-D10BFB31009A}" srcOrd="1" destOrd="0" parTransId="{71121AAE-1B6E-4088-976B-C7BE6641FD3E}" sibTransId="{14F63667-41DC-4472-9766-5DFD19F232BE}"/>
    <dgm:cxn modelId="{B487D40A-DB51-4BD8-96CA-E9380BF2B100}" type="presOf" srcId="{9A72840E-4282-4E2E-8EEF-9A5A87FB4649}" destId="{EC4D6688-A611-442A-AA27-B3F8D5F8C1D4}" srcOrd="0" destOrd="0" presId="urn:microsoft.com/office/officeart/2005/8/layout/pList2"/>
    <dgm:cxn modelId="{EE636B15-E352-4ADA-8099-8F957C584CA8}" type="presOf" srcId="{7807C74C-0B24-4B05-AE5E-D10BFB31009A}" destId="{85291824-8A89-4FE2-8BA7-8DF8D4FB9A48}" srcOrd="0" destOrd="2" presId="urn:microsoft.com/office/officeart/2005/8/layout/pList2"/>
    <dgm:cxn modelId="{9567B01A-E557-4577-B9E2-96BC473BC534}" srcId="{A5C2DDFC-09CE-4DF9-BD77-3ACD7215A222}" destId="{B888CBC8-2140-46D4-89C3-279D94D2D85A}" srcOrd="2" destOrd="0" parTransId="{70371960-D21A-49E7-9EA5-03E1FD090C0F}" sibTransId="{33BAA039-B4E1-4709-B1E8-21696EF8512B}"/>
    <dgm:cxn modelId="{E8FF9131-90BD-4C4D-85D7-E3594437911A}" srcId="{C0211006-234D-4EC9-B370-126B009C398F}" destId="{99E880BD-224E-48E4-9D16-9F2AB86E1E50}" srcOrd="1" destOrd="0" parTransId="{FFC53143-0AB0-4235-A155-4B26E7104309}" sibTransId="{1F46EF69-856D-472E-BA78-0C2D32CC3E99}"/>
    <dgm:cxn modelId="{6BE2083D-BF4E-46BC-BBAC-543F21D01932}" type="presOf" srcId="{DFCC7FAB-8A76-47F9-BCDE-AF6C692E9E4D}" destId="{5B6EDDC3-9EFE-4BDD-87EA-38393AFE9C4E}" srcOrd="0" destOrd="0" presId="urn:microsoft.com/office/officeart/2005/8/layout/pList2"/>
    <dgm:cxn modelId="{A54D995C-9267-49DD-A343-3B0615CBD341}" type="presOf" srcId="{E0B20E16-AC97-4978-B348-5B34CA1D928E}" destId="{AC72EA86-7177-4FBA-842D-D147BCB603A9}" srcOrd="0" destOrd="0" presId="urn:microsoft.com/office/officeart/2005/8/layout/pList2"/>
    <dgm:cxn modelId="{783F7741-9755-4CB3-8833-49F9409A9952}" srcId="{F620E1D8-FD0B-4CE1-B23B-D8A8CEF0D9F3}" destId="{E7AF15A3-4E5B-4B6A-B48E-A17690635CC7}" srcOrd="0" destOrd="0" parTransId="{E72220D5-2F6E-457F-B3D6-1AACAC4D5959}" sibTransId="{20322B30-DDBB-4895-BE8E-5D3DD63E119B}"/>
    <dgm:cxn modelId="{404B0348-93F5-4D81-9CFC-AC633F25184D}" type="presOf" srcId="{FFDC4FA3-A35C-402D-AD15-7797E79126B2}" destId="{7537EE0F-0E46-45D6-8389-0B35BCECE5F8}" srcOrd="0" destOrd="5" presId="urn:microsoft.com/office/officeart/2005/8/layout/pList2"/>
    <dgm:cxn modelId="{3164A94C-F7CA-4DA4-A798-244B2190B1A5}" srcId="{9403D8CE-3D37-4C52-A194-78BB9B36D160}" destId="{E13A6E1F-7359-41D2-A183-F206645E4208}" srcOrd="0" destOrd="0" parTransId="{2429F361-D8FA-49D4-8239-C94C19AD5B4C}" sibTransId="{5085B98E-D490-4B2E-8802-22929D787116}"/>
    <dgm:cxn modelId="{5EECAD4C-3EB3-40D7-9CD7-D750D4EB056F}" srcId="{E0B20E16-AC97-4978-B348-5B34CA1D928E}" destId="{E3D29CA7-4FBD-4989-9C42-D22A7D0DB381}" srcOrd="1" destOrd="0" parTransId="{055814C1-2AF9-4373-8732-0889CF8329E7}" sibTransId="{9CF96A83-9739-4A90-8459-A04C288DCCAB}"/>
    <dgm:cxn modelId="{937C077D-F3E2-433E-8F71-9332DADE5680}" type="presOf" srcId="{F9EEF3C1-1B9C-4E63-A4DD-091ADF22E035}" destId="{7537EE0F-0E46-45D6-8389-0B35BCECE5F8}" srcOrd="0" destOrd="3" presId="urn:microsoft.com/office/officeart/2005/8/layout/pList2"/>
    <dgm:cxn modelId="{3E5EC086-2F95-4A73-8EE1-B09AAD43D77A}" srcId="{E0B20E16-AC97-4978-B348-5B34CA1D928E}" destId="{0EC86DB2-5C8B-4209-89AA-9F439DE2674E}" srcOrd="0" destOrd="0" parTransId="{289A5908-AA03-4B6A-B558-232643FBCD18}" sibTransId="{F08E7D0F-43BD-4775-B85A-0D13532AF958}"/>
    <dgm:cxn modelId="{BE1A6F8B-C72C-4A29-B31E-D8352E8C75C3}" srcId="{DFCC7FAB-8A76-47F9-BCDE-AF6C692E9E4D}" destId="{A5C2DDFC-09CE-4DF9-BD77-3ACD7215A222}" srcOrd="2" destOrd="0" parTransId="{599AD5D7-3B7B-445A-B4ED-7F8FF112CB31}" sibTransId="{02134E6C-A97E-4F6D-A739-17CBA8E6077C}"/>
    <dgm:cxn modelId="{E35C6B8D-64C2-4344-8691-7742686CF31A}" srcId="{DFCC7FAB-8A76-47F9-BCDE-AF6C692E9E4D}" destId="{E0B20E16-AC97-4978-B348-5B34CA1D928E}" srcOrd="3" destOrd="0" parTransId="{F4E93928-4930-458B-BA70-799174A1BE6E}" sibTransId="{C9CD0254-34B3-4181-93D5-A14138BBB957}"/>
    <dgm:cxn modelId="{B509D98D-D2DB-40AC-BF9D-74F2EBB63BFC}" type="presOf" srcId="{9403D8CE-3D37-4C52-A194-78BB9B36D160}" destId="{7537EE0F-0E46-45D6-8389-0B35BCECE5F8}" srcOrd="0" destOrd="0" presId="urn:microsoft.com/office/officeart/2005/8/layout/pList2"/>
    <dgm:cxn modelId="{2EAFEC94-27C3-4027-B384-3807B8BE4D50}" type="presOf" srcId="{99E880BD-224E-48E4-9D16-9F2AB86E1E50}" destId="{7537EE0F-0E46-45D6-8389-0B35BCECE5F8}" srcOrd="0" destOrd="4" presId="urn:microsoft.com/office/officeart/2005/8/layout/pList2"/>
    <dgm:cxn modelId="{7C8ED098-72BB-4F1A-8413-E628B7F597F6}" type="presOf" srcId="{5A7FF0D8-95A0-4131-B001-9C5223FC3195}" destId="{5DE082AA-8223-4119-A840-CE385B8584C9}" srcOrd="0" destOrd="1" presId="urn:microsoft.com/office/officeart/2005/8/layout/pList2"/>
    <dgm:cxn modelId="{7B6C24A5-7277-4269-B553-8189E7663464}" type="presOf" srcId="{E13A6E1F-7359-41D2-A183-F206645E4208}" destId="{7537EE0F-0E46-45D6-8389-0B35BCECE5F8}" srcOrd="0" destOrd="1" presId="urn:microsoft.com/office/officeart/2005/8/layout/pList2"/>
    <dgm:cxn modelId="{35E14BA7-6A8B-4597-A88C-AE5101A29766}" type="presOf" srcId="{0EC86DB2-5C8B-4209-89AA-9F439DE2674E}" destId="{AC72EA86-7177-4FBA-842D-D147BCB603A9}" srcOrd="0" destOrd="1" presId="urn:microsoft.com/office/officeart/2005/8/layout/pList2"/>
    <dgm:cxn modelId="{690088AC-33BE-4E8D-B6F5-F105FE1D5AB8}" type="presOf" srcId="{F620E1D8-FD0B-4CE1-B23B-D8A8CEF0D9F3}" destId="{85291824-8A89-4FE2-8BA7-8DF8D4FB9A48}" srcOrd="0" destOrd="0" presId="urn:microsoft.com/office/officeart/2005/8/layout/pList2"/>
    <dgm:cxn modelId="{BFEFCCAC-A6BC-4F42-8C87-BBF8AD69D4B8}" type="presOf" srcId="{1382B97A-CA28-4E16-8C06-DA2B3A46E523}" destId="{5DE082AA-8223-4119-A840-CE385B8584C9}" srcOrd="0" destOrd="2" presId="urn:microsoft.com/office/officeart/2005/8/layout/pList2"/>
    <dgm:cxn modelId="{E9B0CCB5-F125-4B5C-8A30-5AE94F3B7263}" srcId="{A5C2DDFC-09CE-4DF9-BD77-3ACD7215A222}" destId="{5A7FF0D8-95A0-4131-B001-9C5223FC3195}" srcOrd="0" destOrd="0" parTransId="{4157FBB5-7180-4044-B58D-A63429D46B83}" sibTransId="{1A9D4D8E-14F2-46AA-802F-844F2A0E3467}"/>
    <dgm:cxn modelId="{08F727BB-A2B9-44FB-A314-B22DE668874A}" type="presOf" srcId="{C0211006-234D-4EC9-B370-126B009C398F}" destId="{7537EE0F-0E46-45D6-8389-0B35BCECE5F8}" srcOrd="0" destOrd="2" presId="urn:microsoft.com/office/officeart/2005/8/layout/pList2"/>
    <dgm:cxn modelId="{F453BFBC-DD95-47D1-811F-414BCCC5B461}" srcId="{9403D8CE-3D37-4C52-A194-78BB9B36D160}" destId="{C0211006-234D-4EC9-B370-126B009C398F}" srcOrd="1" destOrd="0" parTransId="{E2CD322C-EF3A-4343-99C2-207325D6BEC5}" sibTransId="{036FEE89-4925-48E4-8D83-EFD528E0D87E}"/>
    <dgm:cxn modelId="{11867BC4-F4B3-4F52-B08C-8A0EC88EC991}" srcId="{DFCC7FAB-8A76-47F9-BCDE-AF6C692E9E4D}" destId="{F620E1D8-FD0B-4CE1-B23B-D8A8CEF0D9F3}" srcOrd="1" destOrd="0" parTransId="{1851CCA1-FBDA-433C-8AB0-6C05E4A8EE42}" sibTransId="{5D0D77F1-6A95-46B2-A07D-F00CC276F134}"/>
    <dgm:cxn modelId="{9B060EC5-DE26-4387-9EAE-6746DC9014D5}" srcId="{A5C2DDFC-09CE-4DF9-BD77-3ACD7215A222}" destId="{1382B97A-CA28-4E16-8C06-DA2B3A46E523}" srcOrd="1" destOrd="0" parTransId="{3E187E85-8CA2-420B-86AA-D9F11346E3B9}" sibTransId="{623DBD61-040E-452B-9CB5-44DDFF26E914}"/>
    <dgm:cxn modelId="{3AA82BD1-FEE5-4D6F-BEDA-8D7B349AB023}" type="presOf" srcId="{E7AF15A3-4E5B-4B6A-B48E-A17690635CC7}" destId="{85291824-8A89-4FE2-8BA7-8DF8D4FB9A48}" srcOrd="0" destOrd="1" presId="urn:microsoft.com/office/officeart/2005/8/layout/pList2"/>
    <dgm:cxn modelId="{96A2E6D9-956F-408A-B3B9-3471134434A8}" srcId="{DFCC7FAB-8A76-47F9-BCDE-AF6C692E9E4D}" destId="{9403D8CE-3D37-4C52-A194-78BB9B36D160}" srcOrd="0" destOrd="0" parTransId="{A3347B74-9714-4D88-AD67-B698FE500EC4}" sibTransId="{9A72840E-4282-4E2E-8EEF-9A5A87FB4649}"/>
    <dgm:cxn modelId="{A8C1F9D9-3053-44A1-A65F-A63F1E8BACAC}" type="presOf" srcId="{5D0D77F1-6A95-46B2-A07D-F00CC276F134}" destId="{59332AA6-59C5-4516-AC10-D254CCDC2A3A}" srcOrd="0" destOrd="0" presId="urn:microsoft.com/office/officeart/2005/8/layout/pList2"/>
    <dgm:cxn modelId="{19A3BFDE-F359-45D3-A867-56E8440707B6}" type="presOf" srcId="{B888CBC8-2140-46D4-89C3-279D94D2D85A}" destId="{5DE082AA-8223-4119-A840-CE385B8584C9}" srcOrd="0" destOrd="3" presId="urn:microsoft.com/office/officeart/2005/8/layout/pList2"/>
    <dgm:cxn modelId="{6C683AEE-12B8-48EE-967B-6E74269432C9}" type="presOf" srcId="{02134E6C-A97E-4F6D-A739-17CBA8E6077C}" destId="{9647ECEB-9648-4B36-88A4-BA79B288697A}" srcOrd="0" destOrd="0" presId="urn:microsoft.com/office/officeart/2005/8/layout/pList2"/>
    <dgm:cxn modelId="{71B37DF3-57C1-4471-BE3F-07250EC91DB5}" type="presOf" srcId="{A5C2DDFC-09CE-4DF9-BD77-3ACD7215A222}" destId="{5DE082AA-8223-4119-A840-CE385B8584C9}" srcOrd="0" destOrd="0" presId="urn:microsoft.com/office/officeart/2005/8/layout/pList2"/>
    <dgm:cxn modelId="{63B362F5-89A0-4CA0-964B-D4D90FAE7B81}" type="presOf" srcId="{E3D29CA7-4FBD-4989-9C42-D22A7D0DB381}" destId="{AC72EA86-7177-4FBA-842D-D147BCB603A9}" srcOrd="0" destOrd="2" presId="urn:microsoft.com/office/officeart/2005/8/layout/pList2"/>
    <dgm:cxn modelId="{9934B0FA-1C2E-4ECC-A746-42539475B5DF}" srcId="{C0211006-234D-4EC9-B370-126B009C398F}" destId="{F9EEF3C1-1B9C-4E63-A4DD-091ADF22E035}" srcOrd="0" destOrd="0" parTransId="{A14D9FB7-5662-4123-85F0-583249EB0977}" sibTransId="{73BB7E06-DA9C-4C5D-A70B-9900920F6FFD}"/>
    <dgm:cxn modelId="{F15F652F-C67C-4739-A448-E367486743A8}" type="presParOf" srcId="{5B6EDDC3-9EFE-4BDD-87EA-38393AFE9C4E}" destId="{73CB08D9-FFCC-43E8-9B18-9F8F536A7775}" srcOrd="0" destOrd="0" presId="urn:microsoft.com/office/officeart/2005/8/layout/pList2"/>
    <dgm:cxn modelId="{9723B818-2761-4FF7-8D29-A4D153792933}" type="presParOf" srcId="{5B6EDDC3-9EFE-4BDD-87EA-38393AFE9C4E}" destId="{7324C394-224D-49C9-B739-A6C4348280EA}" srcOrd="1" destOrd="0" presId="urn:microsoft.com/office/officeart/2005/8/layout/pList2"/>
    <dgm:cxn modelId="{93B79933-41D1-41C9-A829-BA4F1E95A852}" type="presParOf" srcId="{7324C394-224D-49C9-B739-A6C4348280EA}" destId="{21EA4C4E-D8CA-4478-A125-35C36306137B}" srcOrd="0" destOrd="0" presId="urn:microsoft.com/office/officeart/2005/8/layout/pList2"/>
    <dgm:cxn modelId="{95BD2E72-8D53-4FE0-9B61-D7C6D8E922AA}" type="presParOf" srcId="{21EA4C4E-D8CA-4478-A125-35C36306137B}" destId="{7537EE0F-0E46-45D6-8389-0B35BCECE5F8}" srcOrd="0" destOrd="0" presId="urn:microsoft.com/office/officeart/2005/8/layout/pList2"/>
    <dgm:cxn modelId="{8B753751-5391-49AE-9C23-54A28BEAEA60}" type="presParOf" srcId="{21EA4C4E-D8CA-4478-A125-35C36306137B}" destId="{6BB38B6D-5A1B-4783-8705-4A40BFBD720B}" srcOrd="1" destOrd="0" presId="urn:microsoft.com/office/officeart/2005/8/layout/pList2"/>
    <dgm:cxn modelId="{1A305B89-E30B-4BBC-BF20-D91DF773C9C0}" type="presParOf" srcId="{21EA4C4E-D8CA-4478-A125-35C36306137B}" destId="{D1276B73-748D-43FD-8401-CB37E6F5041C}" srcOrd="2" destOrd="0" presId="urn:microsoft.com/office/officeart/2005/8/layout/pList2"/>
    <dgm:cxn modelId="{9BB6CD69-0B9B-475A-8BBC-1CE01F61B645}" type="presParOf" srcId="{7324C394-224D-49C9-B739-A6C4348280EA}" destId="{EC4D6688-A611-442A-AA27-B3F8D5F8C1D4}" srcOrd="1" destOrd="0" presId="urn:microsoft.com/office/officeart/2005/8/layout/pList2"/>
    <dgm:cxn modelId="{2CA4B1E8-C2AC-46DE-BF97-25048B483990}" type="presParOf" srcId="{7324C394-224D-49C9-B739-A6C4348280EA}" destId="{B4FC42C7-B0DC-4C71-AB48-D6AECF406A07}" srcOrd="2" destOrd="0" presId="urn:microsoft.com/office/officeart/2005/8/layout/pList2"/>
    <dgm:cxn modelId="{503B8E66-C963-48BF-BD4B-5FD6222C359E}" type="presParOf" srcId="{B4FC42C7-B0DC-4C71-AB48-D6AECF406A07}" destId="{85291824-8A89-4FE2-8BA7-8DF8D4FB9A48}" srcOrd="0" destOrd="0" presId="urn:microsoft.com/office/officeart/2005/8/layout/pList2"/>
    <dgm:cxn modelId="{2191928B-7848-48ED-8C4E-734305EFA788}" type="presParOf" srcId="{B4FC42C7-B0DC-4C71-AB48-D6AECF406A07}" destId="{EFA451E5-0FCB-4CB3-8059-D97421762165}" srcOrd="1" destOrd="0" presId="urn:microsoft.com/office/officeart/2005/8/layout/pList2"/>
    <dgm:cxn modelId="{982285B0-27D1-4134-980F-CAD11151538D}" type="presParOf" srcId="{B4FC42C7-B0DC-4C71-AB48-D6AECF406A07}" destId="{F755570D-F5BF-41BA-A222-267879BE48CD}" srcOrd="2" destOrd="0" presId="urn:microsoft.com/office/officeart/2005/8/layout/pList2"/>
    <dgm:cxn modelId="{9FE5A516-EB67-48FB-BCE3-4826D1AD37EF}" type="presParOf" srcId="{7324C394-224D-49C9-B739-A6C4348280EA}" destId="{59332AA6-59C5-4516-AC10-D254CCDC2A3A}" srcOrd="3" destOrd="0" presId="urn:microsoft.com/office/officeart/2005/8/layout/pList2"/>
    <dgm:cxn modelId="{72DCCA2D-EF53-49BE-9564-A06A4EB66522}" type="presParOf" srcId="{7324C394-224D-49C9-B739-A6C4348280EA}" destId="{CF4953FA-F52F-41A7-9B4C-56644E3F1146}" srcOrd="4" destOrd="0" presId="urn:microsoft.com/office/officeart/2005/8/layout/pList2"/>
    <dgm:cxn modelId="{79AC3D68-B0EA-491E-9ED4-0605CD042740}" type="presParOf" srcId="{CF4953FA-F52F-41A7-9B4C-56644E3F1146}" destId="{5DE082AA-8223-4119-A840-CE385B8584C9}" srcOrd="0" destOrd="0" presId="urn:microsoft.com/office/officeart/2005/8/layout/pList2"/>
    <dgm:cxn modelId="{C5B6A32E-BECE-41CF-B699-DD7E712685C9}" type="presParOf" srcId="{CF4953FA-F52F-41A7-9B4C-56644E3F1146}" destId="{3E32AC3A-D2E9-4180-B6ED-13B2527381DA}" srcOrd="1" destOrd="0" presId="urn:microsoft.com/office/officeart/2005/8/layout/pList2"/>
    <dgm:cxn modelId="{C746B93C-2D61-4AEB-B61F-486C591417E9}" type="presParOf" srcId="{CF4953FA-F52F-41A7-9B4C-56644E3F1146}" destId="{6332705E-01D2-4528-AC7A-687A33C936B5}" srcOrd="2" destOrd="0" presId="urn:microsoft.com/office/officeart/2005/8/layout/pList2"/>
    <dgm:cxn modelId="{A9F0EDC1-E786-435B-9495-E2861550C9DD}" type="presParOf" srcId="{7324C394-224D-49C9-B739-A6C4348280EA}" destId="{9647ECEB-9648-4B36-88A4-BA79B288697A}" srcOrd="5" destOrd="0" presId="urn:microsoft.com/office/officeart/2005/8/layout/pList2"/>
    <dgm:cxn modelId="{A67974AD-559A-4E5B-AEB7-CA6E6D75AEC5}" type="presParOf" srcId="{7324C394-224D-49C9-B739-A6C4348280EA}" destId="{7DEE9E65-03B8-4479-98C4-1435245E5C5C}" srcOrd="6" destOrd="0" presId="urn:microsoft.com/office/officeart/2005/8/layout/pList2"/>
    <dgm:cxn modelId="{EA30DA7E-C487-46F2-AE75-44A852EB0AE6}" type="presParOf" srcId="{7DEE9E65-03B8-4479-98C4-1435245E5C5C}" destId="{AC72EA86-7177-4FBA-842D-D147BCB603A9}" srcOrd="0" destOrd="0" presId="urn:microsoft.com/office/officeart/2005/8/layout/pList2"/>
    <dgm:cxn modelId="{85FCE08E-3A99-43F7-B40D-CB85A8D710AE}" type="presParOf" srcId="{7DEE9E65-03B8-4479-98C4-1435245E5C5C}" destId="{EC07E43C-22FF-464E-9BD6-672DF023F7C3}" srcOrd="1" destOrd="0" presId="urn:microsoft.com/office/officeart/2005/8/layout/pList2"/>
    <dgm:cxn modelId="{DF6BEF70-5B45-424E-A2DC-96B12D409743}" type="presParOf" srcId="{7DEE9E65-03B8-4479-98C4-1435245E5C5C}" destId="{50C06368-F1DE-4554-8647-C053B4AB910C}" srcOrd="2" destOrd="0" presId="urn:microsoft.com/office/officeart/2005/8/layout/p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8E7E874-7D00-419A-B6E0-3879B0A9504D}" type="doc">
      <dgm:prSet loTypeId="urn:microsoft.com/office/officeart/2008/layout/AlternatingHexagons" loCatId="list" qsTypeId="urn:microsoft.com/office/officeart/2005/8/quickstyle/simple1" qsCatId="simple" csTypeId="urn:microsoft.com/office/officeart/2005/8/colors/colorful1" csCatId="colorful" phldr="1"/>
      <dgm:spPr/>
      <dgm:t>
        <a:bodyPr/>
        <a:lstStyle/>
        <a:p>
          <a:endParaRPr lang="en-US"/>
        </a:p>
      </dgm:t>
    </dgm:pt>
    <dgm:pt modelId="{883CDF87-8CA0-434E-A1B2-80F7351B90B6}">
      <dgm:prSet phldrT="[Text]" custT="1"/>
      <dgm:spPr/>
      <dgm:t>
        <a:bodyPr/>
        <a:lstStyle/>
        <a:p>
          <a:r>
            <a:rPr lang="en-US" sz="1600" b="1" dirty="0">
              <a:solidFill>
                <a:schemeClr val="bg1"/>
              </a:solidFill>
            </a:rPr>
            <a:t>9% LIHTC</a:t>
          </a:r>
        </a:p>
      </dgm:t>
    </dgm:pt>
    <dgm:pt modelId="{39CAC0D6-0859-428F-82E0-0A75147F17D4}" type="parTrans" cxnId="{8E6F10F1-20EC-41D8-B09F-645284D1FBB5}">
      <dgm:prSet/>
      <dgm:spPr/>
      <dgm:t>
        <a:bodyPr/>
        <a:lstStyle/>
        <a:p>
          <a:endParaRPr lang="en-US" sz="1600" b="1">
            <a:solidFill>
              <a:schemeClr val="tx1"/>
            </a:solidFill>
          </a:endParaRPr>
        </a:p>
      </dgm:t>
    </dgm:pt>
    <dgm:pt modelId="{D0945699-BBD0-42BB-AA02-7017F09B312A}" type="sibTrans" cxnId="{8E6F10F1-20EC-41D8-B09F-645284D1FBB5}">
      <dgm:prSet custT="1"/>
      <dgm:spPr/>
      <dgm:t>
        <a:bodyPr/>
        <a:lstStyle/>
        <a:p>
          <a:endParaRPr lang="en-US" sz="1600" b="1">
            <a:solidFill>
              <a:schemeClr val="tx1"/>
            </a:solidFill>
          </a:endParaRPr>
        </a:p>
      </dgm:t>
    </dgm:pt>
    <dgm:pt modelId="{D7E0A7A3-BD8B-40C9-AC69-1A79FB2A7A89}">
      <dgm:prSet phldrT="[Text]" custT="1"/>
      <dgm:spPr/>
      <dgm:t>
        <a:bodyPr/>
        <a:lstStyle/>
        <a:p>
          <a:r>
            <a:rPr lang="en-US" sz="1600" b="1" dirty="0">
              <a:solidFill>
                <a:schemeClr val="bg1"/>
              </a:solidFill>
            </a:rPr>
            <a:t>4% LIHTC</a:t>
          </a:r>
        </a:p>
      </dgm:t>
    </dgm:pt>
    <dgm:pt modelId="{10D647BB-25DF-4171-9A19-4EE5BE2F9FED}" type="parTrans" cxnId="{959EFF4A-9B4D-4CCF-B4C0-7B98A0EC58FB}">
      <dgm:prSet/>
      <dgm:spPr/>
      <dgm:t>
        <a:bodyPr/>
        <a:lstStyle/>
        <a:p>
          <a:endParaRPr lang="en-US" sz="1600" b="1">
            <a:solidFill>
              <a:schemeClr val="tx1"/>
            </a:solidFill>
          </a:endParaRPr>
        </a:p>
      </dgm:t>
    </dgm:pt>
    <dgm:pt modelId="{A3893275-9593-4D6D-B726-877137CB917A}" type="sibTrans" cxnId="{959EFF4A-9B4D-4CCF-B4C0-7B98A0EC58FB}">
      <dgm:prSet custT="1"/>
      <dgm:spPr/>
      <dgm:t>
        <a:bodyPr/>
        <a:lstStyle/>
        <a:p>
          <a:endParaRPr lang="en-US" sz="1600" b="1">
            <a:solidFill>
              <a:schemeClr val="tx1"/>
            </a:solidFill>
          </a:endParaRPr>
        </a:p>
      </dgm:t>
    </dgm:pt>
    <dgm:pt modelId="{220FFB34-8B62-412D-BB4B-DEFD753F159E}">
      <dgm:prSet phldrT="[Text]" custT="1"/>
      <dgm:spPr/>
      <dgm:t>
        <a:bodyPr/>
        <a:lstStyle/>
        <a:p>
          <a:r>
            <a:rPr lang="en-US" sz="1600" b="1" dirty="0">
              <a:solidFill>
                <a:schemeClr val="bg1"/>
              </a:solidFill>
            </a:rPr>
            <a:t>HOME</a:t>
          </a:r>
        </a:p>
      </dgm:t>
    </dgm:pt>
    <dgm:pt modelId="{B0F3479E-881B-4DC1-9B80-4C4ADF4F4D86}" type="parTrans" cxnId="{D4D491F8-A185-4ABC-8410-7DA75107D629}">
      <dgm:prSet/>
      <dgm:spPr/>
      <dgm:t>
        <a:bodyPr/>
        <a:lstStyle/>
        <a:p>
          <a:endParaRPr lang="en-US" sz="1600" b="1">
            <a:solidFill>
              <a:schemeClr val="tx1"/>
            </a:solidFill>
          </a:endParaRPr>
        </a:p>
      </dgm:t>
    </dgm:pt>
    <dgm:pt modelId="{A3E39639-FA98-400A-B933-ECB9B546B129}" type="sibTrans" cxnId="{D4D491F8-A185-4ABC-8410-7DA75107D629}">
      <dgm:prSet custT="1"/>
      <dgm:spPr/>
      <dgm:t>
        <a:bodyPr/>
        <a:lstStyle/>
        <a:p>
          <a:endParaRPr lang="en-US" sz="1600" b="1">
            <a:solidFill>
              <a:schemeClr val="tx1"/>
            </a:solidFill>
          </a:endParaRPr>
        </a:p>
      </dgm:t>
    </dgm:pt>
    <dgm:pt modelId="{FABC25A8-CDEA-4332-BD60-3556E9545635}">
      <dgm:prSet phldrT="[Text]" custT="1"/>
      <dgm:spPr/>
      <dgm:t>
        <a:bodyPr/>
        <a:lstStyle/>
        <a:p>
          <a:r>
            <a:rPr lang="en-US" sz="1600" b="1" dirty="0">
              <a:solidFill>
                <a:schemeClr val="bg1"/>
              </a:solidFill>
            </a:rPr>
            <a:t>NHTF</a:t>
          </a:r>
        </a:p>
      </dgm:t>
    </dgm:pt>
    <dgm:pt modelId="{0FC06DBA-312A-40C3-9C6C-413A0EE0DA1D}" type="parTrans" cxnId="{6BFA7668-F76C-488E-A59B-0409C2571975}">
      <dgm:prSet/>
      <dgm:spPr/>
      <dgm:t>
        <a:bodyPr/>
        <a:lstStyle/>
        <a:p>
          <a:endParaRPr lang="en-US" sz="1600"/>
        </a:p>
      </dgm:t>
    </dgm:pt>
    <dgm:pt modelId="{C8455DC1-6994-4442-B34A-EB5100D5BDDD}" type="sibTrans" cxnId="{6BFA7668-F76C-488E-A59B-0409C2571975}">
      <dgm:prSet custT="1"/>
      <dgm:spPr/>
      <dgm:t>
        <a:bodyPr/>
        <a:lstStyle/>
        <a:p>
          <a:endParaRPr lang="en-US" sz="1600"/>
        </a:p>
      </dgm:t>
    </dgm:pt>
    <dgm:pt modelId="{34A3E6D0-3957-4E67-943B-05E074FA5FF4}">
      <dgm:prSet phldrT="[Text]" custT="1"/>
      <dgm:spPr/>
      <dgm:t>
        <a:bodyPr/>
        <a:lstStyle/>
        <a:p>
          <a:r>
            <a:rPr lang="en-US" sz="1600" b="1" dirty="0">
              <a:solidFill>
                <a:schemeClr val="bg1"/>
              </a:solidFill>
            </a:rPr>
            <a:t>OHTF</a:t>
          </a:r>
        </a:p>
      </dgm:t>
    </dgm:pt>
    <dgm:pt modelId="{5B38E5EE-1666-4D33-842F-1522554B642E}" type="parTrans" cxnId="{E1C21AAB-04A8-49D8-A4BD-346373AF4222}">
      <dgm:prSet/>
      <dgm:spPr/>
      <dgm:t>
        <a:bodyPr/>
        <a:lstStyle/>
        <a:p>
          <a:endParaRPr lang="en-US" sz="1600"/>
        </a:p>
      </dgm:t>
    </dgm:pt>
    <dgm:pt modelId="{B4AB2FAE-8BDD-4DD4-9A5C-BFDDED28C8B7}" type="sibTrans" cxnId="{E1C21AAB-04A8-49D8-A4BD-346373AF4222}">
      <dgm:prSet custT="1"/>
      <dgm:spPr/>
      <dgm:t>
        <a:bodyPr/>
        <a:lstStyle/>
        <a:p>
          <a:endParaRPr lang="en-US" sz="1600"/>
        </a:p>
      </dgm:t>
    </dgm:pt>
    <dgm:pt modelId="{1167AD74-9D5F-4A90-B433-52C88A5138F1}">
      <dgm:prSet phldrT="[Text]" custT="1"/>
      <dgm:spPr/>
      <dgm:t>
        <a:bodyPr/>
        <a:lstStyle/>
        <a:p>
          <a:r>
            <a:rPr lang="en-US" sz="1600" b="1" dirty="0">
              <a:solidFill>
                <a:schemeClr val="bg1"/>
              </a:solidFill>
            </a:rPr>
            <a:t>Ohio LIHTC</a:t>
          </a:r>
        </a:p>
      </dgm:t>
    </dgm:pt>
    <dgm:pt modelId="{1E9777BF-782A-44E0-9073-5E7A4CD2D835}" type="parTrans" cxnId="{C814970C-A5EA-48B1-990C-D5AAA7A92959}">
      <dgm:prSet/>
      <dgm:spPr/>
      <dgm:t>
        <a:bodyPr/>
        <a:lstStyle/>
        <a:p>
          <a:endParaRPr lang="en-US" sz="1600"/>
        </a:p>
      </dgm:t>
    </dgm:pt>
    <dgm:pt modelId="{EEA466B2-986C-4D9C-9857-ECA7F18B6BAE}" type="sibTrans" cxnId="{C814970C-A5EA-48B1-990C-D5AAA7A92959}">
      <dgm:prSet custT="1"/>
      <dgm:spPr/>
      <dgm:t>
        <a:bodyPr/>
        <a:lstStyle/>
        <a:p>
          <a:endParaRPr lang="en-US" sz="1600"/>
        </a:p>
      </dgm:t>
    </dgm:pt>
    <dgm:pt modelId="{69E220ED-E4B7-4B96-AF14-661D2B4126C3}" type="pres">
      <dgm:prSet presAssocID="{A8E7E874-7D00-419A-B6E0-3879B0A9504D}" presName="Name0" presStyleCnt="0">
        <dgm:presLayoutVars>
          <dgm:chMax/>
          <dgm:chPref/>
          <dgm:dir/>
          <dgm:animLvl val="lvl"/>
        </dgm:presLayoutVars>
      </dgm:prSet>
      <dgm:spPr/>
    </dgm:pt>
    <dgm:pt modelId="{A792265A-BCDC-4A2D-8EBB-F20749BCDBFF}" type="pres">
      <dgm:prSet presAssocID="{883CDF87-8CA0-434E-A1B2-80F7351B90B6}" presName="composite" presStyleCnt="0"/>
      <dgm:spPr/>
    </dgm:pt>
    <dgm:pt modelId="{EF08AA96-3D3B-4ED6-A5CC-F2743DECB027}" type="pres">
      <dgm:prSet presAssocID="{883CDF87-8CA0-434E-A1B2-80F7351B90B6}" presName="Parent1" presStyleLbl="node1" presStyleIdx="0" presStyleCnt="12">
        <dgm:presLayoutVars>
          <dgm:chMax val="1"/>
          <dgm:chPref val="1"/>
          <dgm:bulletEnabled val="1"/>
        </dgm:presLayoutVars>
      </dgm:prSet>
      <dgm:spPr/>
    </dgm:pt>
    <dgm:pt modelId="{FD83A55C-11CE-4A9A-8C55-3CCB82AA390B}" type="pres">
      <dgm:prSet presAssocID="{883CDF87-8CA0-434E-A1B2-80F7351B90B6}" presName="Childtext1" presStyleLbl="revTx" presStyleIdx="0" presStyleCnt="6">
        <dgm:presLayoutVars>
          <dgm:chMax val="0"/>
          <dgm:chPref val="0"/>
          <dgm:bulletEnabled val="1"/>
        </dgm:presLayoutVars>
      </dgm:prSet>
      <dgm:spPr/>
    </dgm:pt>
    <dgm:pt modelId="{3929B7A1-510D-495C-830B-2149F5BD342D}" type="pres">
      <dgm:prSet presAssocID="{883CDF87-8CA0-434E-A1B2-80F7351B90B6}" presName="BalanceSpacing" presStyleCnt="0"/>
      <dgm:spPr/>
    </dgm:pt>
    <dgm:pt modelId="{D2A82DD3-4002-4102-9BE3-2ECA48A6FF4C}" type="pres">
      <dgm:prSet presAssocID="{883CDF87-8CA0-434E-A1B2-80F7351B90B6}" presName="BalanceSpacing1" presStyleCnt="0"/>
      <dgm:spPr/>
    </dgm:pt>
    <dgm:pt modelId="{6D6BE84B-AD86-4555-87AC-AB907472A20E}" type="pres">
      <dgm:prSet presAssocID="{D0945699-BBD0-42BB-AA02-7017F09B312A}" presName="Accent1Text" presStyleLbl="node1" presStyleIdx="1" presStyleCnt="12"/>
      <dgm:spPr/>
    </dgm:pt>
    <dgm:pt modelId="{5EC033EA-87BC-4632-8E18-EA793C9F0D6E}" type="pres">
      <dgm:prSet presAssocID="{D0945699-BBD0-42BB-AA02-7017F09B312A}" presName="spaceBetweenRectangles" presStyleCnt="0"/>
      <dgm:spPr/>
    </dgm:pt>
    <dgm:pt modelId="{2A13D369-6F8E-41B8-A6E5-B363E5DC29CD}" type="pres">
      <dgm:prSet presAssocID="{D7E0A7A3-BD8B-40C9-AC69-1A79FB2A7A89}" presName="composite" presStyleCnt="0"/>
      <dgm:spPr/>
    </dgm:pt>
    <dgm:pt modelId="{B4641D22-7EE7-4E4C-AEF1-345F4AACA8C7}" type="pres">
      <dgm:prSet presAssocID="{D7E0A7A3-BD8B-40C9-AC69-1A79FB2A7A89}" presName="Parent1" presStyleLbl="node1" presStyleIdx="2" presStyleCnt="12">
        <dgm:presLayoutVars>
          <dgm:chMax val="1"/>
          <dgm:chPref val="1"/>
          <dgm:bulletEnabled val="1"/>
        </dgm:presLayoutVars>
      </dgm:prSet>
      <dgm:spPr/>
    </dgm:pt>
    <dgm:pt modelId="{5AD847A3-CC3E-4D8C-9CAC-A91A6C655CA1}" type="pres">
      <dgm:prSet presAssocID="{D7E0A7A3-BD8B-40C9-AC69-1A79FB2A7A89}" presName="Childtext1" presStyleLbl="revTx" presStyleIdx="1" presStyleCnt="6">
        <dgm:presLayoutVars>
          <dgm:chMax val="0"/>
          <dgm:chPref val="0"/>
          <dgm:bulletEnabled val="1"/>
        </dgm:presLayoutVars>
      </dgm:prSet>
      <dgm:spPr/>
    </dgm:pt>
    <dgm:pt modelId="{B3744AA9-FB47-44CE-BBAF-ECF1E5187B4A}" type="pres">
      <dgm:prSet presAssocID="{D7E0A7A3-BD8B-40C9-AC69-1A79FB2A7A89}" presName="BalanceSpacing" presStyleCnt="0"/>
      <dgm:spPr/>
    </dgm:pt>
    <dgm:pt modelId="{37CDA0DE-55A1-461F-98BE-FD57B9F5053C}" type="pres">
      <dgm:prSet presAssocID="{D7E0A7A3-BD8B-40C9-AC69-1A79FB2A7A89}" presName="BalanceSpacing1" presStyleCnt="0"/>
      <dgm:spPr/>
    </dgm:pt>
    <dgm:pt modelId="{AE7B3D8E-68EF-46F8-B334-44ED105E1A9A}" type="pres">
      <dgm:prSet presAssocID="{A3893275-9593-4D6D-B726-877137CB917A}" presName="Accent1Text" presStyleLbl="node1" presStyleIdx="3" presStyleCnt="12"/>
      <dgm:spPr/>
    </dgm:pt>
    <dgm:pt modelId="{B33EAAC7-677A-43E1-B06D-6F983F56267B}" type="pres">
      <dgm:prSet presAssocID="{A3893275-9593-4D6D-B726-877137CB917A}" presName="spaceBetweenRectangles" presStyleCnt="0"/>
      <dgm:spPr/>
    </dgm:pt>
    <dgm:pt modelId="{3DD00BA4-3C52-41F4-952A-03C97E7B73B6}" type="pres">
      <dgm:prSet presAssocID="{1167AD74-9D5F-4A90-B433-52C88A5138F1}" presName="composite" presStyleCnt="0"/>
      <dgm:spPr/>
    </dgm:pt>
    <dgm:pt modelId="{E12CC4A3-274E-4D02-A46E-0BC73F668C30}" type="pres">
      <dgm:prSet presAssocID="{1167AD74-9D5F-4A90-B433-52C88A5138F1}" presName="Parent1" presStyleLbl="node1" presStyleIdx="4" presStyleCnt="12">
        <dgm:presLayoutVars>
          <dgm:chMax val="1"/>
          <dgm:chPref val="1"/>
          <dgm:bulletEnabled val="1"/>
        </dgm:presLayoutVars>
      </dgm:prSet>
      <dgm:spPr/>
    </dgm:pt>
    <dgm:pt modelId="{F17FB05A-9319-45B5-BA14-E4CF4B14ECB0}" type="pres">
      <dgm:prSet presAssocID="{1167AD74-9D5F-4A90-B433-52C88A5138F1}" presName="Childtext1" presStyleLbl="revTx" presStyleIdx="2" presStyleCnt="6">
        <dgm:presLayoutVars>
          <dgm:chMax val="0"/>
          <dgm:chPref val="0"/>
          <dgm:bulletEnabled val="1"/>
        </dgm:presLayoutVars>
      </dgm:prSet>
      <dgm:spPr/>
    </dgm:pt>
    <dgm:pt modelId="{ACC97DC4-DD48-41AC-BCE2-EF6CE2472FD6}" type="pres">
      <dgm:prSet presAssocID="{1167AD74-9D5F-4A90-B433-52C88A5138F1}" presName="BalanceSpacing" presStyleCnt="0"/>
      <dgm:spPr/>
    </dgm:pt>
    <dgm:pt modelId="{7C5B8BA3-2CCF-406A-8CF9-E0F3B3E7DD95}" type="pres">
      <dgm:prSet presAssocID="{1167AD74-9D5F-4A90-B433-52C88A5138F1}" presName="BalanceSpacing1" presStyleCnt="0"/>
      <dgm:spPr/>
    </dgm:pt>
    <dgm:pt modelId="{333B3C54-5163-42CA-B966-12C6E6045186}" type="pres">
      <dgm:prSet presAssocID="{EEA466B2-986C-4D9C-9857-ECA7F18B6BAE}" presName="Accent1Text" presStyleLbl="node1" presStyleIdx="5" presStyleCnt="12"/>
      <dgm:spPr/>
    </dgm:pt>
    <dgm:pt modelId="{53E47D43-1D06-4B82-8572-6A0F838A7657}" type="pres">
      <dgm:prSet presAssocID="{EEA466B2-986C-4D9C-9857-ECA7F18B6BAE}" presName="spaceBetweenRectangles" presStyleCnt="0"/>
      <dgm:spPr/>
    </dgm:pt>
    <dgm:pt modelId="{4C080E84-638E-46AA-BBCB-D3C92982DF44}" type="pres">
      <dgm:prSet presAssocID="{220FFB34-8B62-412D-BB4B-DEFD753F159E}" presName="composite" presStyleCnt="0"/>
      <dgm:spPr/>
    </dgm:pt>
    <dgm:pt modelId="{3521D74C-540C-46DD-8B64-414E42465480}" type="pres">
      <dgm:prSet presAssocID="{220FFB34-8B62-412D-BB4B-DEFD753F159E}" presName="Parent1" presStyleLbl="node1" presStyleIdx="6" presStyleCnt="12">
        <dgm:presLayoutVars>
          <dgm:chMax val="1"/>
          <dgm:chPref val="1"/>
          <dgm:bulletEnabled val="1"/>
        </dgm:presLayoutVars>
      </dgm:prSet>
      <dgm:spPr/>
    </dgm:pt>
    <dgm:pt modelId="{49DA6CB8-4DA8-4C88-9C22-61D6A3C01C79}" type="pres">
      <dgm:prSet presAssocID="{220FFB34-8B62-412D-BB4B-DEFD753F159E}" presName="Childtext1" presStyleLbl="revTx" presStyleIdx="3" presStyleCnt="6">
        <dgm:presLayoutVars>
          <dgm:chMax val="0"/>
          <dgm:chPref val="0"/>
          <dgm:bulletEnabled val="1"/>
        </dgm:presLayoutVars>
      </dgm:prSet>
      <dgm:spPr/>
    </dgm:pt>
    <dgm:pt modelId="{5F2CA669-305A-4ED1-BECA-90BE3FBDE00F}" type="pres">
      <dgm:prSet presAssocID="{220FFB34-8B62-412D-BB4B-DEFD753F159E}" presName="BalanceSpacing" presStyleCnt="0"/>
      <dgm:spPr/>
    </dgm:pt>
    <dgm:pt modelId="{30BFED68-1BD5-4AA2-B422-7EC5772FBE9A}" type="pres">
      <dgm:prSet presAssocID="{220FFB34-8B62-412D-BB4B-DEFD753F159E}" presName="BalanceSpacing1" presStyleCnt="0"/>
      <dgm:spPr/>
    </dgm:pt>
    <dgm:pt modelId="{04F648E6-4E75-4924-B79A-ADA0D5369923}" type="pres">
      <dgm:prSet presAssocID="{A3E39639-FA98-400A-B933-ECB9B546B129}" presName="Accent1Text" presStyleLbl="node1" presStyleIdx="7" presStyleCnt="12"/>
      <dgm:spPr/>
    </dgm:pt>
    <dgm:pt modelId="{D9BF3EF6-5353-428A-B483-C828979FAEDF}" type="pres">
      <dgm:prSet presAssocID="{A3E39639-FA98-400A-B933-ECB9B546B129}" presName="spaceBetweenRectangles" presStyleCnt="0"/>
      <dgm:spPr/>
    </dgm:pt>
    <dgm:pt modelId="{63A960C0-29DD-4970-852A-B546A64B0F3D}" type="pres">
      <dgm:prSet presAssocID="{FABC25A8-CDEA-4332-BD60-3556E9545635}" presName="composite" presStyleCnt="0"/>
      <dgm:spPr/>
    </dgm:pt>
    <dgm:pt modelId="{DD7A165E-6BC5-4FC8-A87A-4AE2D0702550}" type="pres">
      <dgm:prSet presAssocID="{FABC25A8-CDEA-4332-BD60-3556E9545635}" presName="Parent1" presStyleLbl="node1" presStyleIdx="8" presStyleCnt="12">
        <dgm:presLayoutVars>
          <dgm:chMax val="1"/>
          <dgm:chPref val="1"/>
          <dgm:bulletEnabled val="1"/>
        </dgm:presLayoutVars>
      </dgm:prSet>
      <dgm:spPr/>
    </dgm:pt>
    <dgm:pt modelId="{181D7EB0-58B9-4125-BE20-4A475C41B377}" type="pres">
      <dgm:prSet presAssocID="{FABC25A8-CDEA-4332-BD60-3556E9545635}" presName="Childtext1" presStyleLbl="revTx" presStyleIdx="4" presStyleCnt="6">
        <dgm:presLayoutVars>
          <dgm:chMax val="0"/>
          <dgm:chPref val="0"/>
          <dgm:bulletEnabled val="1"/>
        </dgm:presLayoutVars>
      </dgm:prSet>
      <dgm:spPr/>
    </dgm:pt>
    <dgm:pt modelId="{0AE33C8D-B194-4AC0-8FF7-55EF3A1F4065}" type="pres">
      <dgm:prSet presAssocID="{FABC25A8-CDEA-4332-BD60-3556E9545635}" presName="BalanceSpacing" presStyleCnt="0"/>
      <dgm:spPr/>
    </dgm:pt>
    <dgm:pt modelId="{54AE4412-AD56-4C8A-B828-C59646D18197}" type="pres">
      <dgm:prSet presAssocID="{FABC25A8-CDEA-4332-BD60-3556E9545635}" presName="BalanceSpacing1" presStyleCnt="0"/>
      <dgm:spPr/>
    </dgm:pt>
    <dgm:pt modelId="{FF155D5A-67E0-4E30-B000-0780A520128B}" type="pres">
      <dgm:prSet presAssocID="{C8455DC1-6994-4442-B34A-EB5100D5BDDD}" presName="Accent1Text" presStyleLbl="node1" presStyleIdx="9" presStyleCnt="12"/>
      <dgm:spPr/>
    </dgm:pt>
    <dgm:pt modelId="{61FAC78D-E84E-45A3-A763-A0AE7BDB7110}" type="pres">
      <dgm:prSet presAssocID="{C8455DC1-6994-4442-B34A-EB5100D5BDDD}" presName="spaceBetweenRectangles" presStyleCnt="0"/>
      <dgm:spPr/>
    </dgm:pt>
    <dgm:pt modelId="{10FEF4D0-4131-4B2E-BFCC-B4022473C93D}" type="pres">
      <dgm:prSet presAssocID="{34A3E6D0-3957-4E67-943B-05E074FA5FF4}" presName="composite" presStyleCnt="0"/>
      <dgm:spPr/>
    </dgm:pt>
    <dgm:pt modelId="{4B21439C-762A-4E4B-8ADD-7B4B7B013647}" type="pres">
      <dgm:prSet presAssocID="{34A3E6D0-3957-4E67-943B-05E074FA5FF4}" presName="Parent1" presStyleLbl="node1" presStyleIdx="10" presStyleCnt="12">
        <dgm:presLayoutVars>
          <dgm:chMax val="1"/>
          <dgm:chPref val="1"/>
          <dgm:bulletEnabled val="1"/>
        </dgm:presLayoutVars>
      </dgm:prSet>
      <dgm:spPr/>
    </dgm:pt>
    <dgm:pt modelId="{EE67B265-22E1-4972-81DB-AD06B8079D8C}" type="pres">
      <dgm:prSet presAssocID="{34A3E6D0-3957-4E67-943B-05E074FA5FF4}" presName="Childtext1" presStyleLbl="revTx" presStyleIdx="5" presStyleCnt="6">
        <dgm:presLayoutVars>
          <dgm:chMax val="0"/>
          <dgm:chPref val="0"/>
          <dgm:bulletEnabled val="1"/>
        </dgm:presLayoutVars>
      </dgm:prSet>
      <dgm:spPr/>
    </dgm:pt>
    <dgm:pt modelId="{EAB94766-0C04-45B4-80C5-6ACB16E45021}" type="pres">
      <dgm:prSet presAssocID="{34A3E6D0-3957-4E67-943B-05E074FA5FF4}" presName="BalanceSpacing" presStyleCnt="0"/>
      <dgm:spPr/>
    </dgm:pt>
    <dgm:pt modelId="{32B0827E-26B4-4AFC-B772-2ECF460384C0}" type="pres">
      <dgm:prSet presAssocID="{34A3E6D0-3957-4E67-943B-05E074FA5FF4}" presName="BalanceSpacing1" presStyleCnt="0"/>
      <dgm:spPr/>
    </dgm:pt>
    <dgm:pt modelId="{A754594D-75A3-4D26-AFFE-23AF4AB76F02}" type="pres">
      <dgm:prSet presAssocID="{B4AB2FAE-8BDD-4DD4-9A5C-BFDDED28C8B7}" presName="Accent1Text" presStyleLbl="node1" presStyleIdx="11" presStyleCnt="12"/>
      <dgm:spPr/>
    </dgm:pt>
  </dgm:ptLst>
  <dgm:cxnLst>
    <dgm:cxn modelId="{F4E04903-E2BB-4AC6-9DF6-FF8BB9C682E8}" type="presOf" srcId="{FABC25A8-CDEA-4332-BD60-3556E9545635}" destId="{DD7A165E-6BC5-4FC8-A87A-4AE2D0702550}" srcOrd="0" destOrd="0" presId="urn:microsoft.com/office/officeart/2008/layout/AlternatingHexagons"/>
    <dgm:cxn modelId="{C814970C-A5EA-48B1-990C-D5AAA7A92959}" srcId="{A8E7E874-7D00-419A-B6E0-3879B0A9504D}" destId="{1167AD74-9D5F-4A90-B433-52C88A5138F1}" srcOrd="2" destOrd="0" parTransId="{1E9777BF-782A-44E0-9073-5E7A4CD2D835}" sibTransId="{EEA466B2-986C-4D9C-9857-ECA7F18B6BAE}"/>
    <dgm:cxn modelId="{B405EE2B-6D18-4E17-9E84-1DB75F0038ED}" type="presOf" srcId="{EEA466B2-986C-4D9C-9857-ECA7F18B6BAE}" destId="{333B3C54-5163-42CA-B966-12C6E6045186}" srcOrd="0" destOrd="0" presId="urn:microsoft.com/office/officeart/2008/layout/AlternatingHexagons"/>
    <dgm:cxn modelId="{9FFD4A35-3FE2-4D49-8C75-3784128E64F7}" type="presOf" srcId="{A8E7E874-7D00-419A-B6E0-3879B0A9504D}" destId="{69E220ED-E4B7-4B96-AF14-661D2B4126C3}" srcOrd="0" destOrd="0" presId="urn:microsoft.com/office/officeart/2008/layout/AlternatingHexagons"/>
    <dgm:cxn modelId="{6BFA7668-F76C-488E-A59B-0409C2571975}" srcId="{A8E7E874-7D00-419A-B6E0-3879B0A9504D}" destId="{FABC25A8-CDEA-4332-BD60-3556E9545635}" srcOrd="4" destOrd="0" parTransId="{0FC06DBA-312A-40C3-9C6C-413A0EE0DA1D}" sibTransId="{C8455DC1-6994-4442-B34A-EB5100D5BDDD}"/>
    <dgm:cxn modelId="{959EFF4A-9B4D-4CCF-B4C0-7B98A0EC58FB}" srcId="{A8E7E874-7D00-419A-B6E0-3879B0A9504D}" destId="{D7E0A7A3-BD8B-40C9-AC69-1A79FB2A7A89}" srcOrd="1" destOrd="0" parTransId="{10D647BB-25DF-4171-9A19-4EE5BE2F9FED}" sibTransId="{A3893275-9593-4D6D-B726-877137CB917A}"/>
    <dgm:cxn modelId="{08C9756F-C395-42B9-A0B3-4AE1438B7754}" type="presOf" srcId="{D7E0A7A3-BD8B-40C9-AC69-1A79FB2A7A89}" destId="{B4641D22-7EE7-4E4C-AEF1-345F4AACA8C7}" srcOrd="0" destOrd="0" presId="urn:microsoft.com/office/officeart/2008/layout/AlternatingHexagons"/>
    <dgm:cxn modelId="{6C4CD150-EC79-4543-879C-8B45E0858A1C}" type="presOf" srcId="{A3E39639-FA98-400A-B933-ECB9B546B129}" destId="{04F648E6-4E75-4924-B79A-ADA0D5369923}" srcOrd="0" destOrd="0" presId="urn:microsoft.com/office/officeart/2008/layout/AlternatingHexagons"/>
    <dgm:cxn modelId="{AC50FD82-9E36-465B-AF80-D1BCEE53E7DF}" type="presOf" srcId="{B4AB2FAE-8BDD-4DD4-9A5C-BFDDED28C8B7}" destId="{A754594D-75A3-4D26-AFFE-23AF4AB76F02}" srcOrd="0" destOrd="0" presId="urn:microsoft.com/office/officeart/2008/layout/AlternatingHexagons"/>
    <dgm:cxn modelId="{EB5A8F96-610F-45BC-B0D3-061FE94B668A}" type="presOf" srcId="{A3893275-9593-4D6D-B726-877137CB917A}" destId="{AE7B3D8E-68EF-46F8-B334-44ED105E1A9A}" srcOrd="0" destOrd="0" presId="urn:microsoft.com/office/officeart/2008/layout/AlternatingHexagons"/>
    <dgm:cxn modelId="{B6158D97-027C-49C3-8FBD-DDBC7194A143}" type="presOf" srcId="{1167AD74-9D5F-4A90-B433-52C88A5138F1}" destId="{E12CC4A3-274E-4D02-A46E-0BC73F668C30}" srcOrd="0" destOrd="0" presId="urn:microsoft.com/office/officeart/2008/layout/AlternatingHexagons"/>
    <dgm:cxn modelId="{E1C21AAB-04A8-49D8-A4BD-346373AF4222}" srcId="{A8E7E874-7D00-419A-B6E0-3879B0A9504D}" destId="{34A3E6D0-3957-4E67-943B-05E074FA5FF4}" srcOrd="5" destOrd="0" parTransId="{5B38E5EE-1666-4D33-842F-1522554B642E}" sibTransId="{B4AB2FAE-8BDD-4DD4-9A5C-BFDDED28C8B7}"/>
    <dgm:cxn modelId="{C0C160B0-8527-4A78-ABC6-9BBE933F325B}" type="presOf" srcId="{34A3E6D0-3957-4E67-943B-05E074FA5FF4}" destId="{4B21439C-762A-4E4B-8ADD-7B4B7B013647}" srcOrd="0" destOrd="0" presId="urn:microsoft.com/office/officeart/2008/layout/AlternatingHexagons"/>
    <dgm:cxn modelId="{252B0FBF-6B56-4D7E-9590-436958DBB679}" type="presOf" srcId="{220FFB34-8B62-412D-BB4B-DEFD753F159E}" destId="{3521D74C-540C-46DD-8B64-414E42465480}" srcOrd="0" destOrd="0" presId="urn:microsoft.com/office/officeart/2008/layout/AlternatingHexagons"/>
    <dgm:cxn modelId="{F27611DB-12B8-443B-81D3-8FC8C864C353}" type="presOf" srcId="{883CDF87-8CA0-434E-A1B2-80F7351B90B6}" destId="{EF08AA96-3D3B-4ED6-A5CC-F2743DECB027}" srcOrd="0" destOrd="0" presId="urn:microsoft.com/office/officeart/2008/layout/AlternatingHexagons"/>
    <dgm:cxn modelId="{7EBA0EE0-D2E2-4367-9317-E87FD28CCACC}" type="presOf" srcId="{C8455DC1-6994-4442-B34A-EB5100D5BDDD}" destId="{FF155D5A-67E0-4E30-B000-0780A520128B}" srcOrd="0" destOrd="0" presId="urn:microsoft.com/office/officeart/2008/layout/AlternatingHexagons"/>
    <dgm:cxn modelId="{8E6F10F1-20EC-41D8-B09F-645284D1FBB5}" srcId="{A8E7E874-7D00-419A-B6E0-3879B0A9504D}" destId="{883CDF87-8CA0-434E-A1B2-80F7351B90B6}" srcOrd="0" destOrd="0" parTransId="{39CAC0D6-0859-428F-82E0-0A75147F17D4}" sibTransId="{D0945699-BBD0-42BB-AA02-7017F09B312A}"/>
    <dgm:cxn modelId="{5B77A4F1-32FE-4D48-A731-812F125C6681}" type="presOf" srcId="{D0945699-BBD0-42BB-AA02-7017F09B312A}" destId="{6D6BE84B-AD86-4555-87AC-AB907472A20E}" srcOrd="0" destOrd="0" presId="urn:microsoft.com/office/officeart/2008/layout/AlternatingHexagons"/>
    <dgm:cxn modelId="{D4D491F8-A185-4ABC-8410-7DA75107D629}" srcId="{A8E7E874-7D00-419A-B6E0-3879B0A9504D}" destId="{220FFB34-8B62-412D-BB4B-DEFD753F159E}" srcOrd="3" destOrd="0" parTransId="{B0F3479E-881B-4DC1-9B80-4C4ADF4F4D86}" sibTransId="{A3E39639-FA98-400A-B933-ECB9B546B129}"/>
    <dgm:cxn modelId="{B1693EA3-7394-4BF8-8CFA-2D54C8DCFB0A}" type="presParOf" srcId="{69E220ED-E4B7-4B96-AF14-661D2B4126C3}" destId="{A792265A-BCDC-4A2D-8EBB-F20749BCDBFF}" srcOrd="0" destOrd="0" presId="urn:microsoft.com/office/officeart/2008/layout/AlternatingHexagons"/>
    <dgm:cxn modelId="{1C14CE56-77D3-4A4B-AE36-9A4456A552A9}" type="presParOf" srcId="{A792265A-BCDC-4A2D-8EBB-F20749BCDBFF}" destId="{EF08AA96-3D3B-4ED6-A5CC-F2743DECB027}" srcOrd="0" destOrd="0" presId="urn:microsoft.com/office/officeart/2008/layout/AlternatingHexagons"/>
    <dgm:cxn modelId="{38CD413C-8378-4C6B-A79C-BBD3B3B0D8EF}" type="presParOf" srcId="{A792265A-BCDC-4A2D-8EBB-F20749BCDBFF}" destId="{FD83A55C-11CE-4A9A-8C55-3CCB82AA390B}" srcOrd="1" destOrd="0" presId="urn:microsoft.com/office/officeart/2008/layout/AlternatingHexagons"/>
    <dgm:cxn modelId="{9A0C6B98-3064-44E1-8C48-8A385DD9D998}" type="presParOf" srcId="{A792265A-BCDC-4A2D-8EBB-F20749BCDBFF}" destId="{3929B7A1-510D-495C-830B-2149F5BD342D}" srcOrd="2" destOrd="0" presId="urn:microsoft.com/office/officeart/2008/layout/AlternatingHexagons"/>
    <dgm:cxn modelId="{0AAAFEA4-69E6-4013-9628-6ED17EE8C675}" type="presParOf" srcId="{A792265A-BCDC-4A2D-8EBB-F20749BCDBFF}" destId="{D2A82DD3-4002-4102-9BE3-2ECA48A6FF4C}" srcOrd="3" destOrd="0" presId="urn:microsoft.com/office/officeart/2008/layout/AlternatingHexagons"/>
    <dgm:cxn modelId="{99C93C37-17B0-48C1-A638-ABAC1B78085C}" type="presParOf" srcId="{A792265A-BCDC-4A2D-8EBB-F20749BCDBFF}" destId="{6D6BE84B-AD86-4555-87AC-AB907472A20E}" srcOrd="4" destOrd="0" presId="urn:microsoft.com/office/officeart/2008/layout/AlternatingHexagons"/>
    <dgm:cxn modelId="{C4C551C0-6E7B-4975-96BA-17AF0C471EC7}" type="presParOf" srcId="{69E220ED-E4B7-4B96-AF14-661D2B4126C3}" destId="{5EC033EA-87BC-4632-8E18-EA793C9F0D6E}" srcOrd="1" destOrd="0" presId="urn:microsoft.com/office/officeart/2008/layout/AlternatingHexagons"/>
    <dgm:cxn modelId="{11F76F42-97FB-4BD1-8DB3-9C5EC4349E5B}" type="presParOf" srcId="{69E220ED-E4B7-4B96-AF14-661D2B4126C3}" destId="{2A13D369-6F8E-41B8-A6E5-B363E5DC29CD}" srcOrd="2" destOrd="0" presId="urn:microsoft.com/office/officeart/2008/layout/AlternatingHexagons"/>
    <dgm:cxn modelId="{09BCFC63-D09B-4238-87D7-0948E03A7B20}" type="presParOf" srcId="{2A13D369-6F8E-41B8-A6E5-B363E5DC29CD}" destId="{B4641D22-7EE7-4E4C-AEF1-345F4AACA8C7}" srcOrd="0" destOrd="0" presId="urn:microsoft.com/office/officeart/2008/layout/AlternatingHexagons"/>
    <dgm:cxn modelId="{2E1D66C4-3A8D-4F41-B84B-2378368F4DFA}" type="presParOf" srcId="{2A13D369-6F8E-41B8-A6E5-B363E5DC29CD}" destId="{5AD847A3-CC3E-4D8C-9CAC-A91A6C655CA1}" srcOrd="1" destOrd="0" presId="urn:microsoft.com/office/officeart/2008/layout/AlternatingHexagons"/>
    <dgm:cxn modelId="{1A784F25-EE87-4467-BD53-645C513A3A76}" type="presParOf" srcId="{2A13D369-6F8E-41B8-A6E5-B363E5DC29CD}" destId="{B3744AA9-FB47-44CE-BBAF-ECF1E5187B4A}" srcOrd="2" destOrd="0" presId="urn:microsoft.com/office/officeart/2008/layout/AlternatingHexagons"/>
    <dgm:cxn modelId="{1CC53086-750D-4E08-969B-E5E27B7C73DE}" type="presParOf" srcId="{2A13D369-6F8E-41B8-A6E5-B363E5DC29CD}" destId="{37CDA0DE-55A1-461F-98BE-FD57B9F5053C}" srcOrd="3" destOrd="0" presId="urn:microsoft.com/office/officeart/2008/layout/AlternatingHexagons"/>
    <dgm:cxn modelId="{537DFF6A-FFF9-4DAE-AAF6-31D36ABEA45A}" type="presParOf" srcId="{2A13D369-6F8E-41B8-A6E5-B363E5DC29CD}" destId="{AE7B3D8E-68EF-46F8-B334-44ED105E1A9A}" srcOrd="4" destOrd="0" presId="urn:microsoft.com/office/officeart/2008/layout/AlternatingHexagons"/>
    <dgm:cxn modelId="{89FE9FAC-6835-4423-ACE0-7D9292ECF50C}" type="presParOf" srcId="{69E220ED-E4B7-4B96-AF14-661D2B4126C3}" destId="{B33EAAC7-677A-43E1-B06D-6F983F56267B}" srcOrd="3" destOrd="0" presId="urn:microsoft.com/office/officeart/2008/layout/AlternatingHexagons"/>
    <dgm:cxn modelId="{8A3419E6-5277-49C9-80CA-421E8CD6DC14}" type="presParOf" srcId="{69E220ED-E4B7-4B96-AF14-661D2B4126C3}" destId="{3DD00BA4-3C52-41F4-952A-03C97E7B73B6}" srcOrd="4" destOrd="0" presId="urn:microsoft.com/office/officeart/2008/layout/AlternatingHexagons"/>
    <dgm:cxn modelId="{6692FA9E-DAF1-4B78-B57E-D1001E0FD6B0}" type="presParOf" srcId="{3DD00BA4-3C52-41F4-952A-03C97E7B73B6}" destId="{E12CC4A3-274E-4D02-A46E-0BC73F668C30}" srcOrd="0" destOrd="0" presId="urn:microsoft.com/office/officeart/2008/layout/AlternatingHexagons"/>
    <dgm:cxn modelId="{3ED0FEE0-5E53-4696-A9E2-1A8DE21F9E1B}" type="presParOf" srcId="{3DD00BA4-3C52-41F4-952A-03C97E7B73B6}" destId="{F17FB05A-9319-45B5-BA14-E4CF4B14ECB0}" srcOrd="1" destOrd="0" presId="urn:microsoft.com/office/officeart/2008/layout/AlternatingHexagons"/>
    <dgm:cxn modelId="{775F495E-E458-47CE-BD83-AAC562F9782D}" type="presParOf" srcId="{3DD00BA4-3C52-41F4-952A-03C97E7B73B6}" destId="{ACC97DC4-DD48-41AC-BCE2-EF6CE2472FD6}" srcOrd="2" destOrd="0" presId="urn:microsoft.com/office/officeart/2008/layout/AlternatingHexagons"/>
    <dgm:cxn modelId="{4B12638C-C54E-46D2-AC27-ECE7A6736112}" type="presParOf" srcId="{3DD00BA4-3C52-41F4-952A-03C97E7B73B6}" destId="{7C5B8BA3-2CCF-406A-8CF9-E0F3B3E7DD95}" srcOrd="3" destOrd="0" presId="urn:microsoft.com/office/officeart/2008/layout/AlternatingHexagons"/>
    <dgm:cxn modelId="{0BBA0298-C9B6-40E0-B903-8F68DEAACADC}" type="presParOf" srcId="{3DD00BA4-3C52-41F4-952A-03C97E7B73B6}" destId="{333B3C54-5163-42CA-B966-12C6E6045186}" srcOrd="4" destOrd="0" presId="urn:microsoft.com/office/officeart/2008/layout/AlternatingHexagons"/>
    <dgm:cxn modelId="{2D6B0657-B0C8-4742-9E7D-E70C241205F1}" type="presParOf" srcId="{69E220ED-E4B7-4B96-AF14-661D2B4126C3}" destId="{53E47D43-1D06-4B82-8572-6A0F838A7657}" srcOrd="5" destOrd="0" presId="urn:microsoft.com/office/officeart/2008/layout/AlternatingHexagons"/>
    <dgm:cxn modelId="{7683BA9F-5C23-4029-9CD3-2510118B42E7}" type="presParOf" srcId="{69E220ED-E4B7-4B96-AF14-661D2B4126C3}" destId="{4C080E84-638E-46AA-BBCB-D3C92982DF44}" srcOrd="6" destOrd="0" presId="urn:microsoft.com/office/officeart/2008/layout/AlternatingHexagons"/>
    <dgm:cxn modelId="{91C61A1F-B36C-485F-898E-9F375EAEC425}" type="presParOf" srcId="{4C080E84-638E-46AA-BBCB-D3C92982DF44}" destId="{3521D74C-540C-46DD-8B64-414E42465480}" srcOrd="0" destOrd="0" presId="urn:microsoft.com/office/officeart/2008/layout/AlternatingHexagons"/>
    <dgm:cxn modelId="{42374491-0E38-409C-A81E-7138A5E2F370}" type="presParOf" srcId="{4C080E84-638E-46AA-BBCB-D3C92982DF44}" destId="{49DA6CB8-4DA8-4C88-9C22-61D6A3C01C79}" srcOrd="1" destOrd="0" presId="urn:microsoft.com/office/officeart/2008/layout/AlternatingHexagons"/>
    <dgm:cxn modelId="{BE468FCA-F7C8-4911-BF3B-ED764D05F0F6}" type="presParOf" srcId="{4C080E84-638E-46AA-BBCB-D3C92982DF44}" destId="{5F2CA669-305A-4ED1-BECA-90BE3FBDE00F}" srcOrd="2" destOrd="0" presId="urn:microsoft.com/office/officeart/2008/layout/AlternatingHexagons"/>
    <dgm:cxn modelId="{141BCCF3-52DF-4685-812D-04A23C629D87}" type="presParOf" srcId="{4C080E84-638E-46AA-BBCB-D3C92982DF44}" destId="{30BFED68-1BD5-4AA2-B422-7EC5772FBE9A}" srcOrd="3" destOrd="0" presId="urn:microsoft.com/office/officeart/2008/layout/AlternatingHexagons"/>
    <dgm:cxn modelId="{E930D0F9-7AE2-4862-BCB9-677E44AAA6E4}" type="presParOf" srcId="{4C080E84-638E-46AA-BBCB-D3C92982DF44}" destId="{04F648E6-4E75-4924-B79A-ADA0D5369923}" srcOrd="4" destOrd="0" presId="urn:microsoft.com/office/officeart/2008/layout/AlternatingHexagons"/>
    <dgm:cxn modelId="{59C1771C-7202-4553-9E38-FE1B8839EF64}" type="presParOf" srcId="{69E220ED-E4B7-4B96-AF14-661D2B4126C3}" destId="{D9BF3EF6-5353-428A-B483-C828979FAEDF}" srcOrd="7" destOrd="0" presId="urn:microsoft.com/office/officeart/2008/layout/AlternatingHexagons"/>
    <dgm:cxn modelId="{A3ED4125-A7E0-4350-8B90-B4F8D772A8BF}" type="presParOf" srcId="{69E220ED-E4B7-4B96-AF14-661D2B4126C3}" destId="{63A960C0-29DD-4970-852A-B546A64B0F3D}" srcOrd="8" destOrd="0" presId="urn:microsoft.com/office/officeart/2008/layout/AlternatingHexagons"/>
    <dgm:cxn modelId="{719EE551-2A38-4773-873B-934B5425862F}" type="presParOf" srcId="{63A960C0-29DD-4970-852A-B546A64B0F3D}" destId="{DD7A165E-6BC5-4FC8-A87A-4AE2D0702550}" srcOrd="0" destOrd="0" presId="urn:microsoft.com/office/officeart/2008/layout/AlternatingHexagons"/>
    <dgm:cxn modelId="{B667E765-9368-4173-ADBE-7D32A1A4434C}" type="presParOf" srcId="{63A960C0-29DD-4970-852A-B546A64B0F3D}" destId="{181D7EB0-58B9-4125-BE20-4A475C41B377}" srcOrd="1" destOrd="0" presId="urn:microsoft.com/office/officeart/2008/layout/AlternatingHexagons"/>
    <dgm:cxn modelId="{F4F3B15C-4674-4A06-9040-D1EE4498F78A}" type="presParOf" srcId="{63A960C0-29DD-4970-852A-B546A64B0F3D}" destId="{0AE33C8D-B194-4AC0-8FF7-55EF3A1F4065}" srcOrd="2" destOrd="0" presId="urn:microsoft.com/office/officeart/2008/layout/AlternatingHexagons"/>
    <dgm:cxn modelId="{F1431D16-58DB-47BF-B1D2-43B1CF263348}" type="presParOf" srcId="{63A960C0-29DD-4970-852A-B546A64B0F3D}" destId="{54AE4412-AD56-4C8A-B828-C59646D18197}" srcOrd="3" destOrd="0" presId="urn:microsoft.com/office/officeart/2008/layout/AlternatingHexagons"/>
    <dgm:cxn modelId="{EC54A813-FAC2-4505-8721-2BFE77EFB759}" type="presParOf" srcId="{63A960C0-29DD-4970-852A-B546A64B0F3D}" destId="{FF155D5A-67E0-4E30-B000-0780A520128B}" srcOrd="4" destOrd="0" presId="urn:microsoft.com/office/officeart/2008/layout/AlternatingHexagons"/>
    <dgm:cxn modelId="{2EAFFB31-D82D-4642-971E-F5101B9E1270}" type="presParOf" srcId="{69E220ED-E4B7-4B96-AF14-661D2B4126C3}" destId="{61FAC78D-E84E-45A3-A763-A0AE7BDB7110}" srcOrd="9" destOrd="0" presId="urn:microsoft.com/office/officeart/2008/layout/AlternatingHexagons"/>
    <dgm:cxn modelId="{A1C537EC-374C-4C24-BA8B-1D375EC0E6CE}" type="presParOf" srcId="{69E220ED-E4B7-4B96-AF14-661D2B4126C3}" destId="{10FEF4D0-4131-4B2E-BFCC-B4022473C93D}" srcOrd="10" destOrd="0" presId="urn:microsoft.com/office/officeart/2008/layout/AlternatingHexagons"/>
    <dgm:cxn modelId="{1EFA499A-50AC-4A3B-AA90-90D1C62BB0C9}" type="presParOf" srcId="{10FEF4D0-4131-4B2E-BFCC-B4022473C93D}" destId="{4B21439C-762A-4E4B-8ADD-7B4B7B013647}" srcOrd="0" destOrd="0" presId="urn:microsoft.com/office/officeart/2008/layout/AlternatingHexagons"/>
    <dgm:cxn modelId="{61CBF7D6-0EFE-4981-BB20-76728082F91D}" type="presParOf" srcId="{10FEF4D0-4131-4B2E-BFCC-B4022473C93D}" destId="{EE67B265-22E1-4972-81DB-AD06B8079D8C}" srcOrd="1" destOrd="0" presId="urn:microsoft.com/office/officeart/2008/layout/AlternatingHexagons"/>
    <dgm:cxn modelId="{0FF7FFF9-88C5-4CB9-9667-8E6DD4AE1068}" type="presParOf" srcId="{10FEF4D0-4131-4B2E-BFCC-B4022473C93D}" destId="{EAB94766-0C04-45B4-80C5-6ACB16E45021}" srcOrd="2" destOrd="0" presId="urn:microsoft.com/office/officeart/2008/layout/AlternatingHexagons"/>
    <dgm:cxn modelId="{93397E0D-34B4-4C82-8E1F-C57724B45E65}" type="presParOf" srcId="{10FEF4D0-4131-4B2E-BFCC-B4022473C93D}" destId="{32B0827E-26B4-4AFC-B772-2ECF460384C0}" srcOrd="3" destOrd="0" presId="urn:microsoft.com/office/officeart/2008/layout/AlternatingHexagons"/>
    <dgm:cxn modelId="{E39E9E2D-12BA-473A-BD7D-21279CC4F0AA}" type="presParOf" srcId="{10FEF4D0-4131-4B2E-BFCC-B4022473C93D}" destId="{A754594D-75A3-4D26-AFFE-23AF4AB76F02}"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8E7E874-7D00-419A-B6E0-3879B0A9504D}"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883CDF87-8CA0-434E-A1B2-80F7351B90B6}">
      <dgm:prSet phldrT="[Text]" custT="1"/>
      <dgm:spPr/>
      <dgm:t>
        <a:bodyPr/>
        <a:lstStyle/>
        <a:p>
          <a:r>
            <a:rPr lang="en-US" sz="2400" b="1" dirty="0">
              <a:solidFill>
                <a:schemeClr val="bg1"/>
              </a:solidFill>
            </a:rPr>
            <a:t>Production</a:t>
          </a:r>
        </a:p>
      </dgm:t>
    </dgm:pt>
    <dgm:pt modelId="{39CAC0D6-0859-428F-82E0-0A75147F17D4}" type="parTrans" cxnId="{8E6F10F1-20EC-41D8-B09F-645284D1FBB5}">
      <dgm:prSet/>
      <dgm:spPr/>
      <dgm:t>
        <a:bodyPr/>
        <a:lstStyle/>
        <a:p>
          <a:endParaRPr lang="en-US" sz="2400" b="1">
            <a:solidFill>
              <a:schemeClr val="tx1"/>
            </a:solidFill>
          </a:endParaRPr>
        </a:p>
      </dgm:t>
    </dgm:pt>
    <dgm:pt modelId="{D0945699-BBD0-42BB-AA02-7017F09B312A}" type="sibTrans" cxnId="{8E6F10F1-20EC-41D8-B09F-645284D1FBB5}">
      <dgm:prSet/>
      <dgm:spPr/>
      <dgm:t>
        <a:bodyPr/>
        <a:lstStyle/>
        <a:p>
          <a:endParaRPr lang="en-US" sz="2400" b="1">
            <a:solidFill>
              <a:schemeClr val="tx1"/>
            </a:solidFill>
          </a:endParaRPr>
        </a:p>
      </dgm:t>
    </dgm:pt>
    <dgm:pt modelId="{C0FE8753-09B4-4B14-AF5A-C7831D5BFFEE}">
      <dgm:prSet phldrT="[Text]" custT="1"/>
      <dgm:spPr/>
      <dgm:t>
        <a:bodyPr/>
        <a:lstStyle/>
        <a:p>
          <a:r>
            <a:rPr lang="en-US" sz="2400" b="1" dirty="0">
              <a:solidFill>
                <a:schemeClr val="bg1"/>
              </a:solidFill>
            </a:rPr>
            <a:t>Geographic Distribution</a:t>
          </a:r>
        </a:p>
      </dgm:t>
    </dgm:pt>
    <dgm:pt modelId="{82A54624-3E86-4321-A06E-60A23FDA5A26}" type="parTrans" cxnId="{4B030814-4882-4CA9-91BF-6706CD5DD495}">
      <dgm:prSet/>
      <dgm:spPr/>
      <dgm:t>
        <a:bodyPr/>
        <a:lstStyle/>
        <a:p>
          <a:endParaRPr lang="en-US"/>
        </a:p>
      </dgm:t>
    </dgm:pt>
    <dgm:pt modelId="{C7C94F94-3685-4627-B108-A1B13B7A5502}" type="sibTrans" cxnId="{4B030814-4882-4CA9-91BF-6706CD5DD495}">
      <dgm:prSet/>
      <dgm:spPr/>
      <dgm:t>
        <a:bodyPr/>
        <a:lstStyle/>
        <a:p>
          <a:endParaRPr lang="en-US"/>
        </a:p>
      </dgm:t>
    </dgm:pt>
    <dgm:pt modelId="{AF46AFE9-D98A-4A48-B0B7-70BA8E579712}">
      <dgm:prSet phldrT="[Text]" custT="1"/>
      <dgm:spPr/>
      <dgm:t>
        <a:bodyPr/>
        <a:lstStyle/>
        <a:p>
          <a:r>
            <a:rPr lang="en-US" sz="2400" b="1" dirty="0">
              <a:solidFill>
                <a:schemeClr val="bg1"/>
              </a:solidFill>
            </a:rPr>
            <a:t>Cost Reasonableness</a:t>
          </a:r>
        </a:p>
      </dgm:t>
    </dgm:pt>
    <dgm:pt modelId="{47FE5CB1-0E0B-4475-8DA7-56C33133C14E}" type="parTrans" cxnId="{C45C6ED8-7691-40C6-A56C-B0C882D2AA1F}">
      <dgm:prSet/>
      <dgm:spPr/>
      <dgm:t>
        <a:bodyPr/>
        <a:lstStyle/>
        <a:p>
          <a:endParaRPr lang="en-US"/>
        </a:p>
      </dgm:t>
    </dgm:pt>
    <dgm:pt modelId="{4DC47F84-B3A9-4F94-92DF-BD3229B53903}" type="sibTrans" cxnId="{C45C6ED8-7691-40C6-A56C-B0C882D2AA1F}">
      <dgm:prSet/>
      <dgm:spPr/>
      <dgm:t>
        <a:bodyPr/>
        <a:lstStyle/>
        <a:p>
          <a:endParaRPr lang="en-US"/>
        </a:p>
      </dgm:t>
    </dgm:pt>
    <dgm:pt modelId="{155F76A0-B44F-49C1-9F47-4C0B47B1CDEA}" type="pres">
      <dgm:prSet presAssocID="{A8E7E874-7D00-419A-B6E0-3879B0A9504D}" presName="diagram" presStyleCnt="0">
        <dgm:presLayoutVars>
          <dgm:dir/>
          <dgm:resizeHandles val="exact"/>
        </dgm:presLayoutVars>
      </dgm:prSet>
      <dgm:spPr/>
    </dgm:pt>
    <dgm:pt modelId="{2088E8A9-72C3-4975-9389-8D897A220C2B}" type="pres">
      <dgm:prSet presAssocID="{883CDF87-8CA0-434E-A1B2-80F7351B90B6}" presName="node" presStyleLbl="node1" presStyleIdx="0" presStyleCnt="3">
        <dgm:presLayoutVars>
          <dgm:bulletEnabled val="1"/>
        </dgm:presLayoutVars>
      </dgm:prSet>
      <dgm:spPr/>
    </dgm:pt>
    <dgm:pt modelId="{5F29FC8E-5428-4C24-9B5C-EB56795CC24B}" type="pres">
      <dgm:prSet presAssocID="{D0945699-BBD0-42BB-AA02-7017F09B312A}" presName="sibTrans" presStyleCnt="0"/>
      <dgm:spPr/>
    </dgm:pt>
    <dgm:pt modelId="{1B76DBB7-575B-404A-92A3-E478A2FD049D}" type="pres">
      <dgm:prSet presAssocID="{AF46AFE9-D98A-4A48-B0B7-70BA8E579712}" presName="node" presStyleLbl="node1" presStyleIdx="1" presStyleCnt="3">
        <dgm:presLayoutVars>
          <dgm:bulletEnabled val="1"/>
        </dgm:presLayoutVars>
      </dgm:prSet>
      <dgm:spPr/>
    </dgm:pt>
    <dgm:pt modelId="{A552BDF2-5C63-4D39-A737-7A5EF94EE3C5}" type="pres">
      <dgm:prSet presAssocID="{4DC47F84-B3A9-4F94-92DF-BD3229B53903}" presName="sibTrans" presStyleCnt="0"/>
      <dgm:spPr/>
    </dgm:pt>
    <dgm:pt modelId="{770D209F-8273-4EF0-A62B-2809B5E4CACE}" type="pres">
      <dgm:prSet presAssocID="{C0FE8753-09B4-4B14-AF5A-C7831D5BFFEE}" presName="node" presStyleLbl="node1" presStyleIdx="2" presStyleCnt="3">
        <dgm:presLayoutVars>
          <dgm:bulletEnabled val="1"/>
        </dgm:presLayoutVars>
      </dgm:prSet>
      <dgm:spPr/>
    </dgm:pt>
  </dgm:ptLst>
  <dgm:cxnLst>
    <dgm:cxn modelId="{7E605D08-99D4-4007-82AF-9619617F0BAC}" type="presOf" srcId="{AF46AFE9-D98A-4A48-B0B7-70BA8E579712}" destId="{1B76DBB7-575B-404A-92A3-E478A2FD049D}" srcOrd="0" destOrd="0" presId="urn:microsoft.com/office/officeart/2005/8/layout/default"/>
    <dgm:cxn modelId="{4B030814-4882-4CA9-91BF-6706CD5DD495}" srcId="{A8E7E874-7D00-419A-B6E0-3879B0A9504D}" destId="{C0FE8753-09B4-4B14-AF5A-C7831D5BFFEE}" srcOrd="2" destOrd="0" parTransId="{82A54624-3E86-4321-A06E-60A23FDA5A26}" sibTransId="{C7C94F94-3685-4627-B108-A1B13B7A5502}"/>
    <dgm:cxn modelId="{B521F036-30CB-4EB1-8A12-ADDB14048723}" type="presOf" srcId="{883CDF87-8CA0-434E-A1B2-80F7351B90B6}" destId="{2088E8A9-72C3-4975-9389-8D897A220C2B}" srcOrd="0" destOrd="0" presId="urn:microsoft.com/office/officeart/2005/8/layout/default"/>
    <dgm:cxn modelId="{FC1D5548-2231-4E8F-9235-AED2409D1B11}" type="presOf" srcId="{C0FE8753-09B4-4B14-AF5A-C7831D5BFFEE}" destId="{770D209F-8273-4EF0-A62B-2809B5E4CACE}" srcOrd="0" destOrd="0" presId="urn:microsoft.com/office/officeart/2005/8/layout/default"/>
    <dgm:cxn modelId="{1E3C7377-D6D6-465F-BF5A-8121838A34E5}" type="presOf" srcId="{A8E7E874-7D00-419A-B6E0-3879B0A9504D}" destId="{155F76A0-B44F-49C1-9F47-4C0B47B1CDEA}" srcOrd="0" destOrd="0" presId="urn:microsoft.com/office/officeart/2005/8/layout/default"/>
    <dgm:cxn modelId="{C45C6ED8-7691-40C6-A56C-B0C882D2AA1F}" srcId="{A8E7E874-7D00-419A-B6E0-3879B0A9504D}" destId="{AF46AFE9-D98A-4A48-B0B7-70BA8E579712}" srcOrd="1" destOrd="0" parTransId="{47FE5CB1-0E0B-4475-8DA7-56C33133C14E}" sibTransId="{4DC47F84-B3A9-4F94-92DF-BD3229B53903}"/>
    <dgm:cxn modelId="{8E6F10F1-20EC-41D8-B09F-645284D1FBB5}" srcId="{A8E7E874-7D00-419A-B6E0-3879B0A9504D}" destId="{883CDF87-8CA0-434E-A1B2-80F7351B90B6}" srcOrd="0" destOrd="0" parTransId="{39CAC0D6-0859-428F-82E0-0A75147F17D4}" sibTransId="{D0945699-BBD0-42BB-AA02-7017F09B312A}"/>
    <dgm:cxn modelId="{227D6863-7C1E-45EB-AB77-2374B076B85F}" type="presParOf" srcId="{155F76A0-B44F-49C1-9F47-4C0B47B1CDEA}" destId="{2088E8A9-72C3-4975-9389-8D897A220C2B}" srcOrd="0" destOrd="0" presId="urn:microsoft.com/office/officeart/2005/8/layout/default"/>
    <dgm:cxn modelId="{AD98F957-A758-458B-9718-28FE4F5BCD1F}" type="presParOf" srcId="{155F76A0-B44F-49C1-9F47-4C0B47B1CDEA}" destId="{5F29FC8E-5428-4C24-9B5C-EB56795CC24B}" srcOrd="1" destOrd="0" presId="urn:microsoft.com/office/officeart/2005/8/layout/default"/>
    <dgm:cxn modelId="{E3AC9B5A-EB58-460F-A809-4A8BAE7EFC39}" type="presParOf" srcId="{155F76A0-B44F-49C1-9F47-4C0B47B1CDEA}" destId="{1B76DBB7-575B-404A-92A3-E478A2FD049D}" srcOrd="2" destOrd="0" presId="urn:microsoft.com/office/officeart/2005/8/layout/default"/>
    <dgm:cxn modelId="{93DE76F0-8A5B-4889-90DD-BE6F29D61EF3}" type="presParOf" srcId="{155F76A0-B44F-49C1-9F47-4C0B47B1CDEA}" destId="{A552BDF2-5C63-4D39-A737-7A5EF94EE3C5}" srcOrd="3" destOrd="0" presId="urn:microsoft.com/office/officeart/2005/8/layout/default"/>
    <dgm:cxn modelId="{554A1768-97B9-4BAF-98DF-BECF684CAD37}" type="presParOf" srcId="{155F76A0-B44F-49C1-9F47-4C0B47B1CDEA}" destId="{770D209F-8273-4EF0-A62B-2809B5E4CACE}"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FD33759-47AB-4E58-8823-986EC18D2588}" type="doc">
      <dgm:prSet loTypeId="urn:microsoft.com/office/officeart/2011/layout/CircleProcess" loCatId="process" qsTypeId="urn:microsoft.com/office/officeart/2005/8/quickstyle/simple1" qsCatId="simple" csTypeId="urn:microsoft.com/office/officeart/2005/8/colors/colorful1" csCatId="colorful" phldr="1"/>
      <dgm:spPr/>
    </dgm:pt>
    <dgm:pt modelId="{FD53E1AD-5802-4888-B320-83C25A156A81}">
      <dgm:prSet phldrT="[Text]"/>
      <dgm:spPr/>
      <dgm:t>
        <a:bodyPr/>
        <a:lstStyle/>
        <a:p>
          <a:r>
            <a:rPr lang="en-US" dirty="0"/>
            <a:t>Stakeholder Engagement – </a:t>
          </a:r>
          <a:r>
            <a:rPr lang="en-US" b="1" dirty="0"/>
            <a:t>January thru early May</a:t>
          </a:r>
        </a:p>
      </dgm:t>
    </dgm:pt>
    <dgm:pt modelId="{08FCC113-970A-4313-9A8E-F90D49259A2E}" type="parTrans" cxnId="{6DB97F12-6393-4A45-BC8C-17E9F075016A}">
      <dgm:prSet/>
      <dgm:spPr/>
      <dgm:t>
        <a:bodyPr/>
        <a:lstStyle/>
        <a:p>
          <a:endParaRPr lang="en-US"/>
        </a:p>
      </dgm:t>
    </dgm:pt>
    <dgm:pt modelId="{09520122-1D95-43B2-B8D4-59CD66443236}" type="sibTrans" cxnId="{6DB97F12-6393-4A45-BC8C-17E9F075016A}">
      <dgm:prSet/>
      <dgm:spPr/>
      <dgm:t>
        <a:bodyPr/>
        <a:lstStyle/>
        <a:p>
          <a:endParaRPr lang="en-US"/>
        </a:p>
      </dgm:t>
    </dgm:pt>
    <dgm:pt modelId="{4A252FD0-042F-4798-ACC4-12DF6136AFA0}">
      <dgm:prSet/>
      <dgm:spPr/>
      <dgm:t>
        <a:bodyPr/>
        <a:lstStyle/>
        <a:p>
          <a:r>
            <a:rPr lang="en-US" b="1" dirty="0"/>
            <a:t>First draft </a:t>
          </a:r>
        </a:p>
        <a:p>
          <a:r>
            <a:rPr lang="en-US" dirty="0"/>
            <a:t>July 2025</a:t>
          </a:r>
        </a:p>
      </dgm:t>
    </dgm:pt>
    <dgm:pt modelId="{FB80DEB8-4F9B-4DE0-B8FF-094637E6B0F1}" type="parTrans" cxnId="{A83C7A3D-0339-48E4-9101-18A893C70024}">
      <dgm:prSet/>
      <dgm:spPr/>
      <dgm:t>
        <a:bodyPr/>
        <a:lstStyle/>
        <a:p>
          <a:endParaRPr lang="en-US"/>
        </a:p>
      </dgm:t>
    </dgm:pt>
    <dgm:pt modelId="{23D25592-A85E-4980-9CCC-DF47C82B03FD}" type="sibTrans" cxnId="{A83C7A3D-0339-48E4-9101-18A893C70024}">
      <dgm:prSet/>
      <dgm:spPr/>
      <dgm:t>
        <a:bodyPr/>
        <a:lstStyle/>
        <a:p>
          <a:endParaRPr lang="en-US"/>
        </a:p>
      </dgm:t>
    </dgm:pt>
    <dgm:pt modelId="{D881FDDF-CA44-4088-99D3-3D50381AF874}">
      <dgm:prSet/>
      <dgm:spPr/>
      <dgm:t>
        <a:bodyPr/>
        <a:lstStyle/>
        <a:p>
          <a:r>
            <a:rPr lang="en-US" dirty="0"/>
            <a:t>30-day comment period</a:t>
          </a:r>
        </a:p>
      </dgm:t>
    </dgm:pt>
    <dgm:pt modelId="{5F26049F-5442-48C8-813A-292038BD1DAC}" type="parTrans" cxnId="{2BDF2D5B-49B6-46C4-B4DC-51FD9DEEC926}">
      <dgm:prSet/>
      <dgm:spPr/>
      <dgm:t>
        <a:bodyPr/>
        <a:lstStyle/>
        <a:p>
          <a:endParaRPr lang="en-US"/>
        </a:p>
      </dgm:t>
    </dgm:pt>
    <dgm:pt modelId="{F1BE392C-542A-4125-9BCD-D47A6787E1CA}" type="sibTrans" cxnId="{2BDF2D5B-49B6-46C4-B4DC-51FD9DEEC926}">
      <dgm:prSet/>
      <dgm:spPr/>
      <dgm:t>
        <a:bodyPr/>
        <a:lstStyle/>
        <a:p>
          <a:endParaRPr lang="en-US"/>
        </a:p>
      </dgm:t>
    </dgm:pt>
    <dgm:pt modelId="{FACFCA6F-A6E2-4731-8231-ACC6615F8B1D}">
      <dgm:prSet/>
      <dgm:spPr/>
      <dgm:t>
        <a:bodyPr/>
        <a:lstStyle/>
        <a:p>
          <a:r>
            <a:rPr lang="en-US" b="1" dirty="0"/>
            <a:t>Final draft </a:t>
          </a:r>
          <a:r>
            <a:rPr lang="en-US" dirty="0"/>
            <a:t>September 2025</a:t>
          </a:r>
        </a:p>
      </dgm:t>
    </dgm:pt>
    <dgm:pt modelId="{972F72E3-75E8-4173-895B-10C8686E70CC}" type="parTrans" cxnId="{DEA31547-97D4-4A0C-BDD8-D7D9DE36E4A2}">
      <dgm:prSet/>
      <dgm:spPr/>
      <dgm:t>
        <a:bodyPr/>
        <a:lstStyle/>
        <a:p>
          <a:endParaRPr lang="en-US"/>
        </a:p>
      </dgm:t>
    </dgm:pt>
    <dgm:pt modelId="{C189CED6-5E6E-4975-9EEE-3978B3BFD616}" type="sibTrans" cxnId="{DEA31547-97D4-4A0C-BDD8-D7D9DE36E4A2}">
      <dgm:prSet/>
      <dgm:spPr/>
      <dgm:t>
        <a:bodyPr/>
        <a:lstStyle/>
        <a:p>
          <a:endParaRPr lang="en-US"/>
        </a:p>
      </dgm:t>
    </dgm:pt>
    <dgm:pt modelId="{9B4EB1B0-7AA3-495C-A35F-6B7C8E83E868}">
      <dgm:prSet/>
      <dgm:spPr/>
      <dgm:t>
        <a:bodyPr/>
        <a:lstStyle/>
        <a:p>
          <a:r>
            <a:rPr lang="en-US" b="1" dirty="0"/>
            <a:t>Proposal Applications </a:t>
          </a:r>
          <a:r>
            <a:rPr lang="en-US" dirty="0"/>
            <a:t>due February 2026</a:t>
          </a:r>
        </a:p>
      </dgm:t>
    </dgm:pt>
    <dgm:pt modelId="{69C33D84-3424-475C-A74B-836798848A57}" type="parTrans" cxnId="{8030ECA5-B9CB-4E8B-895E-B90E8935542B}">
      <dgm:prSet/>
      <dgm:spPr/>
      <dgm:t>
        <a:bodyPr/>
        <a:lstStyle/>
        <a:p>
          <a:endParaRPr lang="en-US"/>
        </a:p>
      </dgm:t>
    </dgm:pt>
    <dgm:pt modelId="{58CAFA55-E008-451A-AF34-3F87246FE0D6}" type="sibTrans" cxnId="{8030ECA5-B9CB-4E8B-895E-B90E8935542B}">
      <dgm:prSet/>
      <dgm:spPr/>
      <dgm:t>
        <a:bodyPr/>
        <a:lstStyle/>
        <a:p>
          <a:endParaRPr lang="en-US"/>
        </a:p>
      </dgm:t>
    </dgm:pt>
    <dgm:pt modelId="{283FA6D2-0D68-48A9-B434-ECEFC3CBAFBD}">
      <dgm:prSet/>
      <dgm:spPr/>
      <dgm:t>
        <a:bodyPr/>
        <a:lstStyle/>
        <a:p>
          <a:r>
            <a:rPr lang="en-US" b="1" dirty="0"/>
            <a:t>Final Applications </a:t>
          </a:r>
          <a:r>
            <a:rPr lang="en-US" dirty="0"/>
            <a:t>due September 2026</a:t>
          </a:r>
        </a:p>
      </dgm:t>
    </dgm:pt>
    <dgm:pt modelId="{031FC787-3226-48AE-B3C8-D8EF44361221}" type="parTrans" cxnId="{8855FA3C-1AB8-4A8C-9F83-3038089A13C1}">
      <dgm:prSet/>
      <dgm:spPr/>
      <dgm:t>
        <a:bodyPr/>
        <a:lstStyle/>
        <a:p>
          <a:endParaRPr lang="en-US"/>
        </a:p>
      </dgm:t>
    </dgm:pt>
    <dgm:pt modelId="{23E9588B-55F1-4AE3-9396-E652A4A2DC5C}" type="sibTrans" cxnId="{8855FA3C-1AB8-4A8C-9F83-3038089A13C1}">
      <dgm:prSet/>
      <dgm:spPr/>
      <dgm:t>
        <a:bodyPr/>
        <a:lstStyle/>
        <a:p>
          <a:endParaRPr lang="en-US"/>
        </a:p>
      </dgm:t>
    </dgm:pt>
    <dgm:pt modelId="{7DF8DCCC-7853-4B3F-B264-AF4E3137D6D3}">
      <dgm:prSet/>
      <dgm:spPr/>
      <dgm:t>
        <a:bodyPr/>
        <a:lstStyle/>
        <a:p>
          <a:r>
            <a:rPr lang="en-US" b="1" dirty="0"/>
            <a:t>Second draft</a:t>
          </a:r>
          <a:br>
            <a:rPr lang="en-US" b="1" dirty="0"/>
          </a:br>
          <a:r>
            <a:rPr lang="en-US" b="0" dirty="0"/>
            <a:t>Aug/Sept 2025</a:t>
          </a:r>
          <a:endParaRPr lang="en-US" b="1" dirty="0"/>
        </a:p>
      </dgm:t>
    </dgm:pt>
    <dgm:pt modelId="{9E576A31-BE0F-4059-AD01-27691C5875A1}" type="parTrans" cxnId="{4B9FB330-33D0-4764-90D4-D2A0007EF7C0}">
      <dgm:prSet/>
      <dgm:spPr/>
      <dgm:t>
        <a:bodyPr/>
        <a:lstStyle/>
        <a:p>
          <a:endParaRPr lang="en-US"/>
        </a:p>
      </dgm:t>
    </dgm:pt>
    <dgm:pt modelId="{DC78BA56-03E9-4FB4-927C-4C2339FDB61D}" type="sibTrans" cxnId="{4B9FB330-33D0-4764-90D4-D2A0007EF7C0}">
      <dgm:prSet/>
      <dgm:spPr/>
      <dgm:t>
        <a:bodyPr/>
        <a:lstStyle/>
        <a:p>
          <a:endParaRPr lang="en-US"/>
        </a:p>
      </dgm:t>
    </dgm:pt>
    <dgm:pt modelId="{719A86A1-3827-418D-BB3A-99894D6F7642}">
      <dgm:prSet/>
      <dgm:spPr/>
      <dgm:t>
        <a:bodyPr/>
        <a:lstStyle/>
        <a:p>
          <a:r>
            <a:rPr lang="en-US" dirty="0"/>
            <a:t>10-day comment period</a:t>
          </a:r>
        </a:p>
      </dgm:t>
    </dgm:pt>
    <dgm:pt modelId="{D0FF4884-3D7E-40D3-94CE-22C9A07AD472}" type="parTrans" cxnId="{4CE7A6C8-BF52-429B-A989-34B47693BA05}">
      <dgm:prSet/>
      <dgm:spPr/>
      <dgm:t>
        <a:bodyPr/>
        <a:lstStyle/>
        <a:p>
          <a:endParaRPr lang="en-US"/>
        </a:p>
      </dgm:t>
    </dgm:pt>
    <dgm:pt modelId="{BD407A89-1B1C-4040-9805-0ADF4A7D8D70}" type="sibTrans" cxnId="{4CE7A6C8-BF52-429B-A989-34B47693BA05}">
      <dgm:prSet/>
      <dgm:spPr/>
      <dgm:t>
        <a:bodyPr/>
        <a:lstStyle/>
        <a:p>
          <a:endParaRPr lang="en-US"/>
        </a:p>
      </dgm:t>
    </dgm:pt>
    <dgm:pt modelId="{97FBC812-583A-486C-AB3E-099FBD1291EF}">
      <dgm:prSet/>
      <dgm:spPr/>
      <dgm:t>
        <a:bodyPr/>
        <a:lstStyle/>
        <a:p>
          <a:r>
            <a:rPr lang="en-US" dirty="0"/>
            <a:t>Public Hearing 7/30</a:t>
          </a:r>
        </a:p>
      </dgm:t>
    </dgm:pt>
    <dgm:pt modelId="{9B253B0D-49DF-4584-8493-E2F14784D699}" type="parTrans" cxnId="{C7CD73DD-60B2-4E56-83B0-9C05D81993ED}">
      <dgm:prSet/>
      <dgm:spPr/>
      <dgm:t>
        <a:bodyPr/>
        <a:lstStyle/>
        <a:p>
          <a:endParaRPr lang="en-US"/>
        </a:p>
      </dgm:t>
    </dgm:pt>
    <dgm:pt modelId="{DFF05903-9F03-4052-A674-71CE55FF458C}" type="sibTrans" cxnId="{C7CD73DD-60B2-4E56-83B0-9C05D81993ED}">
      <dgm:prSet/>
      <dgm:spPr/>
      <dgm:t>
        <a:bodyPr/>
        <a:lstStyle/>
        <a:p>
          <a:endParaRPr lang="en-US"/>
        </a:p>
      </dgm:t>
    </dgm:pt>
    <dgm:pt modelId="{778C1880-3C06-4640-8EF6-E4702C2B4EFD}" type="pres">
      <dgm:prSet presAssocID="{2FD33759-47AB-4E58-8823-986EC18D2588}" presName="Name0" presStyleCnt="0">
        <dgm:presLayoutVars>
          <dgm:chMax val="11"/>
          <dgm:chPref val="11"/>
          <dgm:dir/>
          <dgm:resizeHandles/>
        </dgm:presLayoutVars>
      </dgm:prSet>
      <dgm:spPr/>
    </dgm:pt>
    <dgm:pt modelId="{28838376-FD47-475E-919A-1D40C1DF0610}" type="pres">
      <dgm:prSet presAssocID="{283FA6D2-0D68-48A9-B434-ECEFC3CBAFBD}" presName="Accent6" presStyleCnt="0"/>
      <dgm:spPr/>
    </dgm:pt>
    <dgm:pt modelId="{B109DA59-A344-4600-A7C1-6D3ED36C5AAA}" type="pres">
      <dgm:prSet presAssocID="{283FA6D2-0D68-48A9-B434-ECEFC3CBAFBD}" presName="Accent" presStyleLbl="node1" presStyleIdx="0" presStyleCnt="6"/>
      <dgm:spPr/>
    </dgm:pt>
    <dgm:pt modelId="{EE651393-E0E6-484E-AE16-BE250795129A}" type="pres">
      <dgm:prSet presAssocID="{283FA6D2-0D68-48A9-B434-ECEFC3CBAFBD}" presName="ParentBackground6" presStyleCnt="0"/>
      <dgm:spPr/>
    </dgm:pt>
    <dgm:pt modelId="{79DD463E-1BF7-4323-B3EB-B37D805B5004}" type="pres">
      <dgm:prSet presAssocID="{283FA6D2-0D68-48A9-B434-ECEFC3CBAFBD}" presName="ParentBackground" presStyleLbl="fgAcc1" presStyleIdx="0" presStyleCnt="6"/>
      <dgm:spPr/>
    </dgm:pt>
    <dgm:pt modelId="{D0A66A72-B8D2-4394-94FB-B652E8B52DA4}" type="pres">
      <dgm:prSet presAssocID="{283FA6D2-0D68-48A9-B434-ECEFC3CBAFBD}" presName="Parent6" presStyleLbl="revTx" presStyleIdx="0" presStyleCnt="2">
        <dgm:presLayoutVars>
          <dgm:chMax val="1"/>
          <dgm:chPref val="1"/>
          <dgm:bulletEnabled val="1"/>
        </dgm:presLayoutVars>
      </dgm:prSet>
      <dgm:spPr/>
    </dgm:pt>
    <dgm:pt modelId="{FF8FFB21-DDCE-456C-95A9-7FBAE017161A}" type="pres">
      <dgm:prSet presAssocID="{9B4EB1B0-7AA3-495C-A35F-6B7C8E83E868}" presName="Accent5" presStyleCnt="0"/>
      <dgm:spPr/>
    </dgm:pt>
    <dgm:pt modelId="{6464ED38-C040-441F-99A2-C1BA2FDBB9FE}" type="pres">
      <dgm:prSet presAssocID="{9B4EB1B0-7AA3-495C-A35F-6B7C8E83E868}" presName="Accent" presStyleLbl="node1" presStyleIdx="1" presStyleCnt="6"/>
      <dgm:spPr/>
    </dgm:pt>
    <dgm:pt modelId="{16FEABE9-A844-4A71-AAB7-DC25ACAFC1BC}" type="pres">
      <dgm:prSet presAssocID="{9B4EB1B0-7AA3-495C-A35F-6B7C8E83E868}" presName="ParentBackground5" presStyleCnt="0"/>
      <dgm:spPr/>
    </dgm:pt>
    <dgm:pt modelId="{7BC4EEA8-0872-4842-A971-6788BFFF3BF9}" type="pres">
      <dgm:prSet presAssocID="{9B4EB1B0-7AA3-495C-A35F-6B7C8E83E868}" presName="ParentBackground" presStyleLbl="fgAcc1" presStyleIdx="1" presStyleCnt="6"/>
      <dgm:spPr/>
    </dgm:pt>
    <dgm:pt modelId="{D27576CC-A8FD-4831-9880-65A80CE15A6E}" type="pres">
      <dgm:prSet presAssocID="{9B4EB1B0-7AA3-495C-A35F-6B7C8E83E868}" presName="Parent5" presStyleLbl="revTx" presStyleIdx="0" presStyleCnt="2">
        <dgm:presLayoutVars>
          <dgm:chMax val="1"/>
          <dgm:chPref val="1"/>
          <dgm:bulletEnabled val="1"/>
        </dgm:presLayoutVars>
      </dgm:prSet>
      <dgm:spPr/>
    </dgm:pt>
    <dgm:pt modelId="{B255E5B1-BDFC-49F4-AA55-FD275C17E5FF}" type="pres">
      <dgm:prSet presAssocID="{FACFCA6F-A6E2-4731-8231-ACC6615F8B1D}" presName="Accent4" presStyleCnt="0"/>
      <dgm:spPr/>
    </dgm:pt>
    <dgm:pt modelId="{7BB87ACF-C357-45D3-A156-D7DCF8508A4D}" type="pres">
      <dgm:prSet presAssocID="{FACFCA6F-A6E2-4731-8231-ACC6615F8B1D}" presName="Accent" presStyleLbl="node1" presStyleIdx="2" presStyleCnt="6"/>
      <dgm:spPr/>
    </dgm:pt>
    <dgm:pt modelId="{2933C023-16A5-4136-B34A-1E69BFF2D663}" type="pres">
      <dgm:prSet presAssocID="{FACFCA6F-A6E2-4731-8231-ACC6615F8B1D}" presName="ParentBackground4" presStyleCnt="0"/>
      <dgm:spPr/>
    </dgm:pt>
    <dgm:pt modelId="{42638305-DA7F-42DA-92E1-8D8985FCA6B1}" type="pres">
      <dgm:prSet presAssocID="{FACFCA6F-A6E2-4731-8231-ACC6615F8B1D}" presName="ParentBackground" presStyleLbl="fgAcc1" presStyleIdx="2" presStyleCnt="6"/>
      <dgm:spPr/>
    </dgm:pt>
    <dgm:pt modelId="{B23B981E-7A1D-41BB-AB76-14E4AF4090CB}" type="pres">
      <dgm:prSet presAssocID="{FACFCA6F-A6E2-4731-8231-ACC6615F8B1D}" presName="Parent4" presStyleLbl="revTx" presStyleIdx="0" presStyleCnt="2">
        <dgm:presLayoutVars>
          <dgm:chMax val="1"/>
          <dgm:chPref val="1"/>
          <dgm:bulletEnabled val="1"/>
        </dgm:presLayoutVars>
      </dgm:prSet>
      <dgm:spPr/>
    </dgm:pt>
    <dgm:pt modelId="{5B29D9E8-EF4B-4E6C-9965-3A055EA904EF}" type="pres">
      <dgm:prSet presAssocID="{7DF8DCCC-7853-4B3F-B264-AF4E3137D6D3}" presName="Accent3" presStyleCnt="0"/>
      <dgm:spPr/>
    </dgm:pt>
    <dgm:pt modelId="{ABDCB3CC-292D-4E6C-8C26-838C998CF7CB}" type="pres">
      <dgm:prSet presAssocID="{7DF8DCCC-7853-4B3F-B264-AF4E3137D6D3}" presName="Accent" presStyleLbl="node1" presStyleIdx="3" presStyleCnt="6"/>
      <dgm:spPr/>
    </dgm:pt>
    <dgm:pt modelId="{C3FBFBAF-8958-41D5-B0F5-416A4B98B8F5}" type="pres">
      <dgm:prSet presAssocID="{7DF8DCCC-7853-4B3F-B264-AF4E3137D6D3}" presName="ParentBackground3" presStyleCnt="0"/>
      <dgm:spPr/>
    </dgm:pt>
    <dgm:pt modelId="{7A91A909-4DF9-419A-878A-CDC5F8DD21DE}" type="pres">
      <dgm:prSet presAssocID="{7DF8DCCC-7853-4B3F-B264-AF4E3137D6D3}" presName="ParentBackground" presStyleLbl="fgAcc1" presStyleIdx="3" presStyleCnt="6"/>
      <dgm:spPr/>
    </dgm:pt>
    <dgm:pt modelId="{94DAF519-DC6E-47F5-8569-795D059089B3}" type="pres">
      <dgm:prSet presAssocID="{7DF8DCCC-7853-4B3F-B264-AF4E3137D6D3}" presName="Child3" presStyleLbl="revTx" presStyleIdx="0" presStyleCnt="2">
        <dgm:presLayoutVars>
          <dgm:chMax val="0"/>
          <dgm:chPref val="0"/>
          <dgm:bulletEnabled val="1"/>
        </dgm:presLayoutVars>
      </dgm:prSet>
      <dgm:spPr/>
    </dgm:pt>
    <dgm:pt modelId="{52C423F8-CE25-4C41-AD64-EB7130348E47}" type="pres">
      <dgm:prSet presAssocID="{7DF8DCCC-7853-4B3F-B264-AF4E3137D6D3}" presName="Parent3" presStyleLbl="revTx" presStyleIdx="0" presStyleCnt="2">
        <dgm:presLayoutVars>
          <dgm:chMax val="1"/>
          <dgm:chPref val="1"/>
          <dgm:bulletEnabled val="1"/>
        </dgm:presLayoutVars>
      </dgm:prSet>
      <dgm:spPr/>
    </dgm:pt>
    <dgm:pt modelId="{AE8DF8A9-5FE8-495C-881E-B83DFF6B67E3}" type="pres">
      <dgm:prSet presAssocID="{4A252FD0-042F-4798-ACC4-12DF6136AFA0}" presName="Accent2" presStyleCnt="0"/>
      <dgm:spPr/>
    </dgm:pt>
    <dgm:pt modelId="{1C2067DF-5DDC-48BC-8185-DC97DEDCF3C3}" type="pres">
      <dgm:prSet presAssocID="{4A252FD0-042F-4798-ACC4-12DF6136AFA0}" presName="Accent" presStyleLbl="node1" presStyleIdx="4" presStyleCnt="6"/>
      <dgm:spPr/>
    </dgm:pt>
    <dgm:pt modelId="{BF74AB63-2530-49DE-ACDE-E40DE6EBFCF3}" type="pres">
      <dgm:prSet presAssocID="{4A252FD0-042F-4798-ACC4-12DF6136AFA0}" presName="ParentBackground2" presStyleCnt="0"/>
      <dgm:spPr/>
    </dgm:pt>
    <dgm:pt modelId="{36DEB68F-9D13-4386-B869-BA1C95AC5DCB}" type="pres">
      <dgm:prSet presAssocID="{4A252FD0-042F-4798-ACC4-12DF6136AFA0}" presName="ParentBackground" presStyleLbl="fgAcc1" presStyleIdx="4" presStyleCnt="6"/>
      <dgm:spPr/>
    </dgm:pt>
    <dgm:pt modelId="{E8F86197-3615-4719-8784-45FB7C0FAA7A}" type="pres">
      <dgm:prSet presAssocID="{4A252FD0-042F-4798-ACC4-12DF6136AFA0}" presName="Child2" presStyleLbl="revTx" presStyleIdx="1" presStyleCnt="2">
        <dgm:presLayoutVars>
          <dgm:chMax val="0"/>
          <dgm:chPref val="0"/>
          <dgm:bulletEnabled val="1"/>
        </dgm:presLayoutVars>
      </dgm:prSet>
      <dgm:spPr/>
    </dgm:pt>
    <dgm:pt modelId="{96083718-8108-4CF3-B5EE-EC8BBB33C9DD}" type="pres">
      <dgm:prSet presAssocID="{4A252FD0-042F-4798-ACC4-12DF6136AFA0}" presName="Parent2" presStyleLbl="revTx" presStyleIdx="1" presStyleCnt="2">
        <dgm:presLayoutVars>
          <dgm:chMax val="1"/>
          <dgm:chPref val="1"/>
          <dgm:bulletEnabled val="1"/>
        </dgm:presLayoutVars>
      </dgm:prSet>
      <dgm:spPr/>
    </dgm:pt>
    <dgm:pt modelId="{C92292C5-7D36-40EA-9134-B40E3C8A08BE}" type="pres">
      <dgm:prSet presAssocID="{FD53E1AD-5802-4888-B320-83C25A156A81}" presName="Accent1" presStyleCnt="0"/>
      <dgm:spPr/>
    </dgm:pt>
    <dgm:pt modelId="{EEFED316-977C-467D-8B7E-D70A6E0D685A}" type="pres">
      <dgm:prSet presAssocID="{FD53E1AD-5802-4888-B320-83C25A156A81}" presName="Accent" presStyleLbl="node1" presStyleIdx="5" presStyleCnt="6"/>
      <dgm:spPr/>
    </dgm:pt>
    <dgm:pt modelId="{58A7BCA4-045A-4810-86E1-6102667DC2B8}" type="pres">
      <dgm:prSet presAssocID="{FD53E1AD-5802-4888-B320-83C25A156A81}" presName="ParentBackground1" presStyleCnt="0"/>
      <dgm:spPr/>
    </dgm:pt>
    <dgm:pt modelId="{0BD57BEC-096C-4100-A00C-8575E431D02D}" type="pres">
      <dgm:prSet presAssocID="{FD53E1AD-5802-4888-B320-83C25A156A81}" presName="ParentBackground" presStyleLbl="fgAcc1" presStyleIdx="5" presStyleCnt="6"/>
      <dgm:spPr/>
    </dgm:pt>
    <dgm:pt modelId="{6C3B8CE7-88A1-4BCE-A82E-354A55202586}" type="pres">
      <dgm:prSet presAssocID="{FD53E1AD-5802-4888-B320-83C25A156A81}" presName="Parent1" presStyleLbl="revTx" presStyleIdx="1" presStyleCnt="2">
        <dgm:presLayoutVars>
          <dgm:chMax val="1"/>
          <dgm:chPref val="1"/>
          <dgm:bulletEnabled val="1"/>
        </dgm:presLayoutVars>
      </dgm:prSet>
      <dgm:spPr/>
    </dgm:pt>
  </dgm:ptLst>
  <dgm:cxnLst>
    <dgm:cxn modelId="{DB4D3911-7665-4F1A-8CD8-DE6B44FEB061}" type="presOf" srcId="{2FD33759-47AB-4E58-8823-986EC18D2588}" destId="{778C1880-3C06-4640-8EF6-E4702C2B4EFD}" srcOrd="0" destOrd="0" presId="urn:microsoft.com/office/officeart/2011/layout/CircleProcess"/>
    <dgm:cxn modelId="{6DB97F12-6393-4A45-BC8C-17E9F075016A}" srcId="{2FD33759-47AB-4E58-8823-986EC18D2588}" destId="{FD53E1AD-5802-4888-B320-83C25A156A81}" srcOrd="0" destOrd="0" parTransId="{08FCC113-970A-4313-9A8E-F90D49259A2E}" sibTransId="{09520122-1D95-43B2-B8D4-59CD66443236}"/>
    <dgm:cxn modelId="{598CE619-1409-4231-BFB4-2D745F6A03C7}" type="presOf" srcId="{FACFCA6F-A6E2-4731-8231-ACC6615F8B1D}" destId="{42638305-DA7F-42DA-92E1-8D8985FCA6B1}" srcOrd="0" destOrd="0" presId="urn:microsoft.com/office/officeart/2011/layout/CircleProcess"/>
    <dgm:cxn modelId="{C6549026-360A-4EA1-A20C-71069E01D784}" type="presOf" srcId="{7DF8DCCC-7853-4B3F-B264-AF4E3137D6D3}" destId="{52C423F8-CE25-4C41-AD64-EB7130348E47}" srcOrd="1" destOrd="0" presId="urn:microsoft.com/office/officeart/2011/layout/CircleProcess"/>
    <dgm:cxn modelId="{017F9F29-F740-40D4-8C1A-326A4B2F7E9D}" type="presOf" srcId="{283FA6D2-0D68-48A9-B434-ECEFC3CBAFBD}" destId="{79DD463E-1BF7-4323-B3EB-B37D805B5004}" srcOrd="0" destOrd="0" presId="urn:microsoft.com/office/officeart/2011/layout/CircleProcess"/>
    <dgm:cxn modelId="{737E6A2F-249D-4AEC-B673-1E7111374F88}" type="presOf" srcId="{4A252FD0-042F-4798-ACC4-12DF6136AFA0}" destId="{36DEB68F-9D13-4386-B869-BA1C95AC5DCB}" srcOrd="0" destOrd="0" presId="urn:microsoft.com/office/officeart/2011/layout/CircleProcess"/>
    <dgm:cxn modelId="{4B9FB330-33D0-4764-90D4-D2A0007EF7C0}" srcId="{2FD33759-47AB-4E58-8823-986EC18D2588}" destId="{7DF8DCCC-7853-4B3F-B264-AF4E3137D6D3}" srcOrd="2" destOrd="0" parTransId="{9E576A31-BE0F-4059-AD01-27691C5875A1}" sibTransId="{DC78BA56-03E9-4FB4-927C-4C2339FDB61D}"/>
    <dgm:cxn modelId="{CE6BC132-8DCC-4ADA-9549-59C651CFC451}" type="presOf" srcId="{97FBC812-583A-486C-AB3E-099FBD1291EF}" destId="{E8F86197-3615-4719-8784-45FB7C0FAA7A}" srcOrd="0" destOrd="1" presId="urn:microsoft.com/office/officeart/2011/layout/CircleProcess"/>
    <dgm:cxn modelId="{8855FA3C-1AB8-4A8C-9F83-3038089A13C1}" srcId="{2FD33759-47AB-4E58-8823-986EC18D2588}" destId="{283FA6D2-0D68-48A9-B434-ECEFC3CBAFBD}" srcOrd="5" destOrd="0" parTransId="{031FC787-3226-48AE-B3C8-D8EF44361221}" sibTransId="{23E9588B-55F1-4AE3-9396-E652A4A2DC5C}"/>
    <dgm:cxn modelId="{A83C7A3D-0339-48E4-9101-18A893C70024}" srcId="{2FD33759-47AB-4E58-8823-986EC18D2588}" destId="{4A252FD0-042F-4798-ACC4-12DF6136AFA0}" srcOrd="1" destOrd="0" parTransId="{FB80DEB8-4F9B-4DE0-B8FF-094637E6B0F1}" sibTransId="{23D25592-A85E-4980-9CCC-DF47C82B03FD}"/>
    <dgm:cxn modelId="{2BDF2D5B-49B6-46C4-B4DC-51FD9DEEC926}" srcId="{4A252FD0-042F-4798-ACC4-12DF6136AFA0}" destId="{D881FDDF-CA44-4088-99D3-3D50381AF874}" srcOrd="0" destOrd="0" parTransId="{5F26049F-5442-48C8-813A-292038BD1DAC}" sibTransId="{F1BE392C-542A-4125-9BCD-D47A6787E1CA}"/>
    <dgm:cxn modelId="{019FBA43-6545-4BFE-B96E-D2937402D489}" type="presOf" srcId="{9B4EB1B0-7AA3-495C-A35F-6B7C8E83E868}" destId="{D27576CC-A8FD-4831-9880-65A80CE15A6E}" srcOrd="1" destOrd="0" presId="urn:microsoft.com/office/officeart/2011/layout/CircleProcess"/>
    <dgm:cxn modelId="{1B714864-DA04-4F05-916B-534CEB89434F}" type="presOf" srcId="{9B4EB1B0-7AA3-495C-A35F-6B7C8E83E868}" destId="{7BC4EEA8-0872-4842-A971-6788BFFF3BF9}" srcOrd="0" destOrd="0" presId="urn:microsoft.com/office/officeart/2011/layout/CircleProcess"/>
    <dgm:cxn modelId="{DEA31547-97D4-4A0C-BDD8-D7D9DE36E4A2}" srcId="{2FD33759-47AB-4E58-8823-986EC18D2588}" destId="{FACFCA6F-A6E2-4731-8231-ACC6615F8B1D}" srcOrd="3" destOrd="0" parTransId="{972F72E3-75E8-4173-895B-10C8686E70CC}" sibTransId="{C189CED6-5E6E-4975-9EEE-3978B3BFD616}"/>
    <dgm:cxn modelId="{AF683874-1002-4B4C-9E2A-877CCF57F5FC}" type="presOf" srcId="{FD53E1AD-5802-4888-B320-83C25A156A81}" destId="{6C3B8CE7-88A1-4BCE-A82E-354A55202586}" srcOrd="1" destOrd="0" presId="urn:microsoft.com/office/officeart/2011/layout/CircleProcess"/>
    <dgm:cxn modelId="{DDE37679-9088-4594-B438-89FBD4BE368A}" type="presOf" srcId="{7DF8DCCC-7853-4B3F-B264-AF4E3137D6D3}" destId="{7A91A909-4DF9-419A-878A-CDC5F8DD21DE}" srcOrd="0" destOrd="0" presId="urn:microsoft.com/office/officeart/2011/layout/CircleProcess"/>
    <dgm:cxn modelId="{1B55818D-E67C-4CBD-9C18-B3BF04FC92E5}" type="presOf" srcId="{FD53E1AD-5802-4888-B320-83C25A156A81}" destId="{0BD57BEC-096C-4100-A00C-8575E431D02D}" srcOrd="0" destOrd="0" presId="urn:microsoft.com/office/officeart/2011/layout/CircleProcess"/>
    <dgm:cxn modelId="{4AD4C89A-FE72-4BC8-9BA8-BFEB9B262726}" type="presOf" srcId="{D881FDDF-CA44-4088-99D3-3D50381AF874}" destId="{E8F86197-3615-4719-8784-45FB7C0FAA7A}" srcOrd="0" destOrd="0" presId="urn:microsoft.com/office/officeart/2011/layout/CircleProcess"/>
    <dgm:cxn modelId="{8030ECA5-B9CB-4E8B-895E-B90E8935542B}" srcId="{2FD33759-47AB-4E58-8823-986EC18D2588}" destId="{9B4EB1B0-7AA3-495C-A35F-6B7C8E83E868}" srcOrd="4" destOrd="0" parTransId="{69C33D84-3424-475C-A74B-836798848A57}" sibTransId="{58CAFA55-E008-451A-AF34-3F87246FE0D6}"/>
    <dgm:cxn modelId="{9DFA04BB-C98A-4DC4-95DA-C5C68B98DB11}" type="presOf" srcId="{283FA6D2-0D68-48A9-B434-ECEFC3CBAFBD}" destId="{D0A66A72-B8D2-4394-94FB-B652E8B52DA4}" srcOrd="1" destOrd="0" presId="urn:microsoft.com/office/officeart/2011/layout/CircleProcess"/>
    <dgm:cxn modelId="{4CE7A6C8-BF52-429B-A989-34B47693BA05}" srcId="{7DF8DCCC-7853-4B3F-B264-AF4E3137D6D3}" destId="{719A86A1-3827-418D-BB3A-99894D6F7642}" srcOrd="0" destOrd="0" parTransId="{D0FF4884-3D7E-40D3-94CE-22C9A07AD472}" sibTransId="{BD407A89-1B1C-4040-9805-0ADF4A7D8D70}"/>
    <dgm:cxn modelId="{BD4182D1-E522-4889-8C5D-E386AE119A6B}" type="presOf" srcId="{FACFCA6F-A6E2-4731-8231-ACC6615F8B1D}" destId="{B23B981E-7A1D-41BB-AB76-14E4AF4090CB}" srcOrd="1" destOrd="0" presId="urn:microsoft.com/office/officeart/2011/layout/CircleProcess"/>
    <dgm:cxn modelId="{CE4FE1D4-A75D-40E2-A910-5724D68560E4}" type="presOf" srcId="{719A86A1-3827-418D-BB3A-99894D6F7642}" destId="{94DAF519-DC6E-47F5-8569-795D059089B3}" srcOrd="0" destOrd="0" presId="urn:microsoft.com/office/officeart/2011/layout/CircleProcess"/>
    <dgm:cxn modelId="{C7CD73DD-60B2-4E56-83B0-9C05D81993ED}" srcId="{4A252FD0-042F-4798-ACC4-12DF6136AFA0}" destId="{97FBC812-583A-486C-AB3E-099FBD1291EF}" srcOrd="1" destOrd="0" parTransId="{9B253B0D-49DF-4584-8493-E2F14784D699}" sibTransId="{DFF05903-9F03-4052-A674-71CE55FF458C}"/>
    <dgm:cxn modelId="{27F0ADDD-B4E6-481C-BAE2-E073D13BA4B4}" type="presOf" srcId="{4A252FD0-042F-4798-ACC4-12DF6136AFA0}" destId="{96083718-8108-4CF3-B5EE-EC8BBB33C9DD}" srcOrd="1" destOrd="0" presId="urn:microsoft.com/office/officeart/2011/layout/CircleProcess"/>
    <dgm:cxn modelId="{612DA0FF-3FC6-4ED7-92A8-D9FFF3B6309A}" type="presParOf" srcId="{778C1880-3C06-4640-8EF6-E4702C2B4EFD}" destId="{28838376-FD47-475E-919A-1D40C1DF0610}" srcOrd="0" destOrd="0" presId="urn:microsoft.com/office/officeart/2011/layout/CircleProcess"/>
    <dgm:cxn modelId="{97F3B24F-8077-4F86-9E52-90BF6C863C9B}" type="presParOf" srcId="{28838376-FD47-475E-919A-1D40C1DF0610}" destId="{B109DA59-A344-4600-A7C1-6D3ED36C5AAA}" srcOrd="0" destOrd="0" presId="urn:microsoft.com/office/officeart/2011/layout/CircleProcess"/>
    <dgm:cxn modelId="{C398B240-4C11-491B-A838-81754B43D7AD}" type="presParOf" srcId="{778C1880-3C06-4640-8EF6-E4702C2B4EFD}" destId="{EE651393-E0E6-484E-AE16-BE250795129A}" srcOrd="1" destOrd="0" presId="urn:microsoft.com/office/officeart/2011/layout/CircleProcess"/>
    <dgm:cxn modelId="{E2A0753C-E520-4455-B9EB-64822EBC675C}" type="presParOf" srcId="{EE651393-E0E6-484E-AE16-BE250795129A}" destId="{79DD463E-1BF7-4323-B3EB-B37D805B5004}" srcOrd="0" destOrd="0" presId="urn:microsoft.com/office/officeart/2011/layout/CircleProcess"/>
    <dgm:cxn modelId="{228A7445-EC03-4CD4-8D57-2525B58F09F1}" type="presParOf" srcId="{778C1880-3C06-4640-8EF6-E4702C2B4EFD}" destId="{D0A66A72-B8D2-4394-94FB-B652E8B52DA4}" srcOrd="2" destOrd="0" presId="urn:microsoft.com/office/officeart/2011/layout/CircleProcess"/>
    <dgm:cxn modelId="{03F0B672-10E9-4FFE-A124-AF68D44F671F}" type="presParOf" srcId="{778C1880-3C06-4640-8EF6-E4702C2B4EFD}" destId="{FF8FFB21-DDCE-456C-95A9-7FBAE017161A}" srcOrd="3" destOrd="0" presId="urn:microsoft.com/office/officeart/2011/layout/CircleProcess"/>
    <dgm:cxn modelId="{CA73F08E-3596-4F0C-9DA8-1A44A43F3558}" type="presParOf" srcId="{FF8FFB21-DDCE-456C-95A9-7FBAE017161A}" destId="{6464ED38-C040-441F-99A2-C1BA2FDBB9FE}" srcOrd="0" destOrd="0" presId="urn:microsoft.com/office/officeart/2011/layout/CircleProcess"/>
    <dgm:cxn modelId="{BD70BE75-5B8B-40EB-B1F8-07882F44847B}" type="presParOf" srcId="{778C1880-3C06-4640-8EF6-E4702C2B4EFD}" destId="{16FEABE9-A844-4A71-AAB7-DC25ACAFC1BC}" srcOrd="4" destOrd="0" presId="urn:microsoft.com/office/officeart/2011/layout/CircleProcess"/>
    <dgm:cxn modelId="{586FE968-4977-45B6-B9AF-F48883CC802A}" type="presParOf" srcId="{16FEABE9-A844-4A71-AAB7-DC25ACAFC1BC}" destId="{7BC4EEA8-0872-4842-A971-6788BFFF3BF9}" srcOrd="0" destOrd="0" presId="urn:microsoft.com/office/officeart/2011/layout/CircleProcess"/>
    <dgm:cxn modelId="{91E1634F-1D15-456F-817D-DFDC12E9E3A4}" type="presParOf" srcId="{778C1880-3C06-4640-8EF6-E4702C2B4EFD}" destId="{D27576CC-A8FD-4831-9880-65A80CE15A6E}" srcOrd="5" destOrd="0" presId="urn:microsoft.com/office/officeart/2011/layout/CircleProcess"/>
    <dgm:cxn modelId="{FCE09BFE-5FE3-49E2-BA44-B33C532748EC}" type="presParOf" srcId="{778C1880-3C06-4640-8EF6-E4702C2B4EFD}" destId="{B255E5B1-BDFC-49F4-AA55-FD275C17E5FF}" srcOrd="6" destOrd="0" presId="urn:microsoft.com/office/officeart/2011/layout/CircleProcess"/>
    <dgm:cxn modelId="{48B85C5F-3A49-4840-84B4-F87D29EA0077}" type="presParOf" srcId="{B255E5B1-BDFC-49F4-AA55-FD275C17E5FF}" destId="{7BB87ACF-C357-45D3-A156-D7DCF8508A4D}" srcOrd="0" destOrd="0" presId="urn:microsoft.com/office/officeart/2011/layout/CircleProcess"/>
    <dgm:cxn modelId="{5543B047-4B33-40DB-9717-A8116907229F}" type="presParOf" srcId="{778C1880-3C06-4640-8EF6-E4702C2B4EFD}" destId="{2933C023-16A5-4136-B34A-1E69BFF2D663}" srcOrd="7" destOrd="0" presId="urn:microsoft.com/office/officeart/2011/layout/CircleProcess"/>
    <dgm:cxn modelId="{8BD5867D-B648-488A-BE60-B400AC5F51E2}" type="presParOf" srcId="{2933C023-16A5-4136-B34A-1E69BFF2D663}" destId="{42638305-DA7F-42DA-92E1-8D8985FCA6B1}" srcOrd="0" destOrd="0" presId="urn:microsoft.com/office/officeart/2011/layout/CircleProcess"/>
    <dgm:cxn modelId="{85C806A7-1F13-432F-92DD-1B619FB08B45}" type="presParOf" srcId="{778C1880-3C06-4640-8EF6-E4702C2B4EFD}" destId="{B23B981E-7A1D-41BB-AB76-14E4AF4090CB}" srcOrd="8" destOrd="0" presId="urn:microsoft.com/office/officeart/2011/layout/CircleProcess"/>
    <dgm:cxn modelId="{BDD25F5C-85A1-430B-A53C-1A2C2E25E16A}" type="presParOf" srcId="{778C1880-3C06-4640-8EF6-E4702C2B4EFD}" destId="{5B29D9E8-EF4B-4E6C-9965-3A055EA904EF}" srcOrd="9" destOrd="0" presId="urn:microsoft.com/office/officeart/2011/layout/CircleProcess"/>
    <dgm:cxn modelId="{CF98EDA5-704C-4FFC-96F8-71D9039434FD}" type="presParOf" srcId="{5B29D9E8-EF4B-4E6C-9965-3A055EA904EF}" destId="{ABDCB3CC-292D-4E6C-8C26-838C998CF7CB}" srcOrd="0" destOrd="0" presId="urn:microsoft.com/office/officeart/2011/layout/CircleProcess"/>
    <dgm:cxn modelId="{73E5FE29-6131-4EC5-8708-AA2E2F9B03EA}" type="presParOf" srcId="{778C1880-3C06-4640-8EF6-E4702C2B4EFD}" destId="{C3FBFBAF-8958-41D5-B0F5-416A4B98B8F5}" srcOrd="10" destOrd="0" presId="urn:microsoft.com/office/officeart/2011/layout/CircleProcess"/>
    <dgm:cxn modelId="{7F98518C-0C4B-44EF-AEDD-86C70B226272}" type="presParOf" srcId="{C3FBFBAF-8958-41D5-B0F5-416A4B98B8F5}" destId="{7A91A909-4DF9-419A-878A-CDC5F8DD21DE}" srcOrd="0" destOrd="0" presId="urn:microsoft.com/office/officeart/2011/layout/CircleProcess"/>
    <dgm:cxn modelId="{D3B60DE4-EE91-4ED0-82EA-08B7B143BE76}" type="presParOf" srcId="{778C1880-3C06-4640-8EF6-E4702C2B4EFD}" destId="{94DAF519-DC6E-47F5-8569-795D059089B3}" srcOrd="11" destOrd="0" presId="urn:microsoft.com/office/officeart/2011/layout/CircleProcess"/>
    <dgm:cxn modelId="{B37341BF-635C-48EE-960A-7EE9B5FB78A5}" type="presParOf" srcId="{778C1880-3C06-4640-8EF6-E4702C2B4EFD}" destId="{52C423F8-CE25-4C41-AD64-EB7130348E47}" srcOrd="12" destOrd="0" presId="urn:microsoft.com/office/officeart/2011/layout/CircleProcess"/>
    <dgm:cxn modelId="{0A4D4C74-217C-40D4-9BC3-CD99D5D0253F}" type="presParOf" srcId="{778C1880-3C06-4640-8EF6-E4702C2B4EFD}" destId="{AE8DF8A9-5FE8-495C-881E-B83DFF6B67E3}" srcOrd="13" destOrd="0" presId="urn:microsoft.com/office/officeart/2011/layout/CircleProcess"/>
    <dgm:cxn modelId="{1592197A-3287-4866-B817-68FCFB3CDAF0}" type="presParOf" srcId="{AE8DF8A9-5FE8-495C-881E-B83DFF6B67E3}" destId="{1C2067DF-5DDC-48BC-8185-DC97DEDCF3C3}" srcOrd="0" destOrd="0" presId="urn:microsoft.com/office/officeart/2011/layout/CircleProcess"/>
    <dgm:cxn modelId="{61973051-2A15-4DB9-8587-02E4622E4529}" type="presParOf" srcId="{778C1880-3C06-4640-8EF6-E4702C2B4EFD}" destId="{BF74AB63-2530-49DE-ACDE-E40DE6EBFCF3}" srcOrd="14" destOrd="0" presId="urn:microsoft.com/office/officeart/2011/layout/CircleProcess"/>
    <dgm:cxn modelId="{906F677A-BFB1-483D-8E2B-2C1FF6799247}" type="presParOf" srcId="{BF74AB63-2530-49DE-ACDE-E40DE6EBFCF3}" destId="{36DEB68F-9D13-4386-B869-BA1C95AC5DCB}" srcOrd="0" destOrd="0" presId="urn:microsoft.com/office/officeart/2011/layout/CircleProcess"/>
    <dgm:cxn modelId="{3263EEC9-42AE-4611-ABF1-20E905C4E8A7}" type="presParOf" srcId="{778C1880-3C06-4640-8EF6-E4702C2B4EFD}" destId="{E8F86197-3615-4719-8784-45FB7C0FAA7A}" srcOrd="15" destOrd="0" presId="urn:microsoft.com/office/officeart/2011/layout/CircleProcess"/>
    <dgm:cxn modelId="{52DA5FF2-61E6-4AB1-A71D-2094F361055C}" type="presParOf" srcId="{778C1880-3C06-4640-8EF6-E4702C2B4EFD}" destId="{96083718-8108-4CF3-B5EE-EC8BBB33C9DD}" srcOrd="16" destOrd="0" presId="urn:microsoft.com/office/officeart/2011/layout/CircleProcess"/>
    <dgm:cxn modelId="{EA98F580-ABE3-4DD8-B2E4-2CFE30217D66}" type="presParOf" srcId="{778C1880-3C06-4640-8EF6-E4702C2B4EFD}" destId="{C92292C5-7D36-40EA-9134-B40E3C8A08BE}" srcOrd="17" destOrd="0" presId="urn:microsoft.com/office/officeart/2011/layout/CircleProcess"/>
    <dgm:cxn modelId="{487A8CA3-74E6-4B03-8138-F704C6C5850B}" type="presParOf" srcId="{C92292C5-7D36-40EA-9134-B40E3C8A08BE}" destId="{EEFED316-977C-467D-8B7E-D70A6E0D685A}" srcOrd="0" destOrd="0" presId="urn:microsoft.com/office/officeart/2011/layout/CircleProcess"/>
    <dgm:cxn modelId="{F301EBDA-75EE-4CE6-90E1-9C6B4B2C0F0F}" type="presParOf" srcId="{778C1880-3C06-4640-8EF6-E4702C2B4EFD}" destId="{58A7BCA4-045A-4810-86E1-6102667DC2B8}" srcOrd="18" destOrd="0" presId="urn:microsoft.com/office/officeart/2011/layout/CircleProcess"/>
    <dgm:cxn modelId="{060A188B-E154-4133-A003-DC341C88BBD1}" type="presParOf" srcId="{58A7BCA4-045A-4810-86E1-6102667DC2B8}" destId="{0BD57BEC-096C-4100-A00C-8575E431D02D}" srcOrd="0" destOrd="0" presId="urn:microsoft.com/office/officeart/2011/layout/CircleProcess"/>
    <dgm:cxn modelId="{3636A8FB-3EA8-42B6-AFFB-21A661B2B4B8}" type="presParOf" srcId="{778C1880-3C06-4640-8EF6-E4702C2B4EFD}" destId="{6C3B8CE7-88A1-4BCE-A82E-354A55202586}" srcOrd="19"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997FC2-E792-4F95-A010-62B6F2AE3389}">
      <dsp:nvSpPr>
        <dsp:cNvPr id="0" name=""/>
        <dsp:cNvSpPr/>
      </dsp:nvSpPr>
      <dsp:spPr>
        <a:xfrm>
          <a:off x="-4240106" y="-650555"/>
          <a:ext cx="5052017" cy="5052017"/>
        </a:xfrm>
        <a:prstGeom prst="blockArc">
          <a:avLst>
            <a:gd name="adj1" fmla="val 18900000"/>
            <a:gd name="adj2" fmla="val 2700000"/>
            <a:gd name="adj3" fmla="val 428"/>
          </a:avLst>
        </a:pr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5033BE8-C30B-4AD7-BEA9-DD0C22A2F992}">
      <dsp:nvSpPr>
        <dsp:cNvPr id="0" name=""/>
        <dsp:cNvSpPr/>
      </dsp:nvSpPr>
      <dsp:spPr>
        <a:xfrm>
          <a:off x="425373" y="288369"/>
          <a:ext cx="6641568" cy="57703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8025" tIns="66040" rIns="66040" bIns="66040" numCol="1" spcCol="1270" anchor="ctr" anchorCtr="0">
          <a:noAutofit/>
        </a:bodyPr>
        <a:lstStyle/>
        <a:p>
          <a:pPr marL="0" lvl="0" indent="0" algn="l" defTabSz="1155700">
            <a:lnSpc>
              <a:spcPct val="90000"/>
            </a:lnSpc>
            <a:spcBef>
              <a:spcPct val="0"/>
            </a:spcBef>
            <a:spcAft>
              <a:spcPct val="35000"/>
            </a:spcAft>
            <a:buNone/>
          </a:pPr>
          <a:r>
            <a:rPr lang="en-US" sz="2600" kern="1200" dirty="0"/>
            <a:t>Program Updates</a:t>
          </a:r>
        </a:p>
      </dsp:txBody>
      <dsp:txXfrm>
        <a:off x="425373" y="288369"/>
        <a:ext cx="6641568" cy="577039"/>
      </dsp:txXfrm>
    </dsp:sp>
    <dsp:sp modelId="{8CDD41D5-42BF-47C7-9B1A-455B36C9A394}">
      <dsp:nvSpPr>
        <dsp:cNvPr id="0" name=""/>
        <dsp:cNvSpPr/>
      </dsp:nvSpPr>
      <dsp:spPr>
        <a:xfrm>
          <a:off x="64723" y="216239"/>
          <a:ext cx="721299" cy="721299"/>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8DE7DE6-3A24-49B7-98FD-54E8A615B9AE}">
      <dsp:nvSpPr>
        <dsp:cNvPr id="0" name=""/>
        <dsp:cNvSpPr/>
      </dsp:nvSpPr>
      <dsp:spPr>
        <a:xfrm>
          <a:off x="756203" y="1154078"/>
          <a:ext cx="6310738" cy="577039"/>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8025" tIns="66040" rIns="66040" bIns="66040" numCol="1" spcCol="1270" anchor="ctr" anchorCtr="0">
          <a:noAutofit/>
        </a:bodyPr>
        <a:lstStyle/>
        <a:p>
          <a:pPr marL="0" lvl="0" indent="0" algn="l" defTabSz="1155700">
            <a:lnSpc>
              <a:spcPct val="90000"/>
            </a:lnSpc>
            <a:spcBef>
              <a:spcPct val="0"/>
            </a:spcBef>
            <a:spcAft>
              <a:spcPct val="35000"/>
            </a:spcAft>
            <a:buNone/>
          </a:pPr>
          <a:r>
            <a:rPr lang="en-US" sz="2600" kern="1200" dirty="0"/>
            <a:t>Cross Cutting Guidelines</a:t>
          </a:r>
        </a:p>
      </dsp:txBody>
      <dsp:txXfrm>
        <a:off x="756203" y="1154078"/>
        <a:ext cx="6310738" cy="577039"/>
      </dsp:txXfrm>
    </dsp:sp>
    <dsp:sp modelId="{A02BFF91-47A4-4D03-A0CD-38908B7DE422}">
      <dsp:nvSpPr>
        <dsp:cNvPr id="0" name=""/>
        <dsp:cNvSpPr/>
      </dsp:nvSpPr>
      <dsp:spPr>
        <a:xfrm>
          <a:off x="395553" y="1081948"/>
          <a:ext cx="721299" cy="721299"/>
        </a:xfrm>
        <a:prstGeom prst="ellipse">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E5E6074-07E9-40E7-8A31-B6D6D0280034}">
      <dsp:nvSpPr>
        <dsp:cNvPr id="0" name=""/>
        <dsp:cNvSpPr/>
      </dsp:nvSpPr>
      <dsp:spPr>
        <a:xfrm>
          <a:off x="756203" y="2019787"/>
          <a:ext cx="6310738" cy="577039"/>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8025" tIns="66040" rIns="66040" bIns="66040" numCol="1" spcCol="1270" anchor="ctr" anchorCtr="0">
          <a:noAutofit/>
        </a:bodyPr>
        <a:lstStyle/>
        <a:p>
          <a:pPr marL="0" lvl="0" indent="0" algn="l" defTabSz="1155700">
            <a:lnSpc>
              <a:spcPct val="90000"/>
            </a:lnSpc>
            <a:spcBef>
              <a:spcPct val="0"/>
            </a:spcBef>
            <a:spcAft>
              <a:spcPct val="35000"/>
            </a:spcAft>
            <a:buNone/>
          </a:pPr>
          <a:r>
            <a:rPr lang="en-US" sz="2600" kern="1200" dirty="0"/>
            <a:t>Future Goals</a:t>
          </a:r>
        </a:p>
      </dsp:txBody>
      <dsp:txXfrm>
        <a:off x="756203" y="2019787"/>
        <a:ext cx="6310738" cy="577039"/>
      </dsp:txXfrm>
    </dsp:sp>
    <dsp:sp modelId="{D1EF8EF3-EECA-4D90-94FF-774517C48A3F}">
      <dsp:nvSpPr>
        <dsp:cNvPr id="0" name=""/>
        <dsp:cNvSpPr/>
      </dsp:nvSpPr>
      <dsp:spPr>
        <a:xfrm>
          <a:off x="395553" y="1947657"/>
          <a:ext cx="721299" cy="721299"/>
        </a:xfrm>
        <a:prstGeom prst="ellipse">
          <a:avLst/>
        </a:prstGeom>
        <a:solidFill>
          <a:schemeClr val="lt1">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A2A2E17-48E0-4AE5-9ED8-67AD17B0DC4A}">
      <dsp:nvSpPr>
        <dsp:cNvPr id="0" name=""/>
        <dsp:cNvSpPr/>
      </dsp:nvSpPr>
      <dsp:spPr>
        <a:xfrm>
          <a:off x="425373" y="2885496"/>
          <a:ext cx="6641568" cy="577039"/>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8025" tIns="66040" rIns="66040" bIns="66040" numCol="1" spcCol="1270" anchor="ctr" anchorCtr="0">
          <a:noAutofit/>
        </a:bodyPr>
        <a:lstStyle/>
        <a:p>
          <a:pPr marL="0" lvl="0" indent="0" algn="l" defTabSz="1155700">
            <a:lnSpc>
              <a:spcPct val="90000"/>
            </a:lnSpc>
            <a:spcBef>
              <a:spcPct val="0"/>
            </a:spcBef>
            <a:spcAft>
              <a:spcPct val="35000"/>
            </a:spcAft>
            <a:buNone/>
          </a:pPr>
          <a:r>
            <a:rPr lang="en-US" sz="2600" kern="1200" dirty="0"/>
            <a:t>9% QAP</a:t>
          </a:r>
        </a:p>
      </dsp:txBody>
      <dsp:txXfrm>
        <a:off x="425373" y="2885496"/>
        <a:ext cx="6641568" cy="577039"/>
      </dsp:txXfrm>
    </dsp:sp>
    <dsp:sp modelId="{70B2279C-761C-4090-B1CB-47BB1E524767}">
      <dsp:nvSpPr>
        <dsp:cNvPr id="0" name=""/>
        <dsp:cNvSpPr/>
      </dsp:nvSpPr>
      <dsp:spPr>
        <a:xfrm>
          <a:off x="64723" y="2813367"/>
          <a:ext cx="721299" cy="721299"/>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850F3E-16E4-4FE0-9872-C5B70C029EAE}">
      <dsp:nvSpPr>
        <dsp:cNvPr id="0" name=""/>
        <dsp:cNvSpPr/>
      </dsp:nvSpPr>
      <dsp:spPr>
        <a:xfrm>
          <a:off x="4942" y="1383168"/>
          <a:ext cx="1894587" cy="717105"/>
        </a:xfrm>
        <a:prstGeom prst="rect">
          <a:avLst/>
        </a:prstGeom>
        <a:solidFill>
          <a:schemeClr val="accent2"/>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60960" rIns="106680" bIns="6096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Arial" panose="020B0604020202020204" pitchFamily="34" charset="0"/>
              <a:cs typeface="Arial" panose="020B0604020202020204" pitchFamily="34" charset="0"/>
            </a:rPr>
            <a:t>9% LIHTC</a:t>
          </a:r>
        </a:p>
      </dsp:txBody>
      <dsp:txXfrm>
        <a:off x="4942" y="1383168"/>
        <a:ext cx="1894587" cy="717105"/>
      </dsp:txXfrm>
    </dsp:sp>
    <dsp:sp modelId="{12EF793F-C4B5-4771-B1AD-022A3C16EED7}">
      <dsp:nvSpPr>
        <dsp:cNvPr id="0" name=""/>
        <dsp:cNvSpPr/>
      </dsp:nvSpPr>
      <dsp:spPr>
        <a:xfrm>
          <a:off x="4942" y="2100273"/>
          <a:ext cx="1894587" cy="193522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en-US" sz="1500" kern="1200" dirty="0">
              <a:latin typeface="Arial" panose="020B0604020202020204" pitchFamily="34" charset="0"/>
              <a:cs typeface="Arial" panose="020B0604020202020204" pitchFamily="34" charset="0"/>
            </a:rPr>
            <a:t>Limited 9% LIHTC</a:t>
          </a:r>
        </a:p>
        <a:p>
          <a:pPr marL="114300" lvl="1" indent="-114300" algn="l" defTabSz="666750">
            <a:lnSpc>
              <a:spcPct val="90000"/>
            </a:lnSpc>
            <a:spcBef>
              <a:spcPct val="0"/>
            </a:spcBef>
            <a:spcAft>
              <a:spcPct val="15000"/>
            </a:spcAft>
            <a:buChar char="•"/>
          </a:pPr>
          <a:r>
            <a:rPr lang="en-US" sz="1500" kern="1200" dirty="0">
              <a:latin typeface="Arial" panose="020B0604020202020204" pitchFamily="34" charset="0"/>
              <a:cs typeface="Arial" panose="020B0604020202020204" pitchFamily="34" charset="0"/>
            </a:rPr>
            <a:t>Limited soft resource for (HOME) CHDO</a:t>
          </a:r>
        </a:p>
        <a:p>
          <a:pPr marL="114300" lvl="1" indent="-114300" algn="l" defTabSz="666750">
            <a:lnSpc>
              <a:spcPct val="90000"/>
            </a:lnSpc>
            <a:spcBef>
              <a:spcPct val="0"/>
            </a:spcBef>
            <a:spcAft>
              <a:spcPct val="15000"/>
            </a:spcAft>
            <a:buChar char="•"/>
          </a:pPr>
          <a:r>
            <a:rPr lang="en-US" sz="1500" kern="1200" dirty="0">
              <a:latin typeface="Arial" panose="020B0604020202020204" pitchFamily="34" charset="0"/>
              <a:cs typeface="Arial" panose="020B0604020202020204" pitchFamily="34" charset="0"/>
            </a:rPr>
            <a:t>New Construction, Adaptive Reuse, and Rehabilitation</a:t>
          </a:r>
        </a:p>
        <a:p>
          <a:pPr marL="114300" lvl="1" indent="-114300" algn="l" defTabSz="666750">
            <a:lnSpc>
              <a:spcPct val="90000"/>
            </a:lnSpc>
            <a:spcBef>
              <a:spcPct val="0"/>
            </a:spcBef>
            <a:spcAft>
              <a:spcPct val="15000"/>
            </a:spcAft>
            <a:buChar char="•"/>
          </a:pPr>
          <a:r>
            <a:rPr lang="en-US" sz="1500" kern="1200" dirty="0">
              <a:latin typeface="Arial" panose="020B0604020202020204" pitchFamily="34" charset="0"/>
              <a:cs typeface="Arial" panose="020B0604020202020204" pitchFamily="34" charset="0"/>
            </a:rPr>
            <a:t>Annual round</a:t>
          </a:r>
          <a:endParaRPr lang="en-US" sz="1500" kern="1200" dirty="0"/>
        </a:p>
      </dsp:txBody>
      <dsp:txXfrm>
        <a:off x="4942" y="2100273"/>
        <a:ext cx="1894587" cy="1935225"/>
      </dsp:txXfrm>
    </dsp:sp>
    <dsp:sp modelId="{879353A6-53AE-4A78-A2BB-DE58645D0F57}">
      <dsp:nvSpPr>
        <dsp:cNvPr id="0" name=""/>
        <dsp:cNvSpPr/>
      </dsp:nvSpPr>
      <dsp:spPr>
        <a:xfrm>
          <a:off x="2164772" y="1383168"/>
          <a:ext cx="1894587" cy="717105"/>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60960" rIns="106680" bIns="60960" numCol="1" spcCol="1270" anchor="ctr" anchorCtr="0">
          <a:noAutofit/>
        </a:bodyPr>
        <a:lstStyle/>
        <a:p>
          <a:pPr marL="0" lvl="0" indent="0" algn="ctr" defTabSz="666750">
            <a:lnSpc>
              <a:spcPct val="90000"/>
            </a:lnSpc>
            <a:spcBef>
              <a:spcPct val="0"/>
            </a:spcBef>
            <a:spcAft>
              <a:spcPct val="35000"/>
            </a:spcAft>
            <a:buNone/>
          </a:pPr>
          <a:r>
            <a:rPr lang="en-US" sz="1500" kern="1200">
              <a:latin typeface="Arial" panose="020B0604020202020204" pitchFamily="34" charset="0"/>
              <a:cs typeface="Arial" panose="020B0604020202020204" pitchFamily="34" charset="0"/>
            </a:rPr>
            <a:t>4</a:t>
          </a:r>
          <a:r>
            <a:rPr lang="en-US" sz="1500" kern="1200" dirty="0">
              <a:latin typeface="Arial" panose="020B0604020202020204" pitchFamily="34" charset="0"/>
              <a:cs typeface="Arial" panose="020B0604020202020204" pitchFamily="34" charset="0"/>
            </a:rPr>
            <a:t>% LIHTC (only)</a:t>
          </a:r>
        </a:p>
      </dsp:txBody>
      <dsp:txXfrm>
        <a:off x="2164772" y="1383168"/>
        <a:ext cx="1894587" cy="717105"/>
      </dsp:txXfrm>
    </dsp:sp>
    <dsp:sp modelId="{B0B5DF11-82F7-461A-B532-AAD502474095}">
      <dsp:nvSpPr>
        <dsp:cNvPr id="0" name=""/>
        <dsp:cNvSpPr/>
      </dsp:nvSpPr>
      <dsp:spPr>
        <a:xfrm>
          <a:off x="2164772" y="2100273"/>
          <a:ext cx="1894587" cy="193522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Font typeface="Arial" panose="020B0604020202020204" pitchFamily="34" charset="0"/>
            <a:buChar char="•"/>
          </a:pPr>
          <a:r>
            <a:rPr lang="en-US" sz="1500" kern="1200" dirty="0">
              <a:latin typeface="Arial" panose="020B0604020202020204" pitchFamily="34" charset="0"/>
              <a:cs typeface="Arial" panose="020B0604020202020204" pitchFamily="34" charset="0"/>
            </a:rPr>
            <a:t>4% LIHTC</a:t>
          </a:r>
        </a:p>
        <a:p>
          <a:pPr marL="114300" lvl="1" indent="-114300" algn="l" defTabSz="666750">
            <a:lnSpc>
              <a:spcPct val="90000"/>
            </a:lnSpc>
            <a:spcBef>
              <a:spcPct val="0"/>
            </a:spcBef>
            <a:spcAft>
              <a:spcPct val="15000"/>
            </a:spcAft>
            <a:buChar char="•"/>
          </a:pPr>
          <a:r>
            <a:rPr lang="en-US" sz="1500" kern="1200" dirty="0">
              <a:latin typeface="Arial" panose="020B0604020202020204" pitchFamily="34" charset="0"/>
              <a:cs typeface="Arial" panose="020B0604020202020204" pitchFamily="34" charset="0"/>
            </a:rPr>
            <a:t>New Construction, Adaptive Reuse, and Rehabilitation</a:t>
          </a:r>
        </a:p>
        <a:p>
          <a:pPr marL="114300" lvl="1" indent="-114300" algn="l" defTabSz="666750">
            <a:lnSpc>
              <a:spcPct val="90000"/>
            </a:lnSpc>
            <a:spcBef>
              <a:spcPct val="0"/>
            </a:spcBef>
            <a:spcAft>
              <a:spcPct val="15000"/>
            </a:spcAft>
            <a:buFont typeface="Arial" panose="020B0604020202020204" pitchFamily="34" charset="0"/>
            <a:buChar char="•"/>
          </a:pPr>
          <a:r>
            <a:rPr lang="en-US" sz="1500" kern="1200" dirty="0">
              <a:latin typeface="Arial" panose="020B0604020202020204" pitchFamily="34" charset="0"/>
              <a:cs typeface="Arial" panose="020B0604020202020204" pitchFamily="34" charset="0"/>
            </a:rPr>
            <a:t>Open-round</a:t>
          </a:r>
          <a:endParaRPr lang="en-US" sz="1500" kern="1200" dirty="0"/>
        </a:p>
        <a:p>
          <a:pPr marL="114300" lvl="1" indent="-114300" algn="l" defTabSz="666750">
            <a:lnSpc>
              <a:spcPct val="90000"/>
            </a:lnSpc>
            <a:spcBef>
              <a:spcPct val="0"/>
            </a:spcBef>
            <a:spcAft>
              <a:spcPct val="15000"/>
            </a:spcAft>
            <a:buFont typeface="Arial" panose="020B0604020202020204" pitchFamily="34" charset="0"/>
            <a:buChar char="•"/>
          </a:pPr>
          <a:endParaRPr lang="en-US" sz="1500" kern="1200" dirty="0">
            <a:latin typeface="Arial" panose="020B0604020202020204" pitchFamily="34" charset="0"/>
            <a:cs typeface="Arial" panose="020B0604020202020204" pitchFamily="34" charset="0"/>
          </a:endParaRPr>
        </a:p>
      </dsp:txBody>
      <dsp:txXfrm>
        <a:off x="2164772" y="2100273"/>
        <a:ext cx="1894587" cy="1935225"/>
      </dsp:txXfrm>
    </dsp:sp>
    <dsp:sp modelId="{DCE50A3E-B5D4-4505-877E-DACC4F555096}">
      <dsp:nvSpPr>
        <dsp:cNvPr id="0" name=""/>
        <dsp:cNvSpPr/>
      </dsp:nvSpPr>
      <dsp:spPr>
        <a:xfrm>
          <a:off x="4316777" y="1397431"/>
          <a:ext cx="1894587" cy="717105"/>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60960" rIns="106680" bIns="6096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Arial" panose="020B0604020202020204" pitchFamily="34" charset="0"/>
              <a:cs typeface="Arial" panose="020B0604020202020204" pitchFamily="34" charset="0"/>
            </a:rPr>
            <a:t>4% LIHTC Affordable Assisted Living (AAL)</a:t>
          </a:r>
        </a:p>
      </dsp:txBody>
      <dsp:txXfrm>
        <a:off x="4316777" y="1397431"/>
        <a:ext cx="1894587" cy="717105"/>
      </dsp:txXfrm>
    </dsp:sp>
    <dsp:sp modelId="{AD6283CB-22AE-4C41-9929-B4CBED6D983F}">
      <dsp:nvSpPr>
        <dsp:cNvPr id="0" name=""/>
        <dsp:cNvSpPr/>
      </dsp:nvSpPr>
      <dsp:spPr>
        <a:xfrm>
          <a:off x="4324601" y="2100273"/>
          <a:ext cx="1894587" cy="193522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Font typeface="Arial" panose="020B0604020202020204" pitchFamily="34" charset="0"/>
            <a:buChar char="•"/>
          </a:pPr>
          <a:r>
            <a:rPr lang="en-US" sz="1500" kern="1200" dirty="0">
              <a:latin typeface="Arial" panose="020B0604020202020204" pitchFamily="34" charset="0"/>
              <a:cs typeface="Arial" panose="020B0604020202020204" pitchFamily="34" charset="0"/>
            </a:rPr>
            <a:t>4% LIHTC</a:t>
          </a:r>
        </a:p>
        <a:p>
          <a:pPr marL="114300" lvl="1" indent="-114300" algn="l" defTabSz="666750">
            <a:lnSpc>
              <a:spcPct val="90000"/>
            </a:lnSpc>
            <a:spcBef>
              <a:spcPct val="0"/>
            </a:spcBef>
            <a:spcAft>
              <a:spcPct val="15000"/>
            </a:spcAft>
            <a:buChar char="•"/>
          </a:pPr>
          <a:r>
            <a:rPr lang="en-US" sz="1500" kern="1200" dirty="0">
              <a:latin typeface="Arial" panose="020B0604020202020204" pitchFamily="34" charset="0"/>
              <a:cs typeface="Arial" panose="020B0604020202020204" pitchFamily="34" charset="0"/>
            </a:rPr>
            <a:t>New Construction </a:t>
          </a:r>
          <a:r>
            <a:rPr lang="en-US" sz="1500" i="1" kern="1200" dirty="0">
              <a:latin typeface="Arial" panose="020B0604020202020204" pitchFamily="34" charset="0"/>
              <a:cs typeface="Arial" panose="020B0604020202020204" pitchFamily="34" charset="0"/>
            </a:rPr>
            <a:t>only</a:t>
          </a:r>
        </a:p>
        <a:p>
          <a:pPr marL="114300" lvl="1" indent="-114300" algn="l" defTabSz="666750">
            <a:lnSpc>
              <a:spcPct val="90000"/>
            </a:lnSpc>
            <a:spcBef>
              <a:spcPct val="0"/>
            </a:spcBef>
            <a:spcAft>
              <a:spcPct val="15000"/>
            </a:spcAft>
            <a:buChar char="•"/>
          </a:pPr>
          <a:r>
            <a:rPr lang="en-US" sz="1500" kern="1200" dirty="0">
              <a:latin typeface="Arial" panose="020B0604020202020204" pitchFamily="34" charset="0"/>
              <a:cs typeface="Arial" panose="020B0604020202020204" pitchFamily="34" charset="0"/>
            </a:rPr>
            <a:t>Open-round</a:t>
          </a:r>
        </a:p>
      </dsp:txBody>
      <dsp:txXfrm>
        <a:off x="4324601" y="2100273"/>
        <a:ext cx="1894587" cy="1935225"/>
      </dsp:txXfrm>
    </dsp:sp>
    <dsp:sp modelId="{822A3261-4F3C-42A6-8921-D6013FF79502}">
      <dsp:nvSpPr>
        <dsp:cNvPr id="0" name=""/>
        <dsp:cNvSpPr/>
      </dsp:nvSpPr>
      <dsp:spPr>
        <a:xfrm>
          <a:off x="6484431" y="1383168"/>
          <a:ext cx="1894587" cy="717105"/>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60960" rIns="106680" bIns="6096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Arial" panose="020B0604020202020204" pitchFamily="34" charset="0"/>
              <a:cs typeface="Arial" panose="020B0604020202020204" pitchFamily="34" charset="0"/>
            </a:rPr>
            <a:t>4% LIHTC with Bond Gap Financing (BGF)</a:t>
          </a:r>
        </a:p>
      </dsp:txBody>
      <dsp:txXfrm>
        <a:off x="6484431" y="1383168"/>
        <a:ext cx="1894587" cy="717105"/>
      </dsp:txXfrm>
    </dsp:sp>
    <dsp:sp modelId="{9A1E86C4-CF89-4691-9B55-2ED66C18D316}">
      <dsp:nvSpPr>
        <dsp:cNvPr id="0" name=""/>
        <dsp:cNvSpPr/>
      </dsp:nvSpPr>
      <dsp:spPr>
        <a:xfrm>
          <a:off x="6484431" y="2100273"/>
          <a:ext cx="1894587" cy="193522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en-US" sz="1500" kern="1200" dirty="0">
              <a:latin typeface="Arial" panose="020B0604020202020204" pitchFamily="34" charset="0"/>
              <a:cs typeface="Arial" panose="020B0604020202020204" pitchFamily="34" charset="0"/>
            </a:rPr>
            <a:t>4% LIHTC</a:t>
          </a:r>
        </a:p>
        <a:p>
          <a:pPr marL="114300" lvl="1" indent="-114300" algn="l" defTabSz="666750">
            <a:lnSpc>
              <a:spcPct val="90000"/>
            </a:lnSpc>
            <a:spcBef>
              <a:spcPct val="0"/>
            </a:spcBef>
            <a:spcAft>
              <a:spcPct val="15000"/>
            </a:spcAft>
            <a:buChar char="•"/>
          </a:pPr>
          <a:r>
            <a:rPr lang="en-US" sz="1500" kern="1200" dirty="0">
              <a:latin typeface="Arial" panose="020B0604020202020204" pitchFamily="34" charset="0"/>
              <a:cs typeface="Arial" panose="020B0604020202020204" pitchFamily="34" charset="0"/>
            </a:rPr>
            <a:t>Limited soft resources from HOME, NHTF, and OHTF</a:t>
          </a:r>
        </a:p>
        <a:p>
          <a:pPr marL="114300" lvl="1" indent="-114300" algn="l" defTabSz="666750">
            <a:lnSpc>
              <a:spcPct val="90000"/>
            </a:lnSpc>
            <a:spcBef>
              <a:spcPct val="0"/>
            </a:spcBef>
            <a:spcAft>
              <a:spcPct val="15000"/>
            </a:spcAft>
            <a:buChar char="•"/>
          </a:pPr>
          <a:r>
            <a:rPr lang="en-US" sz="1500" kern="1200" dirty="0">
              <a:latin typeface="Arial" panose="020B0604020202020204" pitchFamily="34" charset="0"/>
              <a:cs typeface="Arial" panose="020B0604020202020204" pitchFamily="34" charset="0"/>
            </a:rPr>
            <a:t>Rehabilitation </a:t>
          </a:r>
          <a:r>
            <a:rPr lang="en-US" sz="1500" i="1" kern="1200" dirty="0">
              <a:latin typeface="Arial" panose="020B0604020202020204" pitchFamily="34" charset="0"/>
              <a:cs typeface="Arial" panose="020B0604020202020204" pitchFamily="34" charset="0"/>
            </a:rPr>
            <a:t>only</a:t>
          </a:r>
        </a:p>
        <a:p>
          <a:pPr marL="114300" lvl="1" indent="-114300" algn="l" defTabSz="666750">
            <a:lnSpc>
              <a:spcPct val="90000"/>
            </a:lnSpc>
            <a:spcBef>
              <a:spcPct val="0"/>
            </a:spcBef>
            <a:spcAft>
              <a:spcPct val="15000"/>
            </a:spcAft>
            <a:buChar char="•"/>
          </a:pPr>
          <a:r>
            <a:rPr lang="en-US" sz="1500" kern="1200" dirty="0">
              <a:latin typeface="Arial" panose="020B0604020202020204" pitchFamily="34" charset="0"/>
              <a:cs typeface="Arial" panose="020B0604020202020204" pitchFamily="34" charset="0"/>
            </a:rPr>
            <a:t>Annual round</a:t>
          </a:r>
        </a:p>
      </dsp:txBody>
      <dsp:txXfrm>
        <a:off x="6484431" y="2100273"/>
        <a:ext cx="1894587" cy="1935225"/>
      </dsp:txXfrm>
    </dsp:sp>
    <dsp:sp modelId="{4999780E-3091-4523-8641-56E63977B481}">
      <dsp:nvSpPr>
        <dsp:cNvPr id="0" name=""/>
        <dsp:cNvSpPr/>
      </dsp:nvSpPr>
      <dsp:spPr>
        <a:xfrm>
          <a:off x="8644261" y="1383168"/>
          <a:ext cx="1894587" cy="717105"/>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60960" rIns="106680" bIns="6096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Arial" panose="020B0604020202020204" pitchFamily="34" charset="0"/>
              <a:cs typeface="Arial" panose="020B0604020202020204" pitchFamily="34" charset="0"/>
            </a:rPr>
            <a:t>4% LIHTC with     Ohio LIHTC</a:t>
          </a:r>
        </a:p>
      </dsp:txBody>
      <dsp:txXfrm>
        <a:off x="8644261" y="1383168"/>
        <a:ext cx="1894587" cy="717105"/>
      </dsp:txXfrm>
    </dsp:sp>
    <dsp:sp modelId="{CCCE923D-E32A-4CE5-80BA-5E0191347B39}">
      <dsp:nvSpPr>
        <dsp:cNvPr id="0" name=""/>
        <dsp:cNvSpPr/>
      </dsp:nvSpPr>
      <dsp:spPr>
        <a:xfrm>
          <a:off x="8644261" y="2100273"/>
          <a:ext cx="1894587" cy="193522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en-US" sz="1500" kern="1200" dirty="0">
              <a:latin typeface="Arial" panose="020B0604020202020204" pitchFamily="34" charset="0"/>
              <a:cs typeface="Arial" panose="020B0604020202020204" pitchFamily="34" charset="0"/>
            </a:rPr>
            <a:t>4% LIHTC </a:t>
          </a:r>
        </a:p>
        <a:p>
          <a:pPr marL="114300" lvl="1" indent="-114300" algn="l" defTabSz="666750">
            <a:lnSpc>
              <a:spcPct val="90000"/>
            </a:lnSpc>
            <a:spcBef>
              <a:spcPct val="0"/>
            </a:spcBef>
            <a:spcAft>
              <a:spcPct val="15000"/>
            </a:spcAft>
            <a:buFont typeface="Arial" panose="020B0604020202020204" pitchFamily="34" charset="0"/>
            <a:buChar char="•"/>
          </a:pPr>
          <a:r>
            <a:rPr lang="en-US" sz="1500" kern="1200">
              <a:latin typeface="Arial" panose="020B0604020202020204" pitchFamily="34" charset="0"/>
              <a:cs typeface="Arial" panose="020B0604020202020204" pitchFamily="34" charset="0"/>
            </a:rPr>
            <a:t>Limited Ohio LIHTC (OLIHTC)</a:t>
          </a:r>
          <a:endParaRPr lang="en-US" sz="1500" kern="1200" dirty="0">
            <a:latin typeface="Arial" panose="020B0604020202020204" pitchFamily="34" charset="0"/>
            <a:cs typeface="Arial" panose="020B0604020202020204" pitchFamily="34" charset="0"/>
          </a:endParaRPr>
        </a:p>
        <a:p>
          <a:pPr marL="114300" lvl="1" indent="-114300" algn="l" defTabSz="666750">
            <a:lnSpc>
              <a:spcPct val="90000"/>
            </a:lnSpc>
            <a:spcBef>
              <a:spcPct val="0"/>
            </a:spcBef>
            <a:spcAft>
              <a:spcPct val="15000"/>
            </a:spcAft>
            <a:buChar char="•"/>
          </a:pPr>
          <a:r>
            <a:rPr lang="en-US" sz="1500" kern="1200" dirty="0">
              <a:latin typeface="Arial" panose="020B0604020202020204" pitchFamily="34" charset="0"/>
              <a:cs typeface="Arial" panose="020B0604020202020204" pitchFamily="34" charset="0"/>
            </a:rPr>
            <a:t>New construction and adaptive reuse </a:t>
          </a:r>
          <a:r>
            <a:rPr lang="en-US" sz="1500" i="1" kern="1200" dirty="0">
              <a:latin typeface="Arial" panose="020B0604020202020204" pitchFamily="34" charset="0"/>
              <a:cs typeface="Arial" panose="020B0604020202020204" pitchFamily="34" charset="0"/>
            </a:rPr>
            <a:t>only</a:t>
          </a:r>
          <a:endParaRPr lang="en-US" sz="1500" kern="1200" dirty="0">
            <a:latin typeface="Arial" panose="020B0604020202020204" pitchFamily="34" charset="0"/>
            <a:cs typeface="Arial" panose="020B0604020202020204" pitchFamily="34" charset="0"/>
          </a:endParaRPr>
        </a:p>
        <a:p>
          <a:pPr marL="114300" lvl="1" indent="-114300" algn="l" defTabSz="666750">
            <a:lnSpc>
              <a:spcPct val="90000"/>
            </a:lnSpc>
            <a:spcBef>
              <a:spcPct val="0"/>
            </a:spcBef>
            <a:spcAft>
              <a:spcPct val="15000"/>
            </a:spcAft>
            <a:buChar char="•"/>
          </a:pPr>
          <a:r>
            <a:rPr lang="en-US" sz="1500" kern="1200" dirty="0">
              <a:latin typeface="Arial" panose="020B0604020202020204" pitchFamily="34" charset="0"/>
              <a:cs typeface="Arial" panose="020B0604020202020204" pitchFamily="34" charset="0"/>
            </a:rPr>
            <a:t>Annual round</a:t>
          </a:r>
        </a:p>
      </dsp:txBody>
      <dsp:txXfrm>
        <a:off x="8644261" y="2100273"/>
        <a:ext cx="1894587" cy="193522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9AE2BB-6D3D-4240-83D3-616B7CEC5B4B}">
      <dsp:nvSpPr>
        <dsp:cNvPr id="0" name=""/>
        <dsp:cNvSpPr/>
      </dsp:nvSpPr>
      <dsp:spPr>
        <a:xfrm>
          <a:off x="0" y="80519"/>
          <a:ext cx="8980577" cy="49491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Draft 1 posted</a:t>
          </a:r>
        </a:p>
      </dsp:txBody>
      <dsp:txXfrm>
        <a:off x="24160" y="104679"/>
        <a:ext cx="8932257" cy="446590"/>
      </dsp:txXfrm>
    </dsp:sp>
    <dsp:sp modelId="{A3D3C61E-6438-42B9-A71A-77C65A7C43DD}">
      <dsp:nvSpPr>
        <dsp:cNvPr id="0" name=""/>
        <dsp:cNvSpPr/>
      </dsp:nvSpPr>
      <dsp:spPr>
        <a:xfrm>
          <a:off x="0" y="575429"/>
          <a:ext cx="8980577" cy="2980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133" tIns="22860" rIns="128016" bIns="22860" numCol="1" spcCol="1270" anchor="t" anchorCtr="0">
          <a:noAutofit/>
        </a:bodyPr>
        <a:lstStyle/>
        <a:p>
          <a:pPr marL="114300" lvl="1" indent="-114300" algn="l" defTabSz="622300">
            <a:lnSpc>
              <a:spcPct val="90000"/>
            </a:lnSpc>
            <a:spcBef>
              <a:spcPct val="0"/>
            </a:spcBef>
            <a:spcAft>
              <a:spcPct val="20000"/>
            </a:spcAft>
            <a:buChar char="•"/>
          </a:pPr>
          <a:r>
            <a:rPr lang="en-US" sz="1400" kern="1200"/>
            <a:t>Accepting Public Comments until Tuesday, October 1, 2025.</a:t>
          </a:r>
          <a:endParaRPr lang="en-US" sz="1400" kern="1200" dirty="0"/>
        </a:p>
      </dsp:txBody>
      <dsp:txXfrm>
        <a:off x="0" y="575429"/>
        <a:ext cx="8980577" cy="298080"/>
      </dsp:txXfrm>
    </dsp:sp>
    <dsp:sp modelId="{82A222DB-2F84-4316-96BE-83D8BFD19910}">
      <dsp:nvSpPr>
        <dsp:cNvPr id="0" name=""/>
        <dsp:cNvSpPr/>
      </dsp:nvSpPr>
      <dsp:spPr>
        <a:xfrm>
          <a:off x="0" y="873510"/>
          <a:ext cx="8980577" cy="49491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Updated to include HDGF (non-LIHTC) Experience and Capacity</a:t>
          </a:r>
        </a:p>
      </dsp:txBody>
      <dsp:txXfrm>
        <a:off x="24160" y="897670"/>
        <a:ext cx="8932257" cy="446590"/>
      </dsp:txXfrm>
    </dsp:sp>
    <dsp:sp modelId="{C51CCB10-55DD-4773-9036-AE30454CF4A7}">
      <dsp:nvSpPr>
        <dsp:cNvPr id="0" name=""/>
        <dsp:cNvSpPr/>
      </dsp:nvSpPr>
      <dsp:spPr>
        <a:xfrm>
          <a:off x="0" y="1368419"/>
          <a:ext cx="8980577" cy="2980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133" tIns="22860" rIns="128016" bIns="22860" numCol="1" spcCol="1270" anchor="t" anchorCtr="0">
          <a:noAutofit/>
        </a:bodyPr>
        <a:lstStyle/>
        <a:p>
          <a:pPr marL="114300" lvl="1" indent="-114300" algn="l" defTabSz="622300">
            <a:lnSpc>
              <a:spcPct val="90000"/>
            </a:lnSpc>
            <a:spcBef>
              <a:spcPct val="0"/>
            </a:spcBef>
            <a:spcAft>
              <a:spcPct val="20000"/>
            </a:spcAft>
            <a:buChar char="•"/>
          </a:pPr>
          <a:r>
            <a:rPr lang="en-US" sz="1400" kern="1200"/>
            <a:t>A Minimum Requirements section for HDGF Program</a:t>
          </a:r>
          <a:endParaRPr lang="en-US" sz="1400" kern="1200" dirty="0"/>
        </a:p>
      </dsp:txBody>
      <dsp:txXfrm>
        <a:off x="0" y="1368419"/>
        <a:ext cx="8980577" cy="298080"/>
      </dsp:txXfrm>
    </dsp:sp>
    <dsp:sp modelId="{6122E568-FC0B-4909-AFA7-E28CB01816F3}">
      <dsp:nvSpPr>
        <dsp:cNvPr id="0" name=""/>
        <dsp:cNvSpPr/>
      </dsp:nvSpPr>
      <dsp:spPr>
        <a:xfrm>
          <a:off x="0" y="1666500"/>
          <a:ext cx="8980577" cy="49491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Clarified General Partner/Member review</a:t>
          </a:r>
        </a:p>
      </dsp:txBody>
      <dsp:txXfrm>
        <a:off x="24160" y="1690660"/>
        <a:ext cx="8932257" cy="446590"/>
      </dsp:txXfrm>
    </dsp:sp>
    <dsp:sp modelId="{F84BD234-58E6-4FD1-A520-E921CD6ABA78}">
      <dsp:nvSpPr>
        <dsp:cNvPr id="0" name=""/>
        <dsp:cNvSpPr/>
      </dsp:nvSpPr>
      <dsp:spPr>
        <a:xfrm>
          <a:off x="0" y="2213249"/>
          <a:ext cx="8980577" cy="49491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Added Definitions</a:t>
          </a:r>
        </a:p>
      </dsp:txBody>
      <dsp:txXfrm>
        <a:off x="24160" y="2237409"/>
        <a:ext cx="8932257" cy="446590"/>
      </dsp:txXfrm>
    </dsp:sp>
    <dsp:sp modelId="{2FB37239-D3EB-4410-8651-4F2D3415FC76}">
      <dsp:nvSpPr>
        <dsp:cNvPr id="0" name=""/>
        <dsp:cNvSpPr/>
      </dsp:nvSpPr>
      <dsp:spPr>
        <a:xfrm>
          <a:off x="0" y="2708159"/>
          <a:ext cx="8980577" cy="2980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133" tIns="22860" rIns="128016" bIns="22860" numCol="1" spcCol="1270" anchor="t" anchorCtr="0">
          <a:noAutofit/>
        </a:bodyPr>
        <a:lstStyle/>
        <a:p>
          <a:pPr marL="114300" lvl="1" indent="-114300" algn="l" defTabSz="622300">
            <a:lnSpc>
              <a:spcPct val="90000"/>
            </a:lnSpc>
            <a:spcBef>
              <a:spcPct val="0"/>
            </a:spcBef>
            <a:spcAft>
              <a:spcPct val="20000"/>
            </a:spcAft>
            <a:buChar char="•"/>
          </a:pPr>
          <a:r>
            <a:rPr lang="en-US" sz="1400" kern="1200"/>
            <a:t>Capacity of Developer, Experience, Successful Completion</a:t>
          </a:r>
          <a:endParaRPr lang="en-US" sz="1400" kern="1200" dirty="0"/>
        </a:p>
      </dsp:txBody>
      <dsp:txXfrm>
        <a:off x="0" y="2708159"/>
        <a:ext cx="8980577" cy="298080"/>
      </dsp:txXfrm>
    </dsp:sp>
    <dsp:sp modelId="{D5DEC3FD-8F40-4988-AE7D-5F87FA1439DA}">
      <dsp:nvSpPr>
        <dsp:cNvPr id="0" name=""/>
        <dsp:cNvSpPr/>
      </dsp:nvSpPr>
      <dsp:spPr>
        <a:xfrm>
          <a:off x="0" y="3006239"/>
          <a:ext cx="8980577" cy="494910"/>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Experience and Capacity Review Cycle Added (Annual or 2-year)</a:t>
          </a:r>
        </a:p>
      </dsp:txBody>
      <dsp:txXfrm>
        <a:off x="24160" y="3030399"/>
        <a:ext cx="8932257" cy="446590"/>
      </dsp:txXfrm>
    </dsp:sp>
    <dsp:sp modelId="{9F5D9E12-DB83-405E-8D22-8A89E3F88F2D}">
      <dsp:nvSpPr>
        <dsp:cNvPr id="0" name=""/>
        <dsp:cNvSpPr/>
      </dsp:nvSpPr>
      <dsp:spPr>
        <a:xfrm>
          <a:off x="0" y="3501150"/>
          <a:ext cx="8980577" cy="5589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133" tIns="22860" rIns="128016" bIns="22860" numCol="1" spcCol="1270" anchor="t" anchorCtr="0">
          <a:noAutofit/>
        </a:bodyPr>
        <a:lstStyle/>
        <a:p>
          <a:pPr marL="114300" lvl="1" indent="-114300" algn="l" defTabSz="622300">
            <a:lnSpc>
              <a:spcPct val="90000"/>
            </a:lnSpc>
            <a:spcBef>
              <a:spcPct val="0"/>
            </a:spcBef>
            <a:spcAft>
              <a:spcPct val="20000"/>
            </a:spcAft>
            <a:buChar char="•"/>
          </a:pPr>
          <a:r>
            <a:rPr lang="en-US" sz="1400" kern="1200"/>
            <a:t>Made a 2-year review for experienced developers (MQ #4-6)</a:t>
          </a:r>
          <a:endParaRPr lang="en-US" sz="1400" kern="1200" dirty="0"/>
        </a:p>
        <a:p>
          <a:pPr marL="114300" lvl="1" indent="-114300" algn="l" defTabSz="622300">
            <a:lnSpc>
              <a:spcPct val="90000"/>
            </a:lnSpc>
            <a:spcBef>
              <a:spcPct val="0"/>
            </a:spcBef>
            <a:spcAft>
              <a:spcPct val="20000"/>
            </a:spcAft>
            <a:buChar char="•"/>
          </a:pPr>
          <a:r>
            <a:rPr lang="en-US" sz="1400" kern="1200" dirty="0"/>
            <a:t>Allow for those approved in 2025 to use their 2025 approval for 2-years. (This would assist 72 entities so far!)</a:t>
          </a:r>
        </a:p>
      </dsp:txBody>
      <dsp:txXfrm>
        <a:off x="0" y="3501150"/>
        <a:ext cx="8980577" cy="558900"/>
      </dsp:txXfrm>
    </dsp:sp>
    <dsp:sp modelId="{DD8534E8-0C1D-42CC-9E9E-BB116D1CA12F}">
      <dsp:nvSpPr>
        <dsp:cNvPr id="0" name=""/>
        <dsp:cNvSpPr/>
      </dsp:nvSpPr>
      <dsp:spPr>
        <a:xfrm>
          <a:off x="0" y="4060050"/>
          <a:ext cx="8980577" cy="49491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Removed Lien &amp; Litigation due at E/C.  </a:t>
          </a:r>
          <a:endParaRPr lang="en-US" sz="1800" kern="1200" dirty="0"/>
        </a:p>
      </dsp:txBody>
      <dsp:txXfrm>
        <a:off x="24160" y="4084210"/>
        <a:ext cx="8932257" cy="446590"/>
      </dsp:txXfrm>
    </dsp:sp>
    <dsp:sp modelId="{F1B8A0BC-B92A-40CD-B7FF-F497B1A683B5}">
      <dsp:nvSpPr>
        <dsp:cNvPr id="0" name=""/>
        <dsp:cNvSpPr/>
      </dsp:nvSpPr>
      <dsp:spPr>
        <a:xfrm>
          <a:off x="0" y="4554960"/>
          <a:ext cx="8980577" cy="5589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133" tIns="22860" rIns="128016" bIns="22860" numCol="1" spcCol="1270" anchor="t" anchorCtr="0">
          <a:noAutofit/>
        </a:bodyPr>
        <a:lstStyle/>
        <a:p>
          <a:pPr marL="114300" lvl="1" indent="-114300" algn="l" defTabSz="622300">
            <a:lnSpc>
              <a:spcPct val="90000"/>
            </a:lnSpc>
            <a:spcBef>
              <a:spcPct val="0"/>
            </a:spcBef>
            <a:spcAft>
              <a:spcPct val="20000"/>
            </a:spcAft>
            <a:buChar char="•"/>
          </a:pPr>
          <a:r>
            <a:rPr lang="en-US" sz="1400" kern="1200" dirty="0"/>
            <a:t>This is consistent with </a:t>
          </a:r>
          <a:r>
            <a:rPr lang="en-US" sz="1400" kern="1200" dirty="0">
              <a:hlinkClick xmlns:r="http://schemas.openxmlformats.org/officeDocument/2006/relationships" r:id="rId1" tooltip="Original URL: https://ohiohome.org/ppd/documents/ExpCapacity-FAQ-July2025.pdf. Click or tap if you trust this link."/>
            </a:rPr>
            <a:t>current FAQ</a:t>
          </a:r>
          <a:r>
            <a:rPr lang="en-US" sz="1400" kern="1200" dirty="0"/>
            <a:t>. </a:t>
          </a:r>
        </a:p>
        <a:p>
          <a:pPr marL="114300" lvl="1" indent="-114300" algn="l" defTabSz="622300">
            <a:lnSpc>
              <a:spcPct val="90000"/>
            </a:lnSpc>
            <a:spcBef>
              <a:spcPct val="0"/>
            </a:spcBef>
            <a:spcAft>
              <a:spcPct val="20000"/>
            </a:spcAft>
            <a:buChar char="•"/>
          </a:pPr>
          <a:r>
            <a:rPr lang="en-US" sz="1400" kern="1200" dirty="0"/>
            <a:t>Due with application as they include county-specific L&amp;L.</a:t>
          </a:r>
        </a:p>
      </dsp:txBody>
      <dsp:txXfrm>
        <a:off x="0" y="4554960"/>
        <a:ext cx="8980577" cy="5589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61AC08-86F5-4EE3-8344-9DA242C46B2C}">
      <dsp:nvSpPr>
        <dsp:cNvPr id="0" name=""/>
        <dsp:cNvSpPr/>
      </dsp:nvSpPr>
      <dsp:spPr>
        <a:xfrm>
          <a:off x="3041" y="940225"/>
          <a:ext cx="2965521" cy="1139801"/>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dirty="0"/>
            <a:t>4% LIHTC QAP</a:t>
          </a:r>
        </a:p>
      </dsp:txBody>
      <dsp:txXfrm>
        <a:off x="3041" y="940225"/>
        <a:ext cx="2965521" cy="1139801"/>
      </dsp:txXfrm>
    </dsp:sp>
    <dsp:sp modelId="{18A45938-B019-4827-8A6C-C77020FD7035}">
      <dsp:nvSpPr>
        <dsp:cNvPr id="0" name=""/>
        <dsp:cNvSpPr/>
      </dsp:nvSpPr>
      <dsp:spPr>
        <a:xfrm>
          <a:off x="3041" y="2080026"/>
          <a:ext cx="2965521" cy="2017575"/>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No update for 2026</a:t>
          </a:r>
        </a:p>
        <a:p>
          <a:pPr marL="228600" lvl="1" indent="-228600" algn="l" defTabSz="889000">
            <a:lnSpc>
              <a:spcPct val="90000"/>
            </a:lnSpc>
            <a:spcBef>
              <a:spcPct val="0"/>
            </a:spcBef>
            <a:spcAft>
              <a:spcPct val="15000"/>
            </a:spcAft>
            <a:buChar char="•"/>
          </a:pPr>
          <a:r>
            <a:rPr lang="en-US" sz="2000" kern="1200" dirty="0"/>
            <a:t>Application window opens February 2, 2026</a:t>
          </a:r>
        </a:p>
      </dsp:txBody>
      <dsp:txXfrm>
        <a:off x="3041" y="2080026"/>
        <a:ext cx="2965521" cy="2017575"/>
      </dsp:txXfrm>
    </dsp:sp>
    <dsp:sp modelId="{B2B3043F-7C43-4A25-A46A-CB514524AAFD}">
      <dsp:nvSpPr>
        <dsp:cNvPr id="0" name=""/>
        <dsp:cNvSpPr/>
      </dsp:nvSpPr>
      <dsp:spPr>
        <a:xfrm>
          <a:off x="3383735" y="940225"/>
          <a:ext cx="2965521" cy="1139801"/>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dirty="0"/>
            <a:t>2026 BGF</a:t>
          </a:r>
        </a:p>
      </dsp:txBody>
      <dsp:txXfrm>
        <a:off x="3383735" y="940225"/>
        <a:ext cx="2965521" cy="1139801"/>
      </dsp:txXfrm>
    </dsp:sp>
    <dsp:sp modelId="{079E4718-CF90-4DA1-BC41-381E51A8EC77}">
      <dsp:nvSpPr>
        <dsp:cNvPr id="0" name=""/>
        <dsp:cNvSpPr/>
      </dsp:nvSpPr>
      <dsp:spPr>
        <a:xfrm>
          <a:off x="3383735" y="2080026"/>
          <a:ext cx="2965521" cy="2017575"/>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Pending Federal Budget for HOME &amp; NHTF</a:t>
          </a:r>
        </a:p>
        <a:p>
          <a:pPr marL="228600" lvl="1" indent="-228600" algn="l" defTabSz="889000">
            <a:lnSpc>
              <a:spcPct val="90000"/>
            </a:lnSpc>
            <a:spcBef>
              <a:spcPct val="0"/>
            </a:spcBef>
            <a:spcAft>
              <a:spcPct val="15000"/>
            </a:spcAft>
            <a:buChar char="•"/>
          </a:pPr>
          <a:r>
            <a:rPr lang="en-US" sz="2000" kern="1200" dirty="0"/>
            <a:t>Planning Dec/Jan</a:t>
          </a:r>
        </a:p>
        <a:p>
          <a:pPr marL="228600" lvl="1" indent="-228600" algn="l" defTabSz="889000">
            <a:lnSpc>
              <a:spcPct val="90000"/>
            </a:lnSpc>
            <a:spcBef>
              <a:spcPct val="0"/>
            </a:spcBef>
            <a:spcAft>
              <a:spcPct val="15000"/>
            </a:spcAft>
            <a:buChar char="•"/>
          </a:pPr>
          <a:r>
            <a:rPr lang="en-US" sz="2000" kern="1200" dirty="0"/>
            <a:t>Final Draft Mar/Apr</a:t>
          </a:r>
        </a:p>
      </dsp:txBody>
      <dsp:txXfrm>
        <a:off x="3383735" y="2080026"/>
        <a:ext cx="2965521" cy="2017575"/>
      </dsp:txXfrm>
    </dsp:sp>
    <dsp:sp modelId="{9DA388B5-304E-46D4-B606-C8075A3F18BE}">
      <dsp:nvSpPr>
        <dsp:cNvPr id="0" name=""/>
        <dsp:cNvSpPr/>
      </dsp:nvSpPr>
      <dsp:spPr>
        <a:xfrm>
          <a:off x="6764429" y="940225"/>
          <a:ext cx="2965521" cy="1139801"/>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dirty="0"/>
            <a:t>SFY 2027 </a:t>
          </a:r>
        </a:p>
        <a:p>
          <a:pPr marL="0" lvl="0" indent="0" algn="ctr" defTabSz="1066800">
            <a:lnSpc>
              <a:spcPct val="90000"/>
            </a:lnSpc>
            <a:spcBef>
              <a:spcPct val="0"/>
            </a:spcBef>
            <a:spcAft>
              <a:spcPct val="35000"/>
            </a:spcAft>
            <a:buNone/>
          </a:pPr>
          <a:r>
            <a:rPr lang="en-US" sz="2400" b="1" kern="1200" dirty="0"/>
            <a:t>Ohio LIHTC</a:t>
          </a:r>
        </a:p>
      </dsp:txBody>
      <dsp:txXfrm>
        <a:off x="6764429" y="940225"/>
        <a:ext cx="2965521" cy="1139801"/>
      </dsp:txXfrm>
    </dsp:sp>
    <dsp:sp modelId="{D7CA9491-DB64-44F7-B33F-F117F7A6E5A2}">
      <dsp:nvSpPr>
        <dsp:cNvPr id="0" name=""/>
        <dsp:cNvSpPr/>
      </dsp:nvSpPr>
      <dsp:spPr>
        <a:xfrm>
          <a:off x="6764429" y="2080026"/>
          <a:ext cx="2965521" cy="2017575"/>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Planning Dec/Jan</a:t>
          </a:r>
        </a:p>
        <a:p>
          <a:pPr marL="228600" lvl="1" indent="-228600" algn="l" defTabSz="889000">
            <a:lnSpc>
              <a:spcPct val="90000"/>
            </a:lnSpc>
            <a:spcBef>
              <a:spcPct val="0"/>
            </a:spcBef>
            <a:spcAft>
              <a:spcPct val="15000"/>
            </a:spcAft>
            <a:buChar char="•"/>
          </a:pPr>
          <a:r>
            <a:rPr lang="en-US" sz="2000" kern="1200" dirty="0"/>
            <a:t>Final Draft Mar/Apr</a:t>
          </a:r>
        </a:p>
        <a:p>
          <a:pPr marL="228600" lvl="1" indent="-228600" algn="l" defTabSz="889000">
            <a:lnSpc>
              <a:spcPct val="90000"/>
            </a:lnSpc>
            <a:spcBef>
              <a:spcPct val="0"/>
            </a:spcBef>
            <a:spcAft>
              <a:spcPct val="15000"/>
            </a:spcAft>
            <a:buChar char="•"/>
          </a:pPr>
          <a:r>
            <a:rPr lang="en-US" sz="2000" kern="1200" dirty="0"/>
            <a:t>Goal: OHFA Board Project approval by May 2027.</a:t>
          </a:r>
        </a:p>
      </dsp:txBody>
      <dsp:txXfrm>
        <a:off x="6764429" y="2080026"/>
        <a:ext cx="2965521" cy="201757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0653EF-6FA7-46A1-8241-1C10EB36E00A}">
      <dsp:nvSpPr>
        <dsp:cNvPr id="0" name=""/>
        <dsp:cNvSpPr/>
      </dsp:nvSpPr>
      <dsp:spPr>
        <a:xfrm>
          <a:off x="483017" y="896"/>
          <a:ext cx="4247595" cy="227685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Font typeface="Arial" panose="020B0604020202020204" pitchFamily="34" charset="0"/>
            <a:buNone/>
          </a:pPr>
          <a:r>
            <a:rPr lang="en-US" sz="2900" b="1" kern="1200" dirty="0"/>
            <a:t>51 Applications</a:t>
          </a:r>
        </a:p>
        <a:p>
          <a:pPr marL="228600" lvl="1" indent="-228600" algn="l" defTabSz="1022350">
            <a:lnSpc>
              <a:spcPct val="90000"/>
            </a:lnSpc>
            <a:spcBef>
              <a:spcPct val="0"/>
            </a:spcBef>
            <a:spcAft>
              <a:spcPct val="15000"/>
            </a:spcAft>
            <a:buChar char="•"/>
          </a:pPr>
          <a:r>
            <a:rPr lang="en-US" sz="2300" kern="1200" dirty="0"/>
            <a:t>Metropolitan – 33 Applications</a:t>
          </a:r>
        </a:p>
        <a:p>
          <a:pPr marL="228600" lvl="1" indent="-228600" algn="l" defTabSz="1022350">
            <a:lnSpc>
              <a:spcPct val="90000"/>
            </a:lnSpc>
            <a:spcBef>
              <a:spcPct val="0"/>
            </a:spcBef>
            <a:spcAft>
              <a:spcPct val="15000"/>
            </a:spcAft>
            <a:buChar char="•"/>
          </a:pPr>
          <a:r>
            <a:rPr lang="en-US" sz="2300" kern="1200" dirty="0"/>
            <a:t>Rural – 18 Applications</a:t>
          </a:r>
        </a:p>
      </dsp:txBody>
      <dsp:txXfrm>
        <a:off x="483017" y="896"/>
        <a:ext cx="4247595" cy="2276859"/>
      </dsp:txXfrm>
    </dsp:sp>
    <dsp:sp modelId="{73EDF0C8-7F65-4C28-97F9-05C0619FCCBE}">
      <dsp:nvSpPr>
        <dsp:cNvPr id="0" name=""/>
        <dsp:cNvSpPr/>
      </dsp:nvSpPr>
      <dsp:spPr>
        <a:xfrm>
          <a:off x="5110089" y="896"/>
          <a:ext cx="3896123" cy="2276859"/>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b="1" kern="1200" dirty="0"/>
            <a:t>Application Requests</a:t>
          </a:r>
        </a:p>
        <a:p>
          <a:pPr marL="228600" lvl="1" indent="-228600" algn="l" defTabSz="1022350">
            <a:lnSpc>
              <a:spcPct val="90000"/>
            </a:lnSpc>
            <a:spcBef>
              <a:spcPct val="0"/>
            </a:spcBef>
            <a:spcAft>
              <a:spcPct val="15000"/>
            </a:spcAft>
            <a:buChar char="•"/>
          </a:pPr>
          <a:r>
            <a:rPr lang="en-US" sz="2300" kern="1200" dirty="0"/>
            <a:t>Ohio LIHTC: ~$480 million</a:t>
          </a:r>
        </a:p>
        <a:p>
          <a:pPr marL="228600" lvl="1" indent="-228600" algn="l" defTabSz="1022350">
            <a:lnSpc>
              <a:spcPct val="90000"/>
            </a:lnSpc>
            <a:spcBef>
              <a:spcPct val="0"/>
            </a:spcBef>
            <a:spcAft>
              <a:spcPct val="15000"/>
            </a:spcAft>
            <a:buChar char="•"/>
          </a:pPr>
          <a:r>
            <a:rPr lang="en-US" sz="2300" kern="1200" dirty="0"/>
            <a:t>OHTF: $70.4 million</a:t>
          </a:r>
        </a:p>
        <a:p>
          <a:pPr marL="228600" lvl="1" indent="-228600" algn="l" defTabSz="1022350">
            <a:lnSpc>
              <a:spcPct val="90000"/>
            </a:lnSpc>
            <a:spcBef>
              <a:spcPct val="0"/>
            </a:spcBef>
            <a:spcAft>
              <a:spcPct val="15000"/>
            </a:spcAft>
            <a:buChar char="•"/>
          </a:pPr>
          <a:r>
            <a:rPr lang="en-US" sz="2300" kern="1200" dirty="0"/>
            <a:t>Construct 6168 units</a:t>
          </a:r>
        </a:p>
      </dsp:txBody>
      <dsp:txXfrm>
        <a:off x="5110089" y="896"/>
        <a:ext cx="3896123" cy="2276859"/>
      </dsp:txXfrm>
    </dsp:sp>
    <dsp:sp modelId="{1456D51D-3F2B-4B77-8F14-5D99667D36FC}">
      <dsp:nvSpPr>
        <dsp:cNvPr id="0" name=""/>
        <dsp:cNvSpPr/>
      </dsp:nvSpPr>
      <dsp:spPr>
        <a:xfrm>
          <a:off x="3079092" y="2657232"/>
          <a:ext cx="3331045" cy="1699265"/>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Oversubscribed</a:t>
          </a:r>
          <a:br>
            <a:rPr lang="en-US" sz="2200" kern="1200" dirty="0"/>
          </a:br>
          <a:r>
            <a:rPr lang="en-US" sz="2900" b="1" kern="1200" dirty="0"/>
            <a:t>5:1</a:t>
          </a:r>
        </a:p>
      </dsp:txBody>
      <dsp:txXfrm>
        <a:off x="3079092" y="2657232"/>
        <a:ext cx="3331045" cy="169926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89D884-5336-4457-BF90-FA93756B637D}">
      <dsp:nvSpPr>
        <dsp:cNvPr id="0" name=""/>
        <dsp:cNvSpPr/>
      </dsp:nvSpPr>
      <dsp:spPr>
        <a:xfrm>
          <a:off x="929510" y="553"/>
          <a:ext cx="3536672" cy="212200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Font typeface="Arial" panose="020B0604020202020204" pitchFamily="34" charset="0"/>
            <a:buNone/>
          </a:pPr>
          <a:r>
            <a:rPr lang="en-US" sz="2800" b="1" kern="1200" dirty="0"/>
            <a:t>16 Applications</a:t>
          </a:r>
        </a:p>
        <a:p>
          <a:pPr marL="228600" lvl="1" indent="-228600" algn="l" defTabSz="977900">
            <a:lnSpc>
              <a:spcPct val="90000"/>
            </a:lnSpc>
            <a:spcBef>
              <a:spcPct val="0"/>
            </a:spcBef>
            <a:spcAft>
              <a:spcPct val="15000"/>
            </a:spcAft>
            <a:buChar char="•"/>
          </a:pPr>
          <a:r>
            <a:rPr lang="en-US" sz="2200" kern="1200" dirty="0"/>
            <a:t>PJ – 8 Applications</a:t>
          </a:r>
        </a:p>
        <a:p>
          <a:pPr marL="228600" lvl="1" indent="-228600" algn="l" defTabSz="977900">
            <a:lnSpc>
              <a:spcPct val="90000"/>
            </a:lnSpc>
            <a:spcBef>
              <a:spcPct val="0"/>
            </a:spcBef>
            <a:spcAft>
              <a:spcPct val="15000"/>
            </a:spcAft>
            <a:buChar char="•"/>
          </a:pPr>
          <a:r>
            <a:rPr lang="en-US" sz="2200" kern="1200" dirty="0"/>
            <a:t>Non-PJ – 8 Applications</a:t>
          </a:r>
        </a:p>
      </dsp:txBody>
      <dsp:txXfrm>
        <a:off x="929510" y="553"/>
        <a:ext cx="3536672" cy="2122003"/>
      </dsp:txXfrm>
    </dsp:sp>
    <dsp:sp modelId="{85891A41-1781-48CF-A873-B9697DCB14F4}">
      <dsp:nvSpPr>
        <dsp:cNvPr id="0" name=""/>
        <dsp:cNvSpPr/>
      </dsp:nvSpPr>
      <dsp:spPr>
        <a:xfrm>
          <a:off x="4819850" y="553"/>
          <a:ext cx="3536672" cy="212200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1" kern="1200" dirty="0"/>
            <a:t>Request HOME, NHTF &amp; OHTF</a:t>
          </a:r>
          <a:r>
            <a:rPr lang="en-US" sz="2800" kern="1200" dirty="0"/>
            <a:t>:</a:t>
          </a:r>
        </a:p>
        <a:p>
          <a:pPr marL="228600" lvl="1" indent="-228600" algn="l" defTabSz="977900">
            <a:lnSpc>
              <a:spcPct val="90000"/>
            </a:lnSpc>
            <a:spcBef>
              <a:spcPct val="0"/>
            </a:spcBef>
            <a:spcAft>
              <a:spcPct val="15000"/>
            </a:spcAft>
            <a:buChar char="•"/>
          </a:pPr>
          <a:r>
            <a:rPr lang="en-US" sz="2200" kern="1200" dirty="0"/>
            <a:t>~$42.3 million</a:t>
          </a:r>
        </a:p>
        <a:p>
          <a:pPr marL="228600" lvl="1" indent="-228600" algn="l" defTabSz="977900">
            <a:lnSpc>
              <a:spcPct val="90000"/>
            </a:lnSpc>
            <a:spcBef>
              <a:spcPct val="0"/>
            </a:spcBef>
            <a:spcAft>
              <a:spcPct val="15000"/>
            </a:spcAft>
            <a:buChar char="•"/>
          </a:pPr>
          <a:r>
            <a:rPr lang="en-US" sz="2200" kern="1200" dirty="0"/>
            <a:t>Preserve 2021 units</a:t>
          </a:r>
        </a:p>
      </dsp:txBody>
      <dsp:txXfrm>
        <a:off x="4819850" y="553"/>
        <a:ext cx="3536672" cy="2122003"/>
      </dsp:txXfrm>
    </dsp:sp>
    <dsp:sp modelId="{B4B9B2E9-5A24-4E74-B049-0CE4813F1803}">
      <dsp:nvSpPr>
        <dsp:cNvPr id="0" name=""/>
        <dsp:cNvSpPr/>
      </dsp:nvSpPr>
      <dsp:spPr>
        <a:xfrm>
          <a:off x="2874680" y="2476224"/>
          <a:ext cx="3536672" cy="2122003"/>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Oversubscribed</a:t>
          </a:r>
          <a:r>
            <a:rPr lang="en-US" sz="2900" kern="1200" dirty="0"/>
            <a:t> </a:t>
          </a:r>
          <a:br>
            <a:rPr lang="en-US" sz="2900" kern="1200" dirty="0"/>
          </a:br>
          <a:r>
            <a:rPr lang="en-US" sz="2900" b="1" kern="1200" dirty="0"/>
            <a:t>4:1</a:t>
          </a:r>
        </a:p>
      </dsp:txBody>
      <dsp:txXfrm>
        <a:off x="2874680" y="2476224"/>
        <a:ext cx="3536672" cy="212200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183778-8011-4A61-8D8E-C36561B385DB}">
      <dsp:nvSpPr>
        <dsp:cNvPr id="0" name=""/>
        <dsp:cNvSpPr/>
      </dsp:nvSpPr>
      <dsp:spPr>
        <a:xfrm>
          <a:off x="0" y="55662"/>
          <a:ext cx="8856133" cy="8798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dirty="0"/>
            <a:t>Experience and Capacity Standards</a:t>
          </a:r>
        </a:p>
      </dsp:txBody>
      <dsp:txXfrm>
        <a:off x="42950" y="98612"/>
        <a:ext cx="8770233" cy="793940"/>
      </dsp:txXfrm>
    </dsp:sp>
    <dsp:sp modelId="{F790C0F7-F87A-4697-B468-14710ABD2C25}">
      <dsp:nvSpPr>
        <dsp:cNvPr id="0" name=""/>
        <dsp:cNvSpPr/>
      </dsp:nvSpPr>
      <dsp:spPr>
        <a:xfrm>
          <a:off x="0" y="1027662"/>
          <a:ext cx="8856133" cy="87984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dirty="0"/>
            <a:t>Multifamily Rental Underwriting Guidelines</a:t>
          </a:r>
        </a:p>
      </dsp:txBody>
      <dsp:txXfrm>
        <a:off x="42950" y="1070612"/>
        <a:ext cx="8770233" cy="793940"/>
      </dsp:txXfrm>
    </dsp:sp>
    <dsp:sp modelId="{25250379-6264-421C-B273-76C2878AF1ED}">
      <dsp:nvSpPr>
        <dsp:cNvPr id="0" name=""/>
        <dsp:cNvSpPr/>
      </dsp:nvSpPr>
      <dsp:spPr>
        <a:xfrm>
          <a:off x="0" y="1999662"/>
          <a:ext cx="8856133" cy="87984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dirty="0"/>
            <a:t>Multifamily Bond Guidelines</a:t>
          </a:r>
        </a:p>
      </dsp:txBody>
      <dsp:txXfrm>
        <a:off x="42950" y="2042612"/>
        <a:ext cx="8770233" cy="793940"/>
      </dsp:txXfrm>
    </dsp:sp>
    <dsp:sp modelId="{EF6C7237-0232-46E9-872B-26D27A585DFA}">
      <dsp:nvSpPr>
        <dsp:cNvPr id="0" name=""/>
        <dsp:cNvSpPr/>
      </dsp:nvSpPr>
      <dsp:spPr>
        <a:xfrm>
          <a:off x="0" y="2971662"/>
          <a:ext cx="8856133" cy="87984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dirty="0"/>
            <a:t>Design and Architectural Standards (DAS)</a:t>
          </a:r>
        </a:p>
      </dsp:txBody>
      <dsp:txXfrm>
        <a:off x="42950" y="3014612"/>
        <a:ext cx="8770233" cy="79394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CB08D9-FFCC-43E8-9B18-9F8F536A7775}">
      <dsp:nvSpPr>
        <dsp:cNvPr id="0" name=""/>
        <dsp:cNvSpPr/>
      </dsp:nvSpPr>
      <dsp:spPr>
        <a:xfrm>
          <a:off x="0" y="0"/>
          <a:ext cx="9878336" cy="2243730"/>
        </a:xfrm>
        <a:prstGeom prst="roundRect">
          <a:avLst>
            <a:gd name="adj" fmla="val 10000"/>
          </a:avLst>
        </a:prstGeom>
        <a:solidFill>
          <a:schemeClr val="bg1">
            <a:alpha val="9000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1276B73-748D-43FD-8401-CB37E6F5041C}">
      <dsp:nvSpPr>
        <dsp:cNvPr id="0" name=""/>
        <dsp:cNvSpPr/>
      </dsp:nvSpPr>
      <dsp:spPr>
        <a:xfrm>
          <a:off x="414719" y="299164"/>
          <a:ext cx="1858940" cy="1645402"/>
        </a:xfrm>
        <a:prstGeom prst="roundRect">
          <a:avLst>
            <a:gd name="adj" fmla="val 10000"/>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t="-17000" b="-1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537EE0F-0E46-45D6-8389-0B35BCECE5F8}">
      <dsp:nvSpPr>
        <dsp:cNvPr id="0" name=""/>
        <dsp:cNvSpPr/>
      </dsp:nvSpPr>
      <dsp:spPr>
        <a:xfrm rot="10800000">
          <a:off x="298099" y="2243730"/>
          <a:ext cx="2092182" cy="2742337"/>
        </a:xfrm>
        <a:prstGeom prst="round2SameRect">
          <a:avLst>
            <a:gd name="adj1" fmla="val 10500"/>
            <a:gd name="adj2" fmla="val 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marL="0" lvl="0" indent="0" algn="l" defTabSz="711200">
            <a:lnSpc>
              <a:spcPct val="90000"/>
            </a:lnSpc>
            <a:spcBef>
              <a:spcPct val="0"/>
            </a:spcBef>
            <a:spcAft>
              <a:spcPct val="35000"/>
            </a:spcAft>
            <a:buNone/>
          </a:pPr>
          <a:r>
            <a:rPr lang="en-US" sz="1600" b="1" kern="1200" dirty="0"/>
            <a:t>2026 Experience &amp; Capacity Standards</a:t>
          </a:r>
        </a:p>
        <a:p>
          <a:pPr marL="114300" lvl="1" indent="-114300" algn="l" defTabSz="533400">
            <a:lnSpc>
              <a:spcPct val="90000"/>
            </a:lnSpc>
            <a:spcBef>
              <a:spcPct val="0"/>
            </a:spcBef>
            <a:spcAft>
              <a:spcPct val="15000"/>
            </a:spcAft>
            <a:buChar char="•"/>
          </a:pPr>
          <a:r>
            <a:rPr lang="en-US" sz="1200" kern="1200" dirty="0"/>
            <a:t>Draft 1 September 2025</a:t>
          </a:r>
        </a:p>
        <a:p>
          <a:pPr marL="114300" lvl="1" indent="-114300" algn="l" defTabSz="533400">
            <a:lnSpc>
              <a:spcPct val="90000"/>
            </a:lnSpc>
            <a:spcBef>
              <a:spcPct val="0"/>
            </a:spcBef>
            <a:spcAft>
              <a:spcPct val="15000"/>
            </a:spcAft>
            <a:buChar char="•"/>
          </a:pPr>
          <a:r>
            <a:rPr lang="en-US" sz="1200" kern="1200" dirty="0"/>
            <a:t>Effective for PY 2026 Programs:</a:t>
          </a:r>
        </a:p>
        <a:p>
          <a:pPr marL="228600" lvl="2" indent="-114300" algn="l" defTabSz="533400">
            <a:lnSpc>
              <a:spcPct val="90000"/>
            </a:lnSpc>
            <a:spcBef>
              <a:spcPct val="0"/>
            </a:spcBef>
            <a:spcAft>
              <a:spcPct val="15000"/>
            </a:spcAft>
            <a:buChar char="•"/>
          </a:pPr>
          <a:r>
            <a:rPr lang="en-US" sz="1200" kern="1200" dirty="0"/>
            <a:t>HDGF</a:t>
          </a:r>
        </a:p>
        <a:p>
          <a:pPr marL="228600" lvl="2" indent="-114300" algn="l" defTabSz="533400">
            <a:lnSpc>
              <a:spcPct val="90000"/>
            </a:lnSpc>
            <a:spcBef>
              <a:spcPct val="0"/>
            </a:spcBef>
            <a:spcAft>
              <a:spcPct val="15000"/>
            </a:spcAft>
            <a:buChar char="•"/>
          </a:pPr>
          <a:r>
            <a:rPr lang="en-US" sz="1200" kern="1200" dirty="0"/>
            <a:t>9% LIHTC</a:t>
          </a:r>
        </a:p>
        <a:p>
          <a:pPr marL="228600" lvl="2" indent="-114300" algn="l" defTabSz="533400">
            <a:lnSpc>
              <a:spcPct val="90000"/>
            </a:lnSpc>
            <a:spcBef>
              <a:spcPct val="0"/>
            </a:spcBef>
            <a:spcAft>
              <a:spcPct val="15000"/>
            </a:spcAft>
            <a:buChar char="•"/>
          </a:pPr>
          <a:r>
            <a:rPr lang="en-US" sz="1200" kern="1200" dirty="0"/>
            <a:t>4% LIHTC (all)</a:t>
          </a:r>
        </a:p>
      </dsp:txBody>
      <dsp:txXfrm rot="10800000">
        <a:off x="362441" y="2243730"/>
        <a:ext cx="1963498" cy="2677995"/>
      </dsp:txXfrm>
    </dsp:sp>
    <dsp:sp modelId="{F755570D-F5BF-41BA-A222-267879BE48CD}">
      <dsp:nvSpPr>
        <dsp:cNvPr id="0" name=""/>
        <dsp:cNvSpPr/>
      </dsp:nvSpPr>
      <dsp:spPr>
        <a:xfrm>
          <a:off x="2787007" y="299164"/>
          <a:ext cx="1858940" cy="1645402"/>
        </a:xfrm>
        <a:prstGeom prst="roundRect">
          <a:avLst>
            <a:gd name="adj" fmla="val 10000"/>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5291824-8A89-4FE2-8BA7-8DF8D4FB9A48}">
      <dsp:nvSpPr>
        <dsp:cNvPr id="0" name=""/>
        <dsp:cNvSpPr/>
      </dsp:nvSpPr>
      <dsp:spPr>
        <a:xfrm rot="10800000">
          <a:off x="2576175" y="2243730"/>
          <a:ext cx="2280604" cy="2742337"/>
        </a:xfrm>
        <a:prstGeom prst="round2SameRect">
          <a:avLst>
            <a:gd name="adj1" fmla="val 10500"/>
            <a:gd name="adj2" fmla="val 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marL="0" lvl="0" indent="0" algn="l" defTabSz="711200">
            <a:lnSpc>
              <a:spcPct val="90000"/>
            </a:lnSpc>
            <a:spcBef>
              <a:spcPct val="0"/>
            </a:spcBef>
            <a:spcAft>
              <a:spcPct val="35000"/>
            </a:spcAft>
            <a:buNone/>
          </a:pPr>
          <a:r>
            <a:rPr lang="en-US" sz="1600" b="1" kern="1200" dirty="0"/>
            <a:t>Multifamily Rental Underwriting Standards</a:t>
          </a:r>
        </a:p>
        <a:p>
          <a:pPr marL="114300" lvl="1" indent="-114300" algn="l" defTabSz="533400">
            <a:lnSpc>
              <a:spcPct val="90000"/>
            </a:lnSpc>
            <a:spcBef>
              <a:spcPct val="0"/>
            </a:spcBef>
            <a:spcAft>
              <a:spcPct val="15000"/>
            </a:spcAft>
            <a:buChar char="•"/>
          </a:pPr>
          <a:r>
            <a:rPr lang="en-US" sz="1200" kern="1200" dirty="0"/>
            <a:t>September or October 2025</a:t>
          </a:r>
        </a:p>
        <a:p>
          <a:pPr marL="114300" lvl="1" indent="-114300" algn="l" defTabSz="533400">
            <a:lnSpc>
              <a:spcPct val="90000"/>
            </a:lnSpc>
            <a:spcBef>
              <a:spcPct val="0"/>
            </a:spcBef>
            <a:spcAft>
              <a:spcPct val="15000"/>
            </a:spcAft>
            <a:buChar char="•"/>
          </a:pPr>
          <a:r>
            <a:rPr lang="en-US" sz="1200" kern="1200" dirty="0"/>
            <a:t>Effective January 2026</a:t>
          </a:r>
        </a:p>
      </dsp:txBody>
      <dsp:txXfrm rot="10800000">
        <a:off x="2646311" y="2243730"/>
        <a:ext cx="2140332" cy="2672201"/>
      </dsp:txXfrm>
    </dsp:sp>
    <dsp:sp modelId="{6332705E-01D2-4528-AC7A-687A33C936B5}">
      <dsp:nvSpPr>
        <dsp:cNvPr id="0" name=""/>
        <dsp:cNvSpPr/>
      </dsp:nvSpPr>
      <dsp:spPr>
        <a:xfrm>
          <a:off x="5189232" y="299164"/>
          <a:ext cx="1858940" cy="1645402"/>
        </a:xfrm>
        <a:prstGeom prst="roundRect">
          <a:avLst>
            <a:gd name="adj" fmla="val 10000"/>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t="-23000" b="-2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DE082AA-8223-4119-A840-CE385B8584C9}">
      <dsp:nvSpPr>
        <dsp:cNvPr id="0" name=""/>
        <dsp:cNvSpPr/>
      </dsp:nvSpPr>
      <dsp:spPr>
        <a:xfrm rot="10800000">
          <a:off x="5042673" y="2243730"/>
          <a:ext cx="2152058" cy="2742337"/>
        </a:xfrm>
        <a:prstGeom prst="round2SameRect">
          <a:avLst>
            <a:gd name="adj1" fmla="val 10500"/>
            <a:gd name="adj2" fmla="val 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marL="0" lvl="0" indent="0" algn="l" defTabSz="711200">
            <a:lnSpc>
              <a:spcPct val="90000"/>
            </a:lnSpc>
            <a:spcBef>
              <a:spcPct val="0"/>
            </a:spcBef>
            <a:spcAft>
              <a:spcPct val="35000"/>
            </a:spcAft>
            <a:buNone/>
          </a:pPr>
          <a:r>
            <a:rPr lang="en-US" sz="1600" b="1" kern="1200" dirty="0"/>
            <a:t>Multifamily Bond Guidelines</a:t>
          </a:r>
        </a:p>
        <a:p>
          <a:pPr marL="114300" lvl="1" indent="-114300" algn="l" defTabSz="533400">
            <a:lnSpc>
              <a:spcPct val="90000"/>
            </a:lnSpc>
            <a:spcBef>
              <a:spcPct val="0"/>
            </a:spcBef>
            <a:spcAft>
              <a:spcPct val="15000"/>
            </a:spcAft>
            <a:buChar char="•"/>
          </a:pPr>
          <a:r>
            <a:rPr lang="en-US" sz="1200" kern="1200" dirty="0"/>
            <a:t>25% Bond Test</a:t>
          </a:r>
        </a:p>
        <a:p>
          <a:pPr marL="114300" lvl="1" indent="-114300" algn="l" defTabSz="533400">
            <a:lnSpc>
              <a:spcPct val="90000"/>
            </a:lnSpc>
            <a:spcBef>
              <a:spcPct val="0"/>
            </a:spcBef>
            <a:spcAft>
              <a:spcPct val="15000"/>
            </a:spcAft>
            <a:buChar char="•"/>
          </a:pPr>
          <a:r>
            <a:rPr lang="en-US" sz="1200" kern="1200" dirty="0"/>
            <a:t>October 2025</a:t>
          </a:r>
        </a:p>
        <a:p>
          <a:pPr marL="114300" lvl="1" indent="-114300" algn="l" defTabSz="533400">
            <a:lnSpc>
              <a:spcPct val="90000"/>
            </a:lnSpc>
            <a:spcBef>
              <a:spcPct val="0"/>
            </a:spcBef>
            <a:spcAft>
              <a:spcPct val="15000"/>
            </a:spcAft>
            <a:buChar char="•"/>
          </a:pPr>
          <a:r>
            <a:rPr lang="en-US" sz="1200" kern="1200" dirty="0"/>
            <a:t>Effective January 2026</a:t>
          </a:r>
        </a:p>
      </dsp:txBody>
      <dsp:txXfrm rot="10800000">
        <a:off x="5108856" y="2243730"/>
        <a:ext cx="2019692" cy="2676154"/>
      </dsp:txXfrm>
    </dsp:sp>
    <dsp:sp modelId="{50C06368-F1DE-4554-8647-C053B4AB910C}">
      <dsp:nvSpPr>
        <dsp:cNvPr id="0" name=""/>
        <dsp:cNvSpPr/>
      </dsp:nvSpPr>
      <dsp:spPr>
        <a:xfrm>
          <a:off x="7550961" y="299164"/>
          <a:ext cx="1858940" cy="1645402"/>
        </a:xfrm>
        <a:prstGeom prst="roundRect">
          <a:avLst>
            <a:gd name="adj" fmla="val 10000"/>
          </a:avLst>
        </a:prstGeom>
        <a:blipFill>
          <a:blip xmlns:r="http://schemas.openxmlformats.org/officeDocument/2006/relationships" r:embed="rId7">
            <a:extLst>
              <a:ext uri="{96DAC541-7B7A-43D3-8B79-37D633B846F1}">
                <asvg:svgBlip xmlns:asvg="http://schemas.microsoft.com/office/drawing/2016/SVG/main" r:embed="rId8"/>
              </a:ext>
            </a:extLst>
          </a:blip>
          <a:srcRect/>
          <a:stretch>
            <a:fillRect t="-23000" b="-2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C72EA86-7177-4FBA-842D-D147BCB603A9}">
      <dsp:nvSpPr>
        <dsp:cNvPr id="0" name=""/>
        <dsp:cNvSpPr/>
      </dsp:nvSpPr>
      <dsp:spPr>
        <a:xfrm rot="10800000">
          <a:off x="7380626" y="2243730"/>
          <a:ext cx="2199610" cy="2742337"/>
        </a:xfrm>
        <a:prstGeom prst="round2SameRect">
          <a:avLst>
            <a:gd name="adj1" fmla="val 10500"/>
            <a:gd name="adj2" fmla="val 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marL="0" lvl="0" indent="0" algn="l" defTabSz="711200">
            <a:lnSpc>
              <a:spcPct val="90000"/>
            </a:lnSpc>
            <a:spcBef>
              <a:spcPct val="0"/>
            </a:spcBef>
            <a:spcAft>
              <a:spcPct val="35000"/>
            </a:spcAft>
            <a:buNone/>
          </a:pPr>
          <a:r>
            <a:rPr lang="en-US" sz="1600" b="1" kern="1200" dirty="0"/>
            <a:t>DAS</a:t>
          </a:r>
        </a:p>
        <a:p>
          <a:pPr marL="114300" lvl="1" indent="-114300" algn="l" defTabSz="533400">
            <a:lnSpc>
              <a:spcPct val="90000"/>
            </a:lnSpc>
            <a:spcBef>
              <a:spcPct val="0"/>
            </a:spcBef>
            <a:spcAft>
              <a:spcPct val="15000"/>
            </a:spcAft>
            <a:buChar char="•"/>
          </a:pPr>
          <a:r>
            <a:rPr lang="en-US" sz="1200" kern="1200" dirty="0"/>
            <a:t>Kick-off at Ohio Housing Conference 2025</a:t>
          </a:r>
        </a:p>
        <a:p>
          <a:pPr marL="114300" lvl="1" indent="-114300" algn="l" defTabSz="533400">
            <a:lnSpc>
              <a:spcPct val="90000"/>
            </a:lnSpc>
            <a:spcBef>
              <a:spcPct val="0"/>
            </a:spcBef>
            <a:spcAft>
              <a:spcPct val="15000"/>
            </a:spcAft>
            <a:buChar char="•"/>
          </a:pPr>
          <a:r>
            <a:rPr lang="en-US" sz="1200" kern="1200" dirty="0"/>
            <a:t>Effective January 2027</a:t>
          </a:r>
        </a:p>
      </dsp:txBody>
      <dsp:txXfrm rot="10800000">
        <a:off x="7448272" y="2243730"/>
        <a:ext cx="2064318" cy="267469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08AA96-3D3B-4ED6-A5CC-F2743DECB027}">
      <dsp:nvSpPr>
        <dsp:cNvPr id="0" name=""/>
        <dsp:cNvSpPr/>
      </dsp:nvSpPr>
      <dsp:spPr>
        <a:xfrm rot="5400000">
          <a:off x="4574603" y="78452"/>
          <a:ext cx="1172316" cy="1019915"/>
        </a:xfrm>
        <a:prstGeom prst="hexagon">
          <a:avLst>
            <a:gd name="adj" fmla="val 25000"/>
            <a:gd name="vf" fmla="val 11547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1"/>
              </a:solidFill>
            </a:rPr>
            <a:t>9% LIHTC</a:t>
          </a:r>
        </a:p>
      </dsp:txBody>
      <dsp:txXfrm rot="-5400000">
        <a:off x="4809740" y="184938"/>
        <a:ext cx="702041" cy="806944"/>
      </dsp:txXfrm>
    </dsp:sp>
    <dsp:sp modelId="{FD83A55C-11CE-4A9A-8C55-3CCB82AA390B}">
      <dsp:nvSpPr>
        <dsp:cNvPr id="0" name=""/>
        <dsp:cNvSpPr/>
      </dsp:nvSpPr>
      <dsp:spPr>
        <a:xfrm>
          <a:off x="5701668" y="236715"/>
          <a:ext cx="1308305" cy="703389"/>
        </a:xfrm>
        <a:prstGeom prst="rect">
          <a:avLst/>
        </a:prstGeom>
        <a:noFill/>
        <a:ln>
          <a:noFill/>
        </a:ln>
        <a:effectLst/>
      </dsp:spPr>
      <dsp:style>
        <a:lnRef idx="0">
          <a:scrgbClr r="0" g="0" b="0"/>
        </a:lnRef>
        <a:fillRef idx="0">
          <a:scrgbClr r="0" g="0" b="0"/>
        </a:fillRef>
        <a:effectRef idx="0">
          <a:scrgbClr r="0" g="0" b="0"/>
        </a:effectRef>
        <a:fontRef idx="minor"/>
      </dsp:style>
    </dsp:sp>
    <dsp:sp modelId="{6D6BE84B-AD86-4555-87AC-AB907472A20E}">
      <dsp:nvSpPr>
        <dsp:cNvPr id="0" name=""/>
        <dsp:cNvSpPr/>
      </dsp:nvSpPr>
      <dsp:spPr>
        <a:xfrm rot="5400000">
          <a:off x="3473094" y="78452"/>
          <a:ext cx="1172316" cy="1019915"/>
        </a:xfrm>
        <a:prstGeom prst="hexagon">
          <a:avLst>
            <a:gd name="adj" fmla="val 25000"/>
            <a:gd name="vf" fmla="val 11547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b="1" kern="1200">
            <a:solidFill>
              <a:schemeClr val="tx1"/>
            </a:solidFill>
          </a:endParaRPr>
        </a:p>
      </dsp:txBody>
      <dsp:txXfrm rot="-5400000">
        <a:off x="3708231" y="184938"/>
        <a:ext cx="702041" cy="806944"/>
      </dsp:txXfrm>
    </dsp:sp>
    <dsp:sp modelId="{B4641D22-7EE7-4E4C-AEF1-345F4AACA8C7}">
      <dsp:nvSpPr>
        <dsp:cNvPr id="0" name=""/>
        <dsp:cNvSpPr/>
      </dsp:nvSpPr>
      <dsp:spPr>
        <a:xfrm rot="5400000">
          <a:off x="4021739" y="1073515"/>
          <a:ext cx="1172316" cy="1019915"/>
        </a:xfrm>
        <a:prstGeom prst="hexagon">
          <a:avLst>
            <a:gd name="adj" fmla="val 25000"/>
            <a:gd name="vf" fmla="val 11547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1"/>
              </a:solidFill>
            </a:rPr>
            <a:t>4% LIHTC</a:t>
          </a:r>
        </a:p>
      </dsp:txBody>
      <dsp:txXfrm rot="-5400000">
        <a:off x="4256876" y="1180001"/>
        <a:ext cx="702041" cy="806944"/>
      </dsp:txXfrm>
    </dsp:sp>
    <dsp:sp modelId="{5AD847A3-CC3E-4D8C-9CAC-A91A6C655CA1}">
      <dsp:nvSpPr>
        <dsp:cNvPr id="0" name=""/>
        <dsp:cNvSpPr/>
      </dsp:nvSpPr>
      <dsp:spPr>
        <a:xfrm>
          <a:off x="2789634" y="1231777"/>
          <a:ext cx="1266101" cy="703389"/>
        </a:xfrm>
        <a:prstGeom prst="rect">
          <a:avLst/>
        </a:prstGeom>
        <a:noFill/>
        <a:ln>
          <a:noFill/>
        </a:ln>
        <a:effectLst/>
      </dsp:spPr>
      <dsp:style>
        <a:lnRef idx="0">
          <a:scrgbClr r="0" g="0" b="0"/>
        </a:lnRef>
        <a:fillRef idx="0">
          <a:scrgbClr r="0" g="0" b="0"/>
        </a:fillRef>
        <a:effectRef idx="0">
          <a:scrgbClr r="0" g="0" b="0"/>
        </a:effectRef>
        <a:fontRef idx="minor"/>
      </dsp:style>
    </dsp:sp>
    <dsp:sp modelId="{AE7B3D8E-68EF-46F8-B334-44ED105E1A9A}">
      <dsp:nvSpPr>
        <dsp:cNvPr id="0" name=""/>
        <dsp:cNvSpPr/>
      </dsp:nvSpPr>
      <dsp:spPr>
        <a:xfrm rot="5400000">
          <a:off x="5123247" y="1073515"/>
          <a:ext cx="1172316" cy="1019915"/>
        </a:xfrm>
        <a:prstGeom prst="hexagon">
          <a:avLst>
            <a:gd name="adj" fmla="val 25000"/>
            <a:gd name="vf" fmla="val 11547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b="1" kern="1200">
            <a:solidFill>
              <a:schemeClr val="tx1"/>
            </a:solidFill>
          </a:endParaRPr>
        </a:p>
      </dsp:txBody>
      <dsp:txXfrm rot="-5400000">
        <a:off x="5358384" y="1180001"/>
        <a:ext cx="702041" cy="806944"/>
      </dsp:txXfrm>
    </dsp:sp>
    <dsp:sp modelId="{E12CC4A3-274E-4D02-A46E-0BC73F668C30}">
      <dsp:nvSpPr>
        <dsp:cNvPr id="0" name=""/>
        <dsp:cNvSpPr/>
      </dsp:nvSpPr>
      <dsp:spPr>
        <a:xfrm rot="5400000">
          <a:off x="4574603" y="2068577"/>
          <a:ext cx="1172316" cy="1019915"/>
        </a:xfrm>
        <a:prstGeom prst="hexagon">
          <a:avLst>
            <a:gd name="adj" fmla="val 25000"/>
            <a:gd name="vf" fmla="val 11547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1"/>
              </a:solidFill>
            </a:rPr>
            <a:t>Ohio LIHTC</a:t>
          </a:r>
        </a:p>
      </dsp:txBody>
      <dsp:txXfrm rot="-5400000">
        <a:off x="4809740" y="2175063"/>
        <a:ext cx="702041" cy="806944"/>
      </dsp:txXfrm>
    </dsp:sp>
    <dsp:sp modelId="{F17FB05A-9319-45B5-BA14-E4CF4B14ECB0}">
      <dsp:nvSpPr>
        <dsp:cNvPr id="0" name=""/>
        <dsp:cNvSpPr/>
      </dsp:nvSpPr>
      <dsp:spPr>
        <a:xfrm>
          <a:off x="5701668" y="2226840"/>
          <a:ext cx="1308305" cy="703389"/>
        </a:xfrm>
        <a:prstGeom prst="rect">
          <a:avLst/>
        </a:prstGeom>
        <a:noFill/>
        <a:ln>
          <a:noFill/>
        </a:ln>
        <a:effectLst/>
      </dsp:spPr>
      <dsp:style>
        <a:lnRef idx="0">
          <a:scrgbClr r="0" g="0" b="0"/>
        </a:lnRef>
        <a:fillRef idx="0">
          <a:scrgbClr r="0" g="0" b="0"/>
        </a:fillRef>
        <a:effectRef idx="0">
          <a:scrgbClr r="0" g="0" b="0"/>
        </a:effectRef>
        <a:fontRef idx="minor"/>
      </dsp:style>
    </dsp:sp>
    <dsp:sp modelId="{333B3C54-5163-42CA-B966-12C6E6045186}">
      <dsp:nvSpPr>
        <dsp:cNvPr id="0" name=""/>
        <dsp:cNvSpPr/>
      </dsp:nvSpPr>
      <dsp:spPr>
        <a:xfrm rot="5400000">
          <a:off x="3473094" y="2068577"/>
          <a:ext cx="1172316" cy="1019915"/>
        </a:xfrm>
        <a:prstGeom prst="hexagon">
          <a:avLst>
            <a:gd name="adj" fmla="val 25000"/>
            <a:gd name="vf" fmla="val 11547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rot="-5400000">
        <a:off x="3708231" y="2175063"/>
        <a:ext cx="702041" cy="806944"/>
      </dsp:txXfrm>
    </dsp:sp>
    <dsp:sp modelId="{3521D74C-540C-46DD-8B64-414E42465480}">
      <dsp:nvSpPr>
        <dsp:cNvPr id="0" name=""/>
        <dsp:cNvSpPr/>
      </dsp:nvSpPr>
      <dsp:spPr>
        <a:xfrm rot="5400000">
          <a:off x="4021739" y="3063639"/>
          <a:ext cx="1172316" cy="1019915"/>
        </a:xfrm>
        <a:prstGeom prst="hexagon">
          <a:avLst>
            <a:gd name="adj" fmla="val 25000"/>
            <a:gd name="vf" fmla="val 11547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1"/>
              </a:solidFill>
            </a:rPr>
            <a:t>HOME</a:t>
          </a:r>
        </a:p>
      </dsp:txBody>
      <dsp:txXfrm rot="-5400000">
        <a:off x="4256876" y="3170125"/>
        <a:ext cx="702041" cy="806944"/>
      </dsp:txXfrm>
    </dsp:sp>
    <dsp:sp modelId="{49DA6CB8-4DA8-4C88-9C22-61D6A3C01C79}">
      <dsp:nvSpPr>
        <dsp:cNvPr id="0" name=""/>
        <dsp:cNvSpPr/>
      </dsp:nvSpPr>
      <dsp:spPr>
        <a:xfrm>
          <a:off x="2789634" y="3221902"/>
          <a:ext cx="1266101" cy="703389"/>
        </a:xfrm>
        <a:prstGeom prst="rect">
          <a:avLst/>
        </a:prstGeom>
        <a:noFill/>
        <a:ln>
          <a:noFill/>
        </a:ln>
        <a:effectLst/>
      </dsp:spPr>
      <dsp:style>
        <a:lnRef idx="0">
          <a:scrgbClr r="0" g="0" b="0"/>
        </a:lnRef>
        <a:fillRef idx="0">
          <a:scrgbClr r="0" g="0" b="0"/>
        </a:fillRef>
        <a:effectRef idx="0">
          <a:scrgbClr r="0" g="0" b="0"/>
        </a:effectRef>
        <a:fontRef idx="minor"/>
      </dsp:style>
    </dsp:sp>
    <dsp:sp modelId="{04F648E6-4E75-4924-B79A-ADA0D5369923}">
      <dsp:nvSpPr>
        <dsp:cNvPr id="0" name=""/>
        <dsp:cNvSpPr/>
      </dsp:nvSpPr>
      <dsp:spPr>
        <a:xfrm rot="5400000">
          <a:off x="5123247" y="3063639"/>
          <a:ext cx="1172316" cy="1019915"/>
        </a:xfrm>
        <a:prstGeom prst="hexagon">
          <a:avLst>
            <a:gd name="adj" fmla="val 25000"/>
            <a:gd name="vf" fmla="val 11547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b="1" kern="1200">
            <a:solidFill>
              <a:schemeClr val="tx1"/>
            </a:solidFill>
          </a:endParaRPr>
        </a:p>
      </dsp:txBody>
      <dsp:txXfrm rot="-5400000">
        <a:off x="5358384" y="3170125"/>
        <a:ext cx="702041" cy="806944"/>
      </dsp:txXfrm>
    </dsp:sp>
    <dsp:sp modelId="{DD7A165E-6BC5-4FC8-A87A-4AE2D0702550}">
      <dsp:nvSpPr>
        <dsp:cNvPr id="0" name=""/>
        <dsp:cNvSpPr/>
      </dsp:nvSpPr>
      <dsp:spPr>
        <a:xfrm rot="5400000">
          <a:off x="4574603" y="4058701"/>
          <a:ext cx="1172316" cy="1019915"/>
        </a:xfrm>
        <a:prstGeom prst="hexagon">
          <a:avLst>
            <a:gd name="adj" fmla="val 25000"/>
            <a:gd name="vf" fmla="val 11547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1"/>
              </a:solidFill>
            </a:rPr>
            <a:t>NHTF</a:t>
          </a:r>
        </a:p>
      </dsp:txBody>
      <dsp:txXfrm rot="-5400000">
        <a:off x="4809740" y="4165187"/>
        <a:ext cx="702041" cy="806944"/>
      </dsp:txXfrm>
    </dsp:sp>
    <dsp:sp modelId="{181D7EB0-58B9-4125-BE20-4A475C41B377}">
      <dsp:nvSpPr>
        <dsp:cNvPr id="0" name=""/>
        <dsp:cNvSpPr/>
      </dsp:nvSpPr>
      <dsp:spPr>
        <a:xfrm>
          <a:off x="5701668" y="4216964"/>
          <a:ext cx="1308305" cy="703389"/>
        </a:xfrm>
        <a:prstGeom prst="rect">
          <a:avLst/>
        </a:prstGeom>
        <a:noFill/>
        <a:ln>
          <a:noFill/>
        </a:ln>
        <a:effectLst/>
      </dsp:spPr>
      <dsp:style>
        <a:lnRef idx="0">
          <a:scrgbClr r="0" g="0" b="0"/>
        </a:lnRef>
        <a:fillRef idx="0">
          <a:scrgbClr r="0" g="0" b="0"/>
        </a:fillRef>
        <a:effectRef idx="0">
          <a:scrgbClr r="0" g="0" b="0"/>
        </a:effectRef>
        <a:fontRef idx="minor"/>
      </dsp:style>
    </dsp:sp>
    <dsp:sp modelId="{FF155D5A-67E0-4E30-B000-0780A520128B}">
      <dsp:nvSpPr>
        <dsp:cNvPr id="0" name=""/>
        <dsp:cNvSpPr/>
      </dsp:nvSpPr>
      <dsp:spPr>
        <a:xfrm rot="5400000">
          <a:off x="3473094" y="4058701"/>
          <a:ext cx="1172316" cy="1019915"/>
        </a:xfrm>
        <a:prstGeom prst="hexagon">
          <a:avLst>
            <a:gd name="adj" fmla="val 25000"/>
            <a:gd name="vf" fmla="val 11547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rot="-5400000">
        <a:off x="3708231" y="4165187"/>
        <a:ext cx="702041" cy="806944"/>
      </dsp:txXfrm>
    </dsp:sp>
    <dsp:sp modelId="{4B21439C-762A-4E4B-8ADD-7B4B7B013647}">
      <dsp:nvSpPr>
        <dsp:cNvPr id="0" name=""/>
        <dsp:cNvSpPr/>
      </dsp:nvSpPr>
      <dsp:spPr>
        <a:xfrm rot="5400000">
          <a:off x="4021739" y="5053763"/>
          <a:ext cx="1172316" cy="1019915"/>
        </a:xfrm>
        <a:prstGeom prst="hexagon">
          <a:avLst>
            <a:gd name="adj" fmla="val 25000"/>
            <a:gd name="vf" fmla="val 11547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1"/>
              </a:solidFill>
            </a:rPr>
            <a:t>OHTF</a:t>
          </a:r>
        </a:p>
      </dsp:txBody>
      <dsp:txXfrm rot="-5400000">
        <a:off x="4256876" y="5160249"/>
        <a:ext cx="702041" cy="806944"/>
      </dsp:txXfrm>
    </dsp:sp>
    <dsp:sp modelId="{EE67B265-22E1-4972-81DB-AD06B8079D8C}">
      <dsp:nvSpPr>
        <dsp:cNvPr id="0" name=""/>
        <dsp:cNvSpPr/>
      </dsp:nvSpPr>
      <dsp:spPr>
        <a:xfrm>
          <a:off x="2789634" y="5212026"/>
          <a:ext cx="1266101" cy="703389"/>
        </a:xfrm>
        <a:prstGeom prst="rect">
          <a:avLst/>
        </a:prstGeom>
        <a:noFill/>
        <a:ln>
          <a:noFill/>
        </a:ln>
        <a:effectLst/>
      </dsp:spPr>
      <dsp:style>
        <a:lnRef idx="0">
          <a:scrgbClr r="0" g="0" b="0"/>
        </a:lnRef>
        <a:fillRef idx="0">
          <a:scrgbClr r="0" g="0" b="0"/>
        </a:fillRef>
        <a:effectRef idx="0">
          <a:scrgbClr r="0" g="0" b="0"/>
        </a:effectRef>
        <a:fontRef idx="minor"/>
      </dsp:style>
    </dsp:sp>
    <dsp:sp modelId="{A754594D-75A3-4D26-AFFE-23AF4AB76F02}">
      <dsp:nvSpPr>
        <dsp:cNvPr id="0" name=""/>
        <dsp:cNvSpPr/>
      </dsp:nvSpPr>
      <dsp:spPr>
        <a:xfrm rot="5400000">
          <a:off x="5123247" y="5053763"/>
          <a:ext cx="1172316" cy="1019915"/>
        </a:xfrm>
        <a:prstGeom prst="hexagon">
          <a:avLst>
            <a:gd name="adj" fmla="val 25000"/>
            <a:gd name="vf" fmla="val 11547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rot="-5400000">
        <a:off x="5358384" y="5160249"/>
        <a:ext cx="702041" cy="80694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88E8A9-72C3-4975-9389-8D897A220C2B}">
      <dsp:nvSpPr>
        <dsp:cNvPr id="0" name=""/>
        <dsp:cNvSpPr/>
      </dsp:nvSpPr>
      <dsp:spPr>
        <a:xfrm>
          <a:off x="308885" y="578"/>
          <a:ext cx="3677304" cy="220638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chemeClr val="bg1"/>
              </a:solidFill>
            </a:rPr>
            <a:t>Production</a:t>
          </a:r>
        </a:p>
      </dsp:txBody>
      <dsp:txXfrm>
        <a:off x="308885" y="578"/>
        <a:ext cx="3677304" cy="2206382"/>
      </dsp:txXfrm>
    </dsp:sp>
    <dsp:sp modelId="{1B76DBB7-575B-404A-92A3-E478A2FD049D}">
      <dsp:nvSpPr>
        <dsp:cNvPr id="0" name=""/>
        <dsp:cNvSpPr/>
      </dsp:nvSpPr>
      <dsp:spPr>
        <a:xfrm>
          <a:off x="4353920" y="578"/>
          <a:ext cx="3677304" cy="2206382"/>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chemeClr val="bg1"/>
              </a:solidFill>
            </a:rPr>
            <a:t>Cost Reasonableness</a:t>
          </a:r>
        </a:p>
      </dsp:txBody>
      <dsp:txXfrm>
        <a:off x="4353920" y="578"/>
        <a:ext cx="3677304" cy="2206382"/>
      </dsp:txXfrm>
    </dsp:sp>
    <dsp:sp modelId="{770D209F-8273-4EF0-A62B-2809B5E4CACE}">
      <dsp:nvSpPr>
        <dsp:cNvPr id="0" name=""/>
        <dsp:cNvSpPr/>
      </dsp:nvSpPr>
      <dsp:spPr>
        <a:xfrm>
          <a:off x="2331402" y="2574691"/>
          <a:ext cx="3677304" cy="2206382"/>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chemeClr val="bg1"/>
              </a:solidFill>
            </a:rPr>
            <a:t>Geographic Distribution</a:t>
          </a:r>
        </a:p>
      </dsp:txBody>
      <dsp:txXfrm>
        <a:off x="2331402" y="2574691"/>
        <a:ext cx="3677304" cy="220638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09DA59-A344-4600-A7C1-6D3ED36C5AAA}">
      <dsp:nvSpPr>
        <dsp:cNvPr id="0" name=""/>
        <dsp:cNvSpPr/>
      </dsp:nvSpPr>
      <dsp:spPr>
        <a:xfrm>
          <a:off x="9007912" y="786380"/>
          <a:ext cx="1655643" cy="1655328"/>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DD463E-1BF7-4323-B3EB-B37D805B5004}">
      <dsp:nvSpPr>
        <dsp:cNvPr id="0" name=""/>
        <dsp:cNvSpPr/>
      </dsp:nvSpPr>
      <dsp:spPr>
        <a:xfrm>
          <a:off x="9063661" y="841567"/>
          <a:ext cx="1545197" cy="1544954"/>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dirty="0"/>
            <a:t>Final Applications </a:t>
          </a:r>
          <a:r>
            <a:rPr lang="en-US" sz="1300" kern="1200" dirty="0"/>
            <a:t>due September 2026</a:t>
          </a:r>
        </a:p>
      </dsp:txBody>
      <dsp:txXfrm>
        <a:off x="9284554" y="1062316"/>
        <a:ext cx="1103411" cy="1103455"/>
      </dsp:txXfrm>
    </dsp:sp>
    <dsp:sp modelId="{6464ED38-C040-441F-99A2-C1BA2FDBB9FE}">
      <dsp:nvSpPr>
        <dsp:cNvPr id="0" name=""/>
        <dsp:cNvSpPr/>
      </dsp:nvSpPr>
      <dsp:spPr>
        <a:xfrm rot="2700000">
          <a:off x="7297688" y="786194"/>
          <a:ext cx="1655410" cy="1655410"/>
        </a:xfrm>
        <a:prstGeom prst="teardrop">
          <a:avLst>
            <a:gd name="adj" fmla="val 1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C4EEA8-0872-4842-A971-6788BFFF3BF9}">
      <dsp:nvSpPr>
        <dsp:cNvPr id="0" name=""/>
        <dsp:cNvSpPr/>
      </dsp:nvSpPr>
      <dsp:spPr>
        <a:xfrm>
          <a:off x="7353321" y="841567"/>
          <a:ext cx="1545197" cy="1544954"/>
        </a:xfrm>
        <a:prstGeom prst="ellipse">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dirty="0"/>
            <a:t>Proposal Applications </a:t>
          </a:r>
          <a:r>
            <a:rPr lang="en-US" sz="1300" kern="1200" dirty="0"/>
            <a:t>due February 2026</a:t>
          </a:r>
        </a:p>
      </dsp:txBody>
      <dsp:txXfrm>
        <a:off x="7574213" y="1062316"/>
        <a:ext cx="1103411" cy="1103455"/>
      </dsp:txXfrm>
    </dsp:sp>
    <dsp:sp modelId="{7BB87ACF-C357-45D3-A156-D7DCF8508A4D}">
      <dsp:nvSpPr>
        <dsp:cNvPr id="0" name=""/>
        <dsp:cNvSpPr/>
      </dsp:nvSpPr>
      <dsp:spPr>
        <a:xfrm rot="2700000">
          <a:off x="5587348" y="786194"/>
          <a:ext cx="1655410" cy="1655410"/>
        </a:xfrm>
        <a:prstGeom prst="teardrop">
          <a:avLst>
            <a:gd name="adj" fmla="val 1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2638305-DA7F-42DA-92E1-8D8985FCA6B1}">
      <dsp:nvSpPr>
        <dsp:cNvPr id="0" name=""/>
        <dsp:cNvSpPr/>
      </dsp:nvSpPr>
      <dsp:spPr>
        <a:xfrm>
          <a:off x="5642980" y="841567"/>
          <a:ext cx="1545197" cy="1544954"/>
        </a:xfrm>
        <a:prstGeom prst="ellipse">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dirty="0"/>
            <a:t>Final draft </a:t>
          </a:r>
          <a:r>
            <a:rPr lang="en-US" sz="1300" kern="1200" dirty="0"/>
            <a:t>September 2025</a:t>
          </a:r>
        </a:p>
      </dsp:txBody>
      <dsp:txXfrm>
        <a:off x="5863873" y="1062316"/>
        <a:ext cx="1103411" cy="1103455"/>
      </dsp:txXfrm>
    </dsp:sp>
    <dsp:sp modelId="{ABDCB3CC-292D-4E6C-8C26-838C998CF7CB}">
      <dsp:nvSpPr>
        <dsp:cNvPr id="0" name=""/>
        <dsp:cNvSpPr/>
      </dsp:nvSpPr>
      <dsp:spPr>
        <a:xfrm rot="2700000">
          <a:off x="3877007" y="786194"/>
          <a:ext cx="1655410" cy="1655410"/>
        </a:xfrm>
        <a:prstGeom prst="teardrop">
          <a:avLst>
            <a:gd name="adj" fmla="val 10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91A909-4DF9-419A-878A-CDC5F8DD21DE}">
      <dsp:nvSpPr>
        <dsp:cNvPr id="0" name=""/>
        <dsp:cNvSpPr/>
      </dsp:nvSpPr>
      <dsp:spPr>
        <a:xfrm>
          <a:off x="3932639" y="841567"/>
          <a:ext cx="1545197" cy="1544954"/>
        </a:xfrm>
        <a:prstGeom prst="ellipse">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dirty="0"/>
            <a:t>Second draft</a:t>
          </a:r>
          <a:br>
            <a:rPr lang="en-US" sz="1300" b="1" kern="1200" dirty="0"/>
          </a:br>
          <a:r>
            <a:rPr lang="en-US" sz="1300" b="0" kern="1200" dirty="0"/>
            <a:t>Aug/Sept 2025</a:t>
          </a:r>
          <a:endParaRPr lang="en-US" sz="1300" b="1" kern="1200" dirty="0"/>
        </a:p>
      </dsp:txBody>
      <dsp:txXfrm>
        <a:off x="4152480" y="1062316"/>
        <a:ext cx="1103411" cy="1103455"/>
      </dsp:txXfrm>
    </dsp:sp>
    <dsp:sp modelId="{94DAF519-DC6E-47F5-8569-795D059089B3}">
      <dsp:nvSpPr>
        <dsp:cNvPr id="0" name=""/>
        <dsp:cNvSpPr/>
      </dsp:nvSpPr>
      <dsp:spPr>
        <a:xfrm>
          <a:off x="3932639" y="2472207"/>
          <a:ext cx="1545197" cy="9073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57150" lvl="1" indent="-57150" algn="l" defTabSz="444500">
            <a:lnSpc>
              <a:spcPct val="90000"/>
            </a:lnSpc>
            <a:spcBef>
              <a:spcPct val="0"/>
            </a:spcBef>
            <a:spcAft>
              <a:spcPct val="15000"/>
            </a:spcAft>
            <a:buChar char="•"/>
          </a:pPr>
          <a:r>
            <a:rPr lang="en-US" sz="1000" kern="1200" dirty="0"/>
            <a:t>10-day comment period</a:t>
          </a:r>
        </a:p>
      </dsp:txBody>
      <dsp:txXfrm>
        <a:off x="3932639" y="2472207"/>
        <a:ext cx="1545197" cy="907395"/>
      </dsp:txXfrm>
    </dsp:sp>
    <dsp:sp modelId="{1C2067DF-5DDC-48BC-8185-DC97DEDCF3C3}">
      <dsp:nvSpPr>
        <dsp:cNvPr id="0" name=""/>
        <dsp:cNvSpPr/>
      </dsp:nvSpPr>
      <dsp:spPr>
        <a:xfrm rot="2700000">
          <a:off x="2166666" y="786194"/>
          <a:ext cx="1655410" cy="1655410"/>
        </a:xfrm>
        <a:prstGeom prst="teardrop">
          <a:avLst>
            <a:gd name="adj" fmla="val 10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DEB68F-9D13-4386-B869-BA1C95AC5DCB}">
      <dsp:nvSpPr>
        <dsp:cNvPr id="0" name=""/>
        <dsp:cNvSpPr/>
      </dsp:nvSpPr>
      <dsp:spPr>
        <a:xfrm>
          <a:off x="2222299" y="841567"/>
          <a:ext cx="1545197" cy="1544954"/>
        </a:xfrm>
        <a:prstGeom prst="ellipse">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dirty="0"/>
            <a:t>First draft </a:t>
          </a:r>
        </a:p>
        <a:p>
          <a:pPr marL="0" lvl="0" indent="0" algn="ctr" defTabSz="577850">
            <a:lnSpc>
              <a:spcPct val="90000"/>
            </a:lnSpc>
            <a:spcBef>
              <a:spcPct val="0"/>
            </a:spcBef>
            <a:spcAft>
              <a:spcPct val="35000"/>
            </a:spcAft>
            <a:buNone/>
          </a:pPr>
          <a:r>
            <a:rPr lang="en-US" sz="1300" kern="1200" dirty="0"/>
            <a:t>July 2025</a:t>
          </a:r>
        </a:p>
      </dsp:txBody>
      <dsp:txXfrm>
        <a:off x="2442140" y="1062316"/>
        <a:ext cx="1103411" cy="1103455"/>
      </dsp:txXfrm>
    </dsp:sp>
    <dsp:sp modelId="{E8F86197-3615-4719-8784-45FB7C0FAA7A}">
      <dsp:nvSpPr>
        <dsp:cNvPr id="0" name=""/>
        <dsp:cNvSpPr/>
      </dsp:nvSpPr>
      <dsp:spPr>
        <a:xfrm>
          <a:off x="2222299" y="2472207"/>
          <a:ext cx="1545197" cy="9073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57150" lvl="1" indent="-57150" algn="l" defTabSz="444500">
            <a:lnSpc>
              <a:spcPct val="90000"/>
            </a:lnSpc>
            <a:spcBef>
              <a:spcPct val="0"/>
            </a:spcBef>
            <a:spcAft>
              <a:spcPct val="15000"/>
            </a:spcAft>
            <a:buChar char="•"/>
          </a:pPr>
          <a:r>
            <a:rPr lang="en-US" sz="1000" kern="1200" dirty="0"/>
            <a:t>30-day comment period</a:t>
          </a:r>
        </a:p>
        <a:p>
          <a:pPr marL="57150" lvl="1" indent="-57150" algn="l" defTabSz="444500">
            <a:lnSpc>
              <a:spcPct val="90000"/>
            </a:lnSpc>
            <a:spcBef>
              <a:spcPct val="0"/>
            </a:spcBef>
            <a:spcAft>
              <a:spcPct val="15000"/>
            </a:spcAft>
            <a:buChar char="•"/>
          </a:pPr>
          <a:r>
            <a:rPr lang="en-US" sz="1000" kern="1200" dirty="0"/>
            <a:t>Public Hearing 7/30</a:t>
          </a:r>
        </a:p>
      </dsp:txBody>
      <dsp:txXfrm>
        <a:off x="2222299" y="2472207"/>
        <a:ext cx="1545197" cy="907395"/>
      </dsp:txXfrm>
    </dsp:sp>
    <dsp:sp modelId="{EEFED316-977C-467D-8B7E-D70A6E0D685A}">
      <dsp:nvSpPr>
        <dsp:cNvPr id="0" name=""/>
        <dsp:cNvSpPr/>
      </dsp:nvSpPr>
      <dsp:spPr>
        <a:xfrm rot="2700000">
          <a:off x="456326" y="786194"/>
          <a:ext cx="1655410" cy="1655410"/>
        </a:xfrm>
        <a:prstGeom prst="teardrop">
          <a:avLst>
            <a:gd name="adj" fmla="val 10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D57BEC-096C-4100-A00C-8575E431D02D}">
      <dsp:nvSpPr>
        <dsp:cNvPr id="0" name=""/>
        <dsp:cNvSpPr/>
      </dsp:nvSpPr>
      <dsp:spPr>
        <a:xfrm>
          <a:off x="510906" y="841567"/>
          <a:ext cx="1545197" cy="1544954"/>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dirty="0"/>
            <a:t>Stakeholder Engagement – </a:t>
          </a:r>
          <a:r>
            <a:rPr lang="en-US" sz="1300" b="1" kern="1200" dirty="0"/>
            <a:t>January thru early May</a:t>
          </a:r>
        </a:p>
      </dsp:txBody>
      <dsp:txXfrm>
        <a:off x="731799" y="1062316"/>
        <a:ext cx="1103411" cy="1103455"/>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9.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490D421-22C3-FFF9-2881-50F976DFFAE8}"/>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539728F4-75AB-D22C-97C5-9DB7226A81E1}"/>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fld id="{C99B94D4-82BD-4CE6-99EA-E5C0CB6E4484}" type="datetimeFigureOut">
              <a:rPr lang="en-US" smtClean="0"/>
              <a:t>9/10/2025</a:t>
            </a:fld>
            <a:endParaRPr lang="en-US"/>
          </a:p>
        </p:txBody>
      </p:sp>
      <p:sp>
        <p:nvSpPr>
          <p:cNvPr id="4" name="Footer Placeholder 3">
            <a:extLst>
              <a:ext uri="{FF2B5EF4-FFF2-40B4-BE49-F238E27FC236}">
                <a16:creationId xmlns:a16="http://schemas.microsoft.com/office/drawing/2014/main" id="{CE69D7C4-DD70-69AA-3B64-076BB255B1A5}"/>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09CA28F-83A5-3986-3C26-1AF3D5491848}"/>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0770E344-CA90-4B07-B771-BB23A6F5611B}" type="slidenum">
              <a:rPr lang="en-US" smtClean="0"/>
              <a:t>‹#›</a:t>
            </a:fld>
            <a:endParaRPr lang="en-US"/>
          </a:p>
        </p:txBody>
      </p:sp>
    </p:spTree>
    <p:extLst>
      <p:ext uri="{BB962C8B-B14F-4D97-AF65-F5344CB8AC3E}">
        <p14:creationId xmlns:p14="http://schemas.microsoft.com/office/powerpoint/2010/main" val="42313571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63" tIns="46583" rIns="93163" bIns="46583" rtlCol="0"/>
          <a:lstStyle>
            <a:lvl1pPr algn="l">
              <a:defRPr sz="1200"/>
            </a:lvl1pPr>
          </a:lstStyle>
          <a:p>
            <a:endParaRPr lang="en-US"/>
          </a:p>
        </p:txBody>
      </p:sp>
      <p:sp>
        <p:nvSpPr>
          <p:cNvPr id="3" name="Date Placeholder 2"/>
          <p:cNvSpPr>
            <a:spLocks noGrp="1"/>
          </p:cNvSpPr>
          <p:nvPr>
            <p:ph type="dt" idx="1"/>
          </p:nvPr>
        </p:nvSpPr>
        <p:spPr>
          <a:xfrm>
            <a:off x="3970939" y="0"/>
            <a:ext cx="3037840" cy="466434"/>
          </a:xfrm>
          <a:prstGeom prst="rect">
            <a:avLst/>
          </a:prstGeom>
        </p:spPr>
        <p:txBody>
          <a:bodyPr vert="horz" lIns="93163" tIns="46583" rIns="93163" bIns="46583" rtlCol="0"/>
          <a:lstStyle>
            <a:lvl1pPr algn="r">
              <a:defRPr sz="1200"/>
            </a:lvl1pPr>
          </a:lstStyle>
          <a:p>
            <a:fld id="{CDC4ADDC-17FF-4FE4-A163-D89C2EB8540B}" type="datetimeFigureOut">
              <a:rPr lang="en-US" smtClean="0"/>
              <a:t>9/10/2025</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63" tIns="46583" rIns="93163" bIns="46583"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63" tIns="46583" rIns="93163" bIns="46583"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8"/>
            <a:ext cx="3037840" cy="466433"/>
          </a:xfrm>
          <a:prstGeom prst="rect">
            <a:avLst/>
          </a:prstGeom>
        </p:spPr>
        <p:txBody>
          <a:bodyPr vert="horz" lIns="93163" tIns="46583" rIns="93163" bIns="46583" rtlCol="0" anchor="b"/>
          <a:lstStyle>
            <a:lvl1pPr algn="l">
              <a:defRPr sz="1200"/>
            </a:lvl1pPr>
          </a:lstStyle>
          <a:p>
            <a:endParaRPr lang="en-US"/>
          </a:p>
        </p:txBody>
      </p:sp>
      <p:sp>
        <p:nvSpPr>
          <p:cNvPr id="7" name="Slide Number Placeholder 6"/>
          <p:cNvSpPr>
            <a:spLocks noGrp="1"/>
          </p:cNvSpPr>
          <p:nvPr>
            <p:ph type="sldNum" sz="quarter" idx="5"/>
          </p:nvPr>
        </p:nvSpPr>
        <p:spPr>
          <a:xfrm>
            <a:off x="3970939" y="8829968"/>
            <a:ext cx="3037840" cy="466433"/>
          </a:xfrm>
          <a:prstGeom prst="rect">
            <a:avLst/>
          </a:prstGeom>
        </p:spPr>
        <p:txBody>
          <a:bodyPr vert="horz" lIns="93163" tIns="46583" rIns="93163" bIns="46583" rtlCol="0" anchor="b"/>
          <a:lstStyle>
            <a:lvl1pPr algn="r">
              <a:defRPr sz="1200"/>
            </a:lvl1pPr>
          </a:lstStyle>
          <a:p>
            <a:fld id="{7A6E335F-6B58-4BAC-AAD9-EC2E6DC7157D}" type="slidenum">
              <a:rPr lang="en-US" smtClean="0"/>
              <a:t>‹#›</a:t>
            </a:fld>
            <a:endParaRPr lang="en-US"/>
          </a:p>
        </p:txBody>
      </p:sp>
    </p:spTree>
    <p:extLst>
      <p:ext uri="{BB962C8B-B14F-4D97-AF65-F5344CB8AC3E}">
        <p14:creationId xmlns:p14="http://schemas.microsoft.com/office/powerpoint/2010/main" val="1486455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ohiohome.org/ppd/9percent-htc.aspx"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s://fred.stlouisfed.org/series/WPUIP2311201" TargetMode="Externa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A6E335F-6B58-4BAC-AAD9-EC2E6DC7157D}" type="slidenum">
              <a:rPr lang="en-US" smtClean="0"/>
              <a:t>5</a:t>
            </a:fld>
            <a:endParaRPr lang="en-US"/>
          </a:p>
        </p:txBody>
      </p:sp>
    </p:spTree>
    <p:extLst>
      <p:ext uri="{BB962C8B-B14F-4D97-AF65-F5344CB8AC3E}">
        <p14:creationId xmlns:p14="http://schemas.microsoft.com/office/powerpoint/2010/main" val="14171191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2024 4% only – 51 Final apps submitted, 44 moved to final review</a:t>
            </a:r>
          </a:p>
        </p:txBody>
      </p:sp>
      <p:sp>
        <p:nvSpPr>
          <p:cNvPr id="4" name="Slide Number Placeholder 3"/>
          <p:cNvSpPr>
            <a:spLocks noGrp="1"/>
          </p:cNvSpPr>
          <p:nvPr>
            <p:ph type="sldNum" sz="quarter" idx="5"/>
          </p:nvPr>
        </p:nvSpPr>
        <p:spPr/>
        <p:txBody>
          <a:bodyPr/>
          <a:lstStyle/>
          <a:p>
            <a:fld id="{7A6E335F-6B58-4BAC-AAD9-EC2E6DC7157D}" type="slidenum">
              <a:rPr lang="en-US" smtClean="0"/>
              <a:t>8</a:t>
            </a:fld>
            <a:endParaRPr lang="en-US"/>
          </a:p>
        </p:txBody>
      </p:sp>
    </p:spTree>
    <p:extLst>
      <p:ext uri="{BB962C8B-B14F-4D97-AF65-F5344CB8AC3E}">
        <p14:creationId xmlns:p14="http://schemas.microsoft.com/office/powerpoint/2010/main" val="3713222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5109F-933C-EFA6-94AF-79294C0AC9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715268-0CAB-04F5-5E6B-A9CBC7C8E0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EEC077-2234-35CF-A0F3-76739DB93CB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AE7AA37-A3AD-6B97-F67E-90D6A7484C7C}"/>
              </a:ext>
            </a:extLst>
          </p:cNvPr>
          <p:cNvSpPr>
            <a:spLocks noGrp="1"/>
          </p:cNvSpPr>
          <p:nvPr>
            <p:ph type="sldNum" sz="quarter" idx="5"/>
          </p:nvPr>
        </p:nvSpPr>
        <p:spPr/>
        <p:txBody>
          <a:bodyPr/>
          <a:lstStyle/>
          <a:p>
            <a:fld id="{7A6E335F-6B58-4BAC-AAD9-EC2E6DC7157D}" type="slidenum">
              <a:rPr lang="en-US" smtClean="0"/>
              <a:t>10</a:t>
            </a:fld>
            <a:endParaRPr lang="en-US"/>
          </a:p>
        </p:txBody>
      </p:sp>
    </p:spTree>
    <p:extLst>
      <p:ext uri="{BB962C8B-B14F-4D97-AF65-F5344CB8AC3E}">
        <p14:creationId xmlns:p14="http://schemas.microsoft.com/office/powerpoint/2010/main" val="17942383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468449-7515-92EC-5926-C2FEACF4B1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DC0D49-A2DF-D1AD-6D42-5A7C604A5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6B5733-61A5-ED6C-9E49-A933A200FC0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41308B0-F320-5F6A-44DB-CF3B4FD9EB73}"/>
              </a:ext>
            </a:extLst>
          </p:cNvPr>
          <p:cNvSpPr>
            <a:spLocks noGrp="1"/>
          </p:cNvSpPr>
          <p:nvPr>
            <p:ph type="sldNum" sz="quarter" idx="5"/>
          </p:nvPr>
        </p:nvSpPr>
        <p:spPr/>
        <p:txBody>
          <a:bodyPr/>
          <a:lstStyle/>
          <a:p>
            <a:fld id="{7A6E335F-6B58-4BAC-AAD9-EC2E6DC7157D}" type="slidenum">
              <a:rPr lang="en-US" smtClean="0"/>
              <a:t>11</a:t>
            </a:fld>
            <a:endParaRPr lang="en-US"/>
          </a:p>
        </p:txBody>
      </p:sp>
    </p:spTree>
    <p:extLst>
      <p:ext uri="{BB962C8B-B14F-4D97-AF65-F5344CB8AC3E}">
        <p14:creationId xmlns:p14="http://schemas.microsoft.com/office/powerpoint/2010/main" val="15944329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5EC290-B7D2-04D7-BD7F-AC811D2C6C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9DE8B7-3A31-D400-3622-61448116E7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A84B35-EE40-6AA7-6C21-FD7A3A989D72}"/>
              </a:ext>
            </a:extLst>
          </p:cNvPr>
          <p:cNvSpPr>
            <a:spLocks noGrp="1"/>
          </p:cNvSpPr>
          <p:nvPr>
            <p:ph type="body" idx="1"/>
          </p:nvPr>
        </p:nvSpPr>
        <p:spPr/>
        <p:txBody>
          <a:bodyPr/>
          <a:lstStyle/>
          <a:p>
            <a:r>
              <a:rPr lang="en-US" dirty="0"/>
              <a:t>$14.35 million for PY 2025 = 4 projects</a:t>
            </a:r>
          </a:p>
        </p:txBody>
      </p:sp>
      <p:sp>
        <p:nvSpPr>
          <p:cNvPr id="4" name="Slide Number Placeholder 3">
            <a:extLst>
              <a:ext uri="{FF2B5EF4-FFF2-40B4-BE49-F238E27FC236}">
                <a16:creationId xmlns:a16="http://schemas.microsoft.com/office/drawing/2014/main" id="{5A04F1C3-34C9-B304-ABE1-7AF5B0F26E32}"/>
              </a:ext>
            </a:extLst>
          </p:cNvPr>
          <p:cNvSpPr>
            <a:spLocks noGrp="1"/>
          </p:cNvSpPr>
          <p:nvPr>
            <p:ph type="sldNum" sz="quarter" idx="5"/>
          </p:nvPr>
        </p:nvSpPr>
        <p:spPr/>
        <p:txBody>
          <a:bodyPr/>
          <a:lstStyle/>
          <a:p>
            <a:fld id="{7A6E335F-6B58-4BAC-AAD9-EC2E6DC7157D}" type="slidenum">
              <a:rPr lang="en-US" smtClean="0"/>
              <a:t>12</a:t>
            </a:fld>
            <a:endParaRPr lang="en-US"/>
          </a:p>
        </p:txBody>
      </p:sp>
    </p:spTree>
    <p:extLst>
      <p:ext uri="{BB962C8B-B14F-4D97-AF65-F5344CB8AC3E}">
        <p14:creationId xmlns:p14="http://schemas.microsoft.com/office/powerpoint/2010/main" val="33822383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BFF960-1487-FDC2-319A-75FCA9EEA2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754906-5931-BBD6-9581-A3E8435A76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C44707-97C9-44A6-FA92-7EE7263BF4E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C7C069D-0BBA-31B0-CE94-70B701272CCA}"/>
              </a:ext>
            </a:extLst>
          </p:cNvPr>
          <p:cNvSpPr>
            <a:spLocks noGrp="1"/>
          </p:cNvSpPr>
          <p:nvPr>
            <p:ph type="sldNum" sz="quarter" idx="5"/>
          </p:nvPr>
        </p:nvSpPr>
        <p:spPr/>
        <p:txBody>
          <a:bodyPr/>
          <a:lstStyle/>
          <a:p>
            <a:fld id="{7A6E335F-6B58-4BAC-AAD9-EC2E6DC7157D}" type="slidenum">
              <a:rPr lang="en-US" smtClean="0"/>
              <a:t>15</a:t>
            </a:fld>
            <a:endParaRPr lang="en-US"/>
          </a:p>
        </p:txBody>
      </p:sp>
    </p:spTree>
    <p:extLst>
      <p:ext uri="{BB962C8B-B14F-4D97-AF65-F5344CB8AC3E}">
        <p14:creationId xmlns:p14="http://schemas.microsoft.com/office/powerpoint/2010/main" val="39775263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36A9DD-8A0E-2A09-4DE2-D09ADFB913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D25F37-DF5A-27C7-E2AD-B9BAB33CF2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6C5664-8BF7-8380-B559-31B850D097A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0A75E65-8ECF-4ABC-BF0B-9C481F31E3D2}"/>
              </a:ext>
            </a:extLst>
          </p:cNvPr>
          <p:cNvSpPr>
            <a:spLocks noGrp="1"/>
          </p:cNvSpPr>
          <p:nvPr>
            <p:ph type="sldNum" sz="quarter" idx="5"/>
          </p:nvPr>
        </p:nvSpPr>
        <p:spPr/>
        <p:txBody>
          <a:bodyPr/>
          <a:lstStyle/>
          <a:p>
            <a:fld id="{7A6E335F-6B58-4BAC-AAD9-EC2E6DC7157D}" type="slidenum">
              <a:rPr lang="en-US" smtClean="0"/>
              <a:t>16</a:t>
            </a:fld>
            <a:endParaRPr lang="en-US"/>
          </a:p>
        </p:txBody>
      </p:sp>
    </p:spTree>
    <p:extLst>
      <p:ext uri="{BB962C8B-B14F-4D97-AF65-F5344CB8AC3E}">
        <p14:creationId xmlns:p14="http://schemas.microsoft.com/office/powerpoint/2010/main" val="5134997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A6E335F-6B58-4BAC-AAD9-EC2E6DC7157D}" type="slidenum">
              <a:rPr lang="en-US" smtClean="0"/>
              <a:t>17</a:t>
            </a:fld>
            <a:endParaRPr lang="en-US"/>
          </a:p>
        </p:txBody>
      </p:sp>
    </p:spTree>
    <p:extLst>
      <p:ext uri="{BB962C8B-B14F-4D97-AF65-F5344CB8AC3E}">
        <p14:creationId xmlns:p14="http://schemas.microsoft.com/office/powerpoint/2010/main" val="3549143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recordings posted on our website</a:t>
            </a:r>
          </a:p>
          <a:p>
            <a:endParaRPr lang="en-US" dirty="0"/>
          </a:p>
          <a:p>
            <a:r>
              <a:rPr lang="en-US" dirty="0"/>
              <a:t>1</a:t>
            </a:r>
            <a:r>
              <a:rPr lang="en-US" baseline="30000" dirty="0"/>
              <a:t>st</a:t>
            </a:r>
            <a:r>
              <a:rPr lang="en-US" dirty="0"/>
              <a:t> draft was posted July 1</a:t>
            </a:r>
            <a:r>
              <a:rPr lang="en-US" baseline="30000" dirty="0"/>
              <a:t>st</a:t>
            </a:r>
            <a:r>
              <a:rPr lang="en-US" dirty="0"/>
              <a:t>, and received comments through August 1, </a:t>
            </a:r>
          </a:p>
          <a:p>
            <a:endParaRPr lang="en-US" dirty="0"/>
          </a:p>
          <a:p>
            <a:r>
              <a:rPr lang="en-US" dirty="0"/>
              <a:t>Talk about comments posted to our website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are planning to post the second draft tomorrow, and will enter into a 10 day comment period to allow us to bring a final draft for approval at the September board meeting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will then allow for proposal applications to be due in February 2026 and a final application due in September 2026 for those that receive a LIHTC reservation </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6E335F-6B58-4BAC-AAD9-EC2E6DC7157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06818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600"/>
              </a:spcBef>
            </a:pPr>
            <a:r>
              <a:rPr lang="en-US" sz="18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Before diving into the comments and the changes that will be made, I want to highlight how our LIHTC ceiling is calculated and how we plan to allocate these funds to build and or preserve affordable housing for low-income Ohioans </a:t>
            </a:r>
          </a:p>
          <a:p>
            <a:pPr marL="0" marR="0">
              <a:spcBef>
                <a:spcPts val="600"/>
              </a:spcBef>
            </a:pPr>
            <a:endParaRPr lang="en-US" sz="1800" kern="100" dirty="0">
              <a:solidFill>
                <a:srgbClr val="000000"/>
              </a:solidFill>
              <a:effectLst/>
              <a:latin typeface="Arial" panose="020B0604020202020204" pitchFamily="34" charset="0"/>
              <a:ea typeface="Aptos" panose="020B0004020202020204" pitchFamily="34" charset="0"/>
              <a:cs typeface="Arial" panose="020B0604020202020204" pitchFamily="34" charset="0"/>
            </a:endParaRPr>
          </a:p>
          <a:p>
            <a:pPr marL="0" marR="0">
              <a:spcBef>
                <a:spcPts val="600"/>
              </a:spcBef>
            </a:pPr>
            <a:r>
              <a:rPr lang="en-US" sz="18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Start off by highlighting how The Ohio 9% LIHTC Ceiling is calculated </a:t>
            </a:r>
          </a:p>
          <a:p>
            <a:pPr marL="0" marR="0">
              <a:spcBef>
                <a:spcPts val="600"/>
              </a:spcBef>
            </a:pPr>
            <a:endParaRPr lang="en-US" sz="1800" kern="100" dirty="0">
              <a:solidFill>
                <a:srgbClr val="000000"/>
              </a:solidFill>
              <a:effectLst/>
              <a:latin typeface="Arial" panose="020B0604020202020204" pitchFamily="34" charset="0"/>
              <a:ea typeface="Aptos" panose="020B0004020202020204" pitchFamily="34" charset="0"/>
              <a:cs typeface="Arial" panose="020B0604020202020204" pitchFamily="34" charset="0"/>
            </a:endParaRPr>
          </a:p>
          <a:p>
            <a:pPr marL="0" marR="0">
              <a:spcBef>
                <a:spcPts val="600"/>
              </a:spcBef>
            </a:pPr>
            <a:r>
              <a:rPr lang="en-US" sz="18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Our 9% Credit ceiling is calculated by taking Ohio’s population and then multiplying it by the IRS per capita multiplier. </a:t>
            </a:r>
          </a:p>
          <a:p>
            <a:pPr marL="0" marR="0">
              <a:spcBef>
                <a:spcPts val="600"/>
              </a:spcBef>
            </a:pPr>
            <a:endParaRPr lang="en-US" sz="1800" kern="100" dirty="0">
              <a:solidFill>
                <a:srgbClr val="000000"/>
              </a:solidFill>
              <a:effectLst/>
              <a:latin typeface="Arial" panose="020B0604020202020204" pitchFamily="34" charset="0"/>
              <a:ea typeface="Aptos" panose="020B0004020202020204" pitchFamily="34" charset="0"/>
              <a:cs typeface="Arial" panose="020B0604020202020204" pitchFamily="34" charset="0"/>
            </a:endParaRPr>
          </a:p>
          <a:p>
            <a:pPr marL="0" marR="0">
              <a:spcBef>
                <a:spcPts val="600"/>
              </a:spcBef>
            </a:pPr>
            <a:r>
              <a:rPr lang="en-US" sz="18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After multiplying these two together, it gives us the total amount of 9% LIHTC that OHFA receives to allocate to projects for that calendar year.</a:t>
            </a:r>
            <a:endParaRPr lang="en-US" sz="18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endParaRPr>
          </a:p>
          <a:p>
            <a:pPr marL="0" marR="0">
              <a:spcBef>
                <a:spcPts val="600"/>
              </a:spcBef>
            </a:pPr>
            <a:r>
              <a:rPr lang="en-US" sz="1800" u="none" strike="noStrike"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 </a:t>
            </a:r>
          </a:p>
          <a:p>
            <a:pPr marL="0" marR="0">
              <a:spcBef>
                <a:spcPts val="600"/>
              </a:spcBef>
            </a:pPr>
            <a:r>
              <a:rPr lang="en-US" sz="1800" u="none" strike="noStrike"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In the table below:</a:t>
            </a:r>
            <a:endParaRPr lang="en-US" sz="18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endParaRPr>
          </a:p>
          <a:p>
            <a:pPr marL="0" marR="0">
              <a:spcBef>
                <a:spcPts val="600"/>
              </a:spcBef>
            </a:pPr>
            <a:r>
              <a:rPr lang="en-US" sz="18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You can see Ohio’s 9% LIHTC Ceiling for years 2021 to 2025, with estimated numbers for program year 2026. </a:t>
            </a:r>
          </a:p>
          <a:p>
            <a:pPr marL="0" marR="0">
              <a:spcBef>
                <a:spcPts val="600"/>
              </a:spcBef>
            </a:pPr>
            <a:endParaRPr lang="en-US" sz="1800" kern="100" dirty="0">
              <a:solidFill>
                <a:srgbClr val="000000"/>
              </a:solidFill>
              <a:effectLst/>
              <a:latin typeface="Arial" panose="020B0604020202020204" pitchFamily="34" charset="0"/>
              <a:ea typeface="Aptos" panose="020B0004020202020204" pitchFamily="34" charset="0"/>
              <a:cs typeface="Arial" panose="020B0604020202020204" pitchFamily="34" charset="0"/>
            </a:endParaRPr>
          </a:p>
          <a:p>
            <a:pPr marL="0" marR="0">
              <a:spcBef>
                <a:spcPts val="600"/>
              </a:spcBef>
            </a:pPr>
            <a:r>
              <a:rPr lang="en-US" sz="18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As you can see, Ohio’s population has continued to slightly increase from 2021 to 2025.</a:t>
            </a:r>
          </a:p>
          <a:p>
            <a:pPr marL="0" marR="0">
              <a:spcBef>
                <a:spcPts val="600"/>
              </a:spcBef>
            </a:pPr>
            <a:endParaRPr lang="en-US" sz="1800" kern="100" dirty="0">
              <a:solidFill>
                <a:srgbClr val="000000"/>
              </a:solidFill>
              <a:effectLst/>
              <a:latin typeface="Arial" panose="020B0604020202020204" pitchFamily="34" charset="0"/>
              <a:ea typeface="Aptos" panose="020B0004020202020204" pitchFamily="34" charset="0"/>
              <a:cs typeface="Arial" panose="020B0604020202020204" pitchFamily="34" charset="0"/>
            </a:endParaRPr>
          </a:p>
          <a:p>
            <a:pPr marL="0" marR="0">
              <a:spcBef>
                <a:spcPts val="600"/>
              </a:spcBef>
            </a:pPr>
            <a:r>
              <a:rPr lang="en-US" sz="18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As for the per </a:t>
            </a:r>
            <a:r>
              <a:rPr lang="en-US" sz="1800" kern="100" dirty="0" err="1">
                <a:solidFill>
                  <a:srgbClr val="000000"/>
                </a:solidFill>
                <a:effectLst/>
                <a:latin typeface="Arial" panose="020B0604020202020204" pitchFamily="34" charset="0"/>
                <a:ea typeface="Aptos" panose="020B0004020202020204" pitchFamily="34" charset="0"/>
                <a:cs typeface="Arial" panose="020B0604020202020204" pitchFamily="34" charset="0"/>
              </a:rPr>
              <a:t>captia</a:t>
            </a:r>
            <a:r>
              <a:rPr lang="en-US" sz="18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 multiplier, we’ve seen some shifts in this amount, but it’s important to note that the IRS per capita multiplier increased 10 cents in 2024 to $3 per person for 2025, bringing our 2025 Credit ceiling to $35.6M in annual 9% LIHTC credits, which we were able to fund 23 deals.</a:t>
            </a:r>
          </a:p>
          <a:p>
            <a:pPr marL="0" marR="0">
              <a:spcBef>
                <a:spcPts val="600"/>
              </a:spcBef>
            </a:pPr>
            <a:endParaRPr lang="en-US" sz="1800" kern="100" dirty="0">
              <a:solidFill>
                <a:srgbClr val="000000"/>
              </a:solidFill>
              <a:effectLst/>
              <a:latin typeface="Arial" panose="020B0604020202020204" pitchFamily="34" charset="0"/>
              <a:ea typeface="Aptos" panose="020B0004020202020204" pitchFamily="34" charset="0"/>
              <a:cs typeface="Arial" panose="020B0604020202020204" pitchFamily="34" charset="0"/>
            </a:endParaRPr>
          </a:p>
          <a:p>
            <a:pPr marL="0" marR="0" lvl="0" indent="0" algn="l" defTabSz="914400" rtl="0" eaLnBrk="1" fontAlgn="auto" latinLnBrk="0" hangingPunct="1">
              <a:lnSpc>
                <a:spcPct val="100000"/>
              </a:lnSpc>
              <a:spcBef>
                <a:spcPts val="600"/>
              </a:spcBef>
              <a:spcAft>
                <a:spcPts val="0"/>
              </a:spcAft>
              <a:buClrTx/>
              <a:buSzTx/>
              <a:buFontTx/>
              <a:buNone/>
              <a:tabLst/>
              <a:defRPr/>
            </a:pPr>
            <a:r>
              <a:rPr lang="en-US" sz="18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Lastly, I just wanted to point out that </a:t>
            </a:r>
            <a:r>
              <a:rPr lang="en-US" sz="1800" dirty="0">
                <a:solidFill>
                  <a:srgbClr val="FF0000"/>
                </a:solidFill>
              </a:rPr>
              <a:t>President Trump’s Big Beautiful Bill, which was signed on July 4</a:t>
            </a:r>
            <a:r>
              <a:rPr lang="en-US" sz="1800" baseline="30000" dirty="0">
                <a:solidFill>
                  <a:srgbClr val="FF0000"/>
                </a:solidFill>
              </a:rPr>
              <a:t>th</a:t>
            </a:r>
            <a:r>
              <a:rPr lang="en-US" sz="1800" dirty="0">
                <a:solidFill>
                  <a:srgbClr val="FF0000"/>
                </a:solidFill>
              </a:rPr>
              <a:t>, expands the 9% LIHTC program, increasing 9% LIHTC allocations by 12%. Thus, I am estimating that our 9% credit ceiling for 2026 will be roughly $40.7M in annual 9% credits. However, it is important to keep in mind, that we have been seeing equity pricing decrease and it is predicted to continually decrease, so it may not necessarily mean we are able to fund many more deals. </a:t>
            </a:r>
          </a:p>
          <a:p>
            <a:pPr marL="0" marR="0">
              <a:spcBef>
                <a:spcPts val="600"/>
              </a:spcBef>
            </a:pPr>
            <a:endParaRPr lang="en-US" sz="18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endParaRPr>
          </a:p>
          <a:p>
            <a:pPr marL="0" marR="0">
              <a:spcBef>
                <a:spcPts val="600"/>
              </a:spcBef>
            </a:pPr>
            <a:r>
              <a:rPr lang="en-US" sz="1800"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6E335F-6B58-4BAC-AAD9-EC2E6DC7157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49924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A6E335F-6B58-4BAC-AAD9-EC2E6DC7157D}" type="slidenum">
              <a:rPr lang="en-US" smtClean="0"/>
              <a:t>20</a:t>
            </a:fld>
            <a:endParaRPr lang="en-US"/>
          </a:p>
        </p:txBody>
      </p:sp>
    </p:spTree>
    <p:extLst>
      <p:ext uri="{BB962C8B-B14F-4D97-AF65-F5344CB8AC3E}">
        <p14:creationId xmlns:p14="http://schemas.microsoft.com/office/powerpoint/2010/main" val="14569580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Clarified scoring calculations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pPr lvl="0"/>
            <a:r>
              <a:rPr lang="en-US" sz="1200" b="1" kern="1200" dirty="0">
                <a:solidFill>
                  <a:schemeClr val="tx1"/>
                </a:solidFill>
                <a:effectLst/>
                <a:latin typeface="+mn-lt"/>
                <a:ea typeface="+mn-ea"/>
                <a:cs typeface="+mn-cs"/>
              </a:rPr>
              <a:t>Neighborhood Opportunity Index</a:t>
            </a:r>
          </a:p>
          <a:p>
            <a:r>
              <a:rPr lang="en-US" sz="1200" b="1" kern="1200" dirty="0">
                <a:solidFill>
                  <a:schemeClr val="tx1"/>
                </a:solidFill>
                <a:effectLst/>
                <a:latin typeface="+mn-lt"/>
                <a:ea typeface="+mn-ea"/>
                <a:cs typeface="+mn-cs"/>
              </a:rPr>
              <a:t>Maximum points: 40</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Rationale: The Neighborhood Opportunity Index is created in partnership with the Urban Institute and will be updated on an annual basis to ensure the latest available data is used. Two Neighborhood Opportunity Indices have been created to identify opportunity based on the project’s targeted population: General Occupancy and Senior.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Neighborhood Opportunity – General Occupancy Index distills four critical categories of neighborhood opportunity with 20 total indicators into one Neighborhood Opportunity – General Occupancy Index Score number that aims to identify access to economic and social opportunity by individual Census Tracts. These categories include opportunity-rich and inclusive neighborhoods, high-quality education, rewarding work, and healthy environment and access to good healthcare.</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Neighborhood Opportunity – Senior Index distills three critical categories of neighborhood opportunity with 15 total indicators into one Neighborhood Opportunity – Senior Index Score number that aims to identify access to economic and social opportunity by individual Census Tracts. These categories include opportunity-rich and inclusive neighborhoods, rewarding work, and healthy environment and access to good healthcare.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Projects that serve seniors, must use the Neighborhood Opportunity - Senior Index. All other projects must use the Neighborhood Opportunity - General Occupancy Index. </a:t>
            </a:r>
          </a:p>
          <a:p>
            <a:r>
              <a:rPr lang="en-US" sz="1200" kern="1200" dirty="0">
                <a:solidFill>
                  <a:schemeClr val="tx1"/>
                </a:solidFill>
                <a:effectLst/>
                <a:latin typeface="+mn-lt"/>
                <a:ea typeface="+mn-ea"/>
                <a:cs typeface="+mn-cs"/>
              </a:rPr>
              <a:t>The project’s raw Neighborhood Opportunity Index Score is delineated in OHFA’s 2026-2027 </a:t>
            </a:r>
            <a:r>
              <a:rPr lang="en-US" sz="1200" b="1" u="sng" kern="1200" dirty="0">
                <a:solidFill>
                  <a:schemeClr val="tx1"/>
                </a:solidFill>
                <a:effectLst/>
                <a:latin typeface="+mn-lt"/>
                <a:ea typeface="+mn-ea"/>
                <a:cs typeface="+mn-cs"/>
                <a:hlinkClick r:id="rId3"/>
              </a:rPr>
              <a:t>Neighborhood Opportunity Index</a:t>
            </a:r>
            <a:r>
              <a:rPr lang="en-US" sz="1200" kern="1200" dirty="0">
                <a:solidFill>
                  <a:schemeClr val="tx1"/>
                </a:solidFill>
                <a:effectLst/>
                <a:latin typeface="+mn-lt"/>
                <a:ea typeface="+mn-ea"/>
                <a:cs typeface="+mn-cs"/>
              </a:rPr>
              <a:t> and will be worth 40% of the project’s total score.</a:t>
            </a:r>
          </a:p>
          <a:p>
            <a:endParaRPr lang="en-US" sz="1200" b="1" i="1" kern="1200" dirty="0">
              <a:solidFill>
                <a:schemeClr val="tx1"/>
              </a:solidFill>
              <a:effectLst/>
              <a:latin typeface="+mn-lt"/>
              <a:ea typeface="+mn-ea"/>
              <a:cs typeface="+mn-cs"/>
            </a:endParaRPr>
          </a:p>
          <a:p>
            <a:r>
              <a:rPr lang="en-US" sz="1200" u="sng" kern="1200" dirty="0">
                <a:solidFill>
                  <a:schemeClr val="tx1"/>
                </a:solidFill>
                <a:effectLst/>
                <a:latin typeface="+mn-lt"/>
                <a:ea typeface="+mn-ea"/>
                <a:cs typeface="+mn-cs"/>
              </a:rPr>
              <a:t>Neighborhood Opportunity Index</a:t>
            </a:r>
            <a:r>
              <a:rPr lang="en-US" sz="1200" kern="1200" dirty="0">
                <a:solidFill>
                  <a:schemeClr val="tx1"/>
                </a:solidFill>
                <a:effectLst/>
                <a:latin typeface="+mn-lt"/>
                <a:ea typeface="+mn-ea"/>
                <a:cs typeface="+mn-cs"/>
              </a:rPr>
              <a:t>: The AHFA will automatically calculate the Neighborhood Opportunity Index score based on the project’s location (majority of LIHTC units) within a 2020 Census Tract and the population served. </a:t>
            </a:r>
          </a:p>
          <a:p>
            <a:r>
              <a:rPr lang="en-US" sz="1200" kern="1200" dirty="0">
                <a:solidFill>
                  <a:schemeClr val="tx1"/>
                </a:solidFill>
                <a:effectLst/>
                <a:latin typeface="+mn-lt"/>
                <a:ea typeface="+mn-ea"/>
                <a:cs typeface="+mn-cs"/>
              </a:rPr>
              <a:t> </a:t>
            </a:r>
          </a:p>
          <a:p>
            <a:r>
              <a:rPr lang="en-US" sz="1200" u="sng" kern="1200" dirty="0">
                <a:solidFill>
                  <a:schemeClr val="tx1"/>
                </a:solidFill>
                <a:effectLst/>
                <a:latin typeface="+mn-lt"/>
                <a:ea typeface="+mn-ea"/>
                <a:cs typeface="+mn-cs"/>
              </a:rPr>
              <a:t>Calculation: </a:t>
            </a:r>
            <a:r>
              <a:rPr lang="en-US" sz="1200" kern="1200" dirty="0">
                <a:solidFill>
                  <a:schemeClr val="tx1"/>
                </a:solidFill>
                <a:effectLst/>
                <a:latin typeface="+mn-lt"/>
                <a:ea typeface="+mn-ea"/>
                <a:cs typeface="+mn-cs"/>
              </a:rPr>
              <a:t>Census Tract raw Neighborhood Opportunity Index score </a:t>
            </a:r>
            <a:r>
              <a:rPr lang="en-US" sz="1200" b="1" kern="1200" dirty="0">
                <a:solidFill>
                  <a:schemeClr val="tx1"/>
                </a:solidFill>
                <a:effectLst/>
                <a:latin typeface="+mn-lt"/>
                <a:ea typeface="+mn-ea"/>
                <a:cs typeface="+mn-cs"/>
              </a:rPr>
              <a:t>×</a:t>
            </a:r>
            <a:r>
              <a:rPr lang="en-US" sz="1200" kern="1200" dirty="0">
                <a:solidFill>
                  <a:schemeClr val="tx1"/>
                </a:solidFill>
                <a:effectLst/>
                <a:latin typeface="+mn-lt"/>
                <a:ea typeface="+mn-ea"/>
                <a:cs typeface="+mn-cs"/>
              </a:rPr>
              <a:t> 0.40</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pPr lvl="0"/>
            <a:r>
              <a:rPr lang="en-US" sz="1200" b="1" kern="1200" dirty="0">
                <a:solidFill>
                  <a:schemeClr val="tx1"/>
                </a:solidFill>
                <a:effectLst/>
                <a:latin typeface="+mn-lt"/>
                <a:ea typeface="+mn-ea"/>
                <a:cs typeface="+mn-cs"/>
              </a:rPr>
              <a:t>Housing Needs Index</a:t>
            </a:r>
          </a:p>
          <a:p>
            <a:r>
              <a:rPr lang="en-US" sz="1200" b="1" kern="1200" dirty="0">
                <a:solidFill>
                  <a:schemeClr val="tx1"/>
                </a:solidFill>
                <a:effectLst/>
                <a:latin typeface="+mn-lt"/>
                <a:ea typeface="+mn-ea"/>
                <a:cs typeface="+mn-cs"/>
              </a:rPr>
              <a:t>Maximum points: 35</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Rationale: The Housing Needs Index is created in partnership with the Urban Institute and will be updated on an annual basis to ensure the latest available data is used. The Housing Needs Index distills three critical categories of Housing Need with four indicators total into one Housing Need Index Score, which aims to identify census tracts with the greatest housing need across Ohio. These categories include housing supply, affordable housing stock, and affordability.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census tract’s raw Housing Needs Index Score is delineated in OHFA’s 2026-2027 </a:t>
            </a:r>
            <a:r>
              <a:rPr lang="en-US" sz="1200" b="1" u="sng" kern="1200" dirty="0">
                <a:solidFill>
                  <a:schemeClr val="tx1"/>
                </a:solidFill>
                <a:effectLst/>
                <a:latin typeface="+mn-lt"/>
                <a:ea typeface="+mn-ea"/>
                <a:cs typeface="+mn-cs"/>
                <a:hlinkClick r:id="rId3"/>
              </a:rPr>
              <a:t>Housing Needs Index</a:t>
            </a:r>
            <a:r>
              <a:rPr lang="en-US" sz="1200" kern="1200" dirty="0">
                <a:solidFill>
                  <a:schemeClr val="tx1"/>
                </a:solidFill>
                <a:effectLst/>
                <a:latin typeface="+mn-lt"/>
                <a:ea typeface="+mn-ea"/>
                <a:cs typeface="+mn-cs"/>
              </a:rPr>
              <a:t> and will be worth 35% of the project’s total score.</a:t>
            </a:r>
          </a:p>
          <a:p>
            <a:endParaRPr lang="en-US" sz="1200" kern="1200" dirty="0">
              <a:solidFill>
                <a:schemeClr val="tx1"/>
              </a:solidFill>
              <a:effectLst/>
              <a:latin typeface="+mn-lt"/>
              <a:ea typeface="+mn-ea"/>
              <a:cs typeface="+mn-cs"/>
            </a:endParaRPr>
          </a:p>
          <a:p>
            <a:r>
              <a:rPr lang="en-US" sz="1200" u="sng" kern="1200" dirty="0">
                <a:solidFill>
                  <a:schemeClr val="tx1"/>
                </a:solidFill>
                <a:effectLst/>
                <a:latin typeface="+mn-lt"/>
                <a:ea typeface="+mn-ea"/>
                <a:cs typeface="+mn-cs"/>
              </a:rPr>
              <a:t>Housing Needs Index</a:t>
            </a:r>
            <a:r>
              <a:rPr lang="en-US" sz="1200" kern="1200" dirty="0">
                <a:solidFill>
                  <a:schemeClr val="tx1"/>
                </a:solidFill>
                <a:effectLst/>
                <a:latin typeface="+mn-lt"/>
                <a:ea typeface="+mn-ea"/>
                <a:cs typeface="+mn-cs"/>
              </a:rPr>
              <a:t>: The AHFA will automatically calculate the Housing Needs Index score based on the project’s location (majority of LIHTC units) within a 2020 Census Tract.</a:t>
            </a:r>
          </a:p>
          <a:p>
            <a:r>
              <a:rPr lang="en-US" sz="1200" kern="1200" dirty="0">
                <a:solidFill>
                  <a:schemeClr val="tx1"/>
                </a:solidFill>
                <a:effectLst/>
                <a:latin typeface="+mn-lt"/>
                <a:ea typeface="+mn-ea"/>
                <a:cs typeface="+mn-cs"/>
              </a:rPr>
              <a:t> </a:t>
            </a:r>
          </a:p>
          <a:p>
            <a:r>
              <a:rPr lang="en-US" sz="1200" u="sng" kern="1200" dirty="0">
                <a:solidFill>
                  <a:schemeClr val="tx1"/>
                </a:solidFill>
                <a:effectLst/>
                <a:latin typeface="+mn-lt"/>
                <a:ea typeface="+mn-ea"/>
                <a:cs typeface="+mn-cs"/>
              </a:rPr>
              <a:t>Calculation: </a:t>
            </a:r>
            <a:r>
              <a:rPr lang="en-US" sz="1200" kern="1200" dirty="0">
                <a:solidFill>
                  <a:schemeClr val="tx1"/>
                </a:solidFill>
                <a:effectLst/>
                <a:latin typeface="+mn-lt"/>
                <a:ea typeface="+mn-ea"/>
                <a:cs typeface="+mn-cs"/>
              </a:rPr>
              <a:t>Census Tract raw Housing Needs Index Score </a:t>
            </a:r>
            <a:r>
              <a:rPr lang="en-US" sz="1200" b="1" kern="1200" dirty="0">
                <a:solidFill>
                  <a:schemeClr val="tx1"/>
                </a:solidFill>
                <a:effectLst/>
                <a:latin typeface="+mn-lt"/>
                <a:ea typeface="+mn-ea"/>
                <a:cs typeface="+mn-cs"/>
              </a:rPr>
              <a:t>×</a:t>
            </a:r>
            <a:r>
              <a:rPr lang="en-US" sz="1200" kern="1200" dirty="0">
                <a:solidFill>
                  <a:schemeClr val="tx1"/>
                </a:solidFill>
                <a:effectLst/>
                <a:latin typeface="+mn-lt"/>
                <a:ea typeface="+mn-ea"/>
                <a:cs typeface="+mn-cs"/>
              </a:rPr>
              <a:t> 0.35</a:t>
            </a:r>
          </a:p>
          <a:p>
            <a:endParaRPr lang="en-US" sz="1200" kern="1200" dirty="0">
              <a:solidFill>
                <a:schemeClr val="tx1"/>
              </a:solidFill>
              <a:effectLst/>
              <a:latin typeface="+mn-lt"/>
              <a:ea typeface="+mn-ea"/>
              <a:cs typeface="+mn-cs"/>
            </a:endParaRPr>
          </a:p>
          <a:p>
            <a:endParaRPr lang="en-US" sz="1200" b="0"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Annual LIHTC Request per LIHTC Unit</a:t>
            </a:r>
          </a:p>
          <a:p>
            <a:r>
              <a:rPr lang="en-US" sz="1200" b="1" kern="1200" dirty="0">
                <a:solidFill>
                  <a:schemeClr val="tx1"/>
                </a:solidFill>
                <a:effectLst/>
                <a:latin typeface="+mn-lt"/>
                <a:ea typeface="+mn-ea"/>
                <a:cs typeface="+mn-cs"/>
              </a:rPr>
              <a:t>Maximum points: 25</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Rationale: To incentivize cost efficiency and maximize the impact of limited 9% LIHTC resources, OHFA will award up to 25 points based on the annual LIHTC amount requested per LIHTC unit. Projects that request $27,500 or less in annual LIHTC per LIHTC unit will receive the full 25 points. For requests above $27,500, points are reduced proportionally, with no points awarded for requests of $47,500 or more. Please note that these minimum and maximum amounts will be adjusted to the </a:t>
            </a:r>
            <a:r>
              <a:rPr lang="en-US" sz="1200" b="1" u="sng" kern="1200" dirty="0">
                <a:solidFill>
                  <a:schemeClr val="tx1"/>
                </a:solidFill>
                <a:effectLst/>
                <a:latin typeface="+mn-lt"/>
                <a:ea typeface="+mn-ea"/>
                <a:cs typeface="+mn-cs"/>
                <a:hlinkClick r:id="rId4"/>
              </a:rPr>
              <a:t>Multifamily Residential Construction Index</a:t>
            </a:r>
            <a:r>
              <a:rPr lang="en-US" sz="1200" kern="1200" dirty="0">
                <a:solidFill>
                  <a:schemeClr val="tx1"/>
                </a:solidFill>
                <a:effectLst/>
                <a:latin typeface="+mn-lt"/>
                <a:ea typeface="+mn-ea"/>
                <a:cs typeface="+mn-cs"/>
              </a:rPr>
              <a:t> and updated with the Final draft submitted for OHFA Board Approval, estimated September 2025</a:t>
            </a:r>
          </a:p>
          <a:p>
            <a:endParaRPr lang="en-US" sz="1200" kern="1200" dirty="0">
              <a:solidFill>
                <a:schemeClr val="tx1"/>
              </a:solidFill>
              <a:effectLst/>
              <a:latin typeface="+mn-lt"/>
              <a:ea typeface="+mn-ea"/>
              <a:cs typeface="+mn-cs"/>
            </a:endParaRPr>
          </a:p>
          <a:p>
            <a:r>
              <a:rPr lang="en-US" sz="1200" u="sng" kern="1200" dirty="0">
                <a:solidFill>
                  <a:schemeClr val="tx1"/>
                </a:solidFill>
                <a:effectLst/>
                <a:latin typeface="+mn-lt"/>
                <a:ea typeface="+mn-ea"/>
                <a:cs typeface="+mn-cs"/>
              </a:rPr>
              <a:t>Annual LIHTC Request per LIHTC Unit: </a:t>
            </a:r>
            <a:r>
              <a:rPr lang="en-US" sz="1200" kern="1200" dirty="0">
                <a:solidFill>
                  <a:schemeClr val="tx1"/>
                </a:solidFill>
                <a:effectLst/>
                <a:latin typeface="+mn-lt"/>
                <a:ea typeface="+mn-ea"/>
                <a:cs typeface="+mn-cs"/>
              </a:rPr>
              <a:t>The AHFA will automatically calculate this criterion by dividing the project’s total annual 9% LIHTC request by the total number of LIHTC units in the project and then applying the formula below.</a:t>
            </a:r>
          </a:p>
          <a:p>
            <a:r>
              <a:rPr lang="en-US" sz="1200" kern="1200" dirty="0">
                <a:solidFill>
                  <a:schemeClr val="tx1"/>
                </a:solidFill>
                <a:effectLst/>
                <a:latin typeface="+mn-lt"/>
                <a:ea typeface="+mn-ea"/>
                <a:cs typeface="+mn-cs"/>
              </a:rPr>
              <a:t> </a:t>
            </a:r>
          </a:p>
          <a:p>
            <a:r>
              <a:rPr lang="en-US" sz="1200" u="sng" kern="1200" dirty="0">
                <a:solidFill>
                  <a:schemeClr val="tx1"/>
                </a:solidFill>
                <a:effectLst/>
                <a:latin typeface="+mn-lt"/>
                <a:ea typeface="+mn-ea"/>
                <a:cs typeface="+mn-cs"/>
              </a:rPr>
              <a:t>Calculation:</a:t>
            </a:r>
            <a:r>
              <a:rPr lang="en-US" sz="1200" kern="1200" dirty="0">
                <a:solidFill>
                  <a:schemeClr val="tx1"/>
                </a:solidFill>
                <a:effectLst/>
                <a:latin typeface="+mn-lt"/>
                <a:ea typeface="+mn-ea"/>
                <a:cs typeface="+mn-cs"/>
              </a:rPr>
              <a:t> =MAX(0, MIN(25, ((47500 </a:t>
            </a:r>
            <a:r>
              <a:rPr lang="en-US" sz="1200" b="1" kern="1200" dirty="0">
                <a:solidFill>
                  <a:schemeClr val="tx1"/>
                </a:solidFill>
                <a:effectLst/>
                <a:latin typeface="+mn-lt"/>
                <a:ea typeface="+mn-ea"/>
                <a:cs typeface="+mn-cs"/>
              </a:rPr>
              <a:t>-</a:t>
            </a:r>
            <a:r>
              <a:rPr lang="en-US" sz="1200" kern="1200" dirty="0">
                <a:solidFill>
                  <a:schemeClr val="tx1"/>
                </a:solidFill>
                <a:effectLst/>
                <a:latin typeface="+mn-lt"/>
                <a:ea typeface="+mn-ea"/>
                <a:cs typeface="+mn-cs"/>
              </a:rPr>
              <a:t> [Annual LIHTC Request per LIHTC Unit]) / 20000) * 25))</a:t>
            </a:r>
          </a:p>
          <a:p>
            <a:br>
              <a:rPr lang="en-US" sz="1200" kern="1200" dirty="0">
                <a:solidFill>
                  <a:schemeClr val="tx1"/>
                </a:solidFill>
                <a:effectLst/>
                <a:latin typeface="+mn-lt"/>
                <a:ea typeface="+mn-ea"/>
                <a:cs typeface="+mn-cs"/>
              </a:rPr>
            </a:b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6E335F-6B58-4BAC-AAD9-EC2E6DC7157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71381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a:p>
        </p:txBody>
      </p:sp>
      <p:sp>
        <p:nvSpPr>
          <p:cNvPr id="4" name="Slide Number Placeholder 3"/>
          <p:cNvSpPr>
            <a:spLocks noGrp="1"/>
          </p:cNvSpPr>
          <p:nvPr>
            <p:ph type="sldNum" sz="quarter" idx="5"/>
          </p:nvPr>
        </p:nvSpPr>
        <p:spPr/>
        <p:txBody>
          <a:bodyPr/>
          <a:lstStyle/>
          <a:p>
            <a:fld id="{7A6E335F-6B58-4BAC-AAD9-EC2E6DC7157D}" type="slidenum">
              <a:rPr lang="en-US" smtClean="0"/>
              <a:t>23</a:t>
            </a:fld>
            <a:endParaRPr lang="en-US"/>
          </a:p>
        </p:txBody>
      </p:sp>
    </p:spTree>
    <p:extLst>
      <p:ext uri="{BB962C8B-B14F-4D97-AF65-F5344CB8AC3E}">
        <p14:creationId xmlns:p14="http://schemas.microsoft.com/office/powerpoint/2010/main" val="1367587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4C0D5DA-E987-1F86-960A-B58739D72FA3}"/>
              </a:ext>
            </a:extLst>
          </p:cNvPr>
          <p:cNvSpPr>
            <a:spLocks noGrp="1"/>
          </p:cNvSpPr>
          <p:nvPr>
            <p:ph type="sldNum" sz="quarter" idx="10"/>
          </p:nvPr>
        </p:nvSpPr>
        <p:spPr/>
        <p:txBody>
          <a:bodyPr/>
          <a:lstStyle/>
          <a:p>
            <a:fld id="{383B7B7A-CDDA-7C44-B1B0-1F1E45567B3B}" type="slidenum">
              <a:rPr lang="en-US" smtClean="0"/>
              <a:pPr/>
              <a:t>‹#›</a:t>
            </a:fld>
            <a:endParaRPr lang="en-US"/>
          </a:p>
        </p:txBody>
      </p:sp>
    </p:spTree>
    <p:extLst>
      <p:ext uri="{BB962C8B-B14F-4D97-AF65-F5344CB8AC3E}">
        <p14:creationId xmlns:p14="http://schemas.microsoft.com/office/powerpoint/2010/main" val="6461018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resentation Intro Slide DEV">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95D5F13-E17F-7F4B-B90E-02AA9844EE68}"/>
              </a:ext>
            </a:extLst>
          </p:cNvPr>
          <p:cNvSpPr/>
          <p:nvPr userDrawn="1"/>
        </p:nvSpPr>
        <p:spPr>
          <a:xfrm>
            <a:off x="0" y="5040360"/>
            <a:ext cx="12192000" cy="1817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5" name="Text Placeholder 4">
            <a:extLst>
              <a:ext uri="{FF2B5EF4-FFF2-40B4-BE49-F238E27FC236}">
                <a16:creationId xmlns:a16="http://schemas.microsoft.com/office/drawing/2014/main" id="{9C8D9A76-764D-4243-BE8A-AFC03BBA7113}"/>
              </a:ext>
            </a:extLst>
          </p:cNvPr>
          <p:cNvSpPr>
            <a:spLocks noGrp="1"/>
          </p:cNvSpPr>
          <p:nvPr>
            <p:ph type="body" sz="quarter" idx="10" hasCustomPrompt="1"/>
          </p:nvPr>
        </p:nvSpPr>
        <p:spPr>
          <a:xfrm>
            <a:off x="2338649" y="2139210"/>
            <a:ext cx="7514704" cy="2500702"/>
          </a:xfrm>
          <a:prstGeom prst="rect">
            <a:avLst/>
          </a:prstGeom>
        </p:spPr>
        <p:txBody>
          <a:bodyPr/>
          <a:lstStyle>
            <a:lvl1pPr marL="0" indent="0" algn="ctr">
              <a:buNone/>
              <a:defRPr>
                <a:latin typeface="Source Sans Pro" panose="020B0503030403020204" pitchFamily="34" charset="0"/>
              </a:defRPr>
            </a:lvl1pPr>
            <a:lvl2pPr marL="548640" indent="0">
              <a:buNone/>
              <a:defRPr/>
            </a:lvl2pPr>
          </a:lstStyle>
          <a:p>
            <a:pPr lvl="0"/>
            <a:r>
              <a:rPr lang="en-US" dirty="0"/>
              <a:t>Vestibulum ante ipsum </a:t>
            </a:r>
            <a:r>
              <a:rPr lang="en-US" dirty="0" err="1"/>
              <a:t>primis</a:t>
            </a:r>
            <a:r>
              <a:rPr lang="en-US" dirty="0"/>
              <a:t> in </a:t>
            </a:r>
            <a:r>
              <a:rPr lang="en-US" dirty="0" err="1"/>
              <a:t>faucibus</a:t>
            </a:r>
            <a:r>
              <a:rPr lang="en-US" dirty="0"/>
              <a:t> </a:t>
            </a:r>
            <a:r>
              <a:rPr lang="en-US" dirty="0" err="1"/>
              <a:t>orci</a:t>
            </a:r>
            <a:r>
              <a:rPr lang="en-US" dirty="0"/>
              <a:t> </a:t>
            </a:r>
            <a:r>
              <a:rPr lang="en-US" dirty="0" err="1"/>
              <a:t>luctus</a:t>
            </a:r>
            <a:r>
              <a:rPr lang="en-US" dirty="0"/>
              <a:t> et </a:t>
            </a:r>
            <a:r>
              <a:rPr lang="en-US" dirty="0" err="1"/>
              <a:t>ultrices</a:t>
            </a:r>
            <a:r>
              <a:rPr lang="en-US" dirty="0"/>
              <a:t> </a:t>
            </a:r>
            <a:r>
              <a:rPr lang="en-US" dirty="0" err="1"/>
              <a:t>posuere</a:t>
            </a:r>
            <a:r>
              <a:rPr lang="en-US" dirty="0"/>
              <a:t> </a:t>
            </a:r>
            <a:r>
              <a:rPr lang="en-US" dirty="0" err="1"/>
              <a:t>cubilia</a:t>
            </a:r>
            <a:r>
              <a:rPr lang="en-US" dirty="0"/>
              <a:t> Curae; </a:t>
            </a:r>
            <a:r>
              <a:rPr lang="en-US" dirty="0" err="1"/>
              <a:t>Fusce</a:t>
            </a:r>
            <a:r>
              <a:rPr lang="en-US" dirty="0"/>
              <a:t> id </a:t>
            </a:r>
            <a:r>
              <a:rPr lang="en-US" dirty="0" err="1"/>
              <a:t>purus</a:t>
            </a:r>
            <a:r>
              <a:rPr lang="en-US" dirty="0"/>
              <a:t>. </a:t>
            </a:r>
            <a:r>
              <a:rPr lang="en-US" dirty="0" err="1"/>
              <a:t>Phasellus</a:t>
            </a:r>
            <a:r>
              <a:rPr lang="en-US" dirty="0"/>
              <a:t> </a:t>
            </a:r>
            <a:r>
              <a:rPr lang="en-US" dirty="0" err="1"/>
              <a:t>blandit</a:t>
            </a:r>
            <a:r>
              <a:rPr lang="en-US" dirty="0"/>
              <a:t> </a:t>
            </a:r>
            <a:r>
              <a:rPr lang="en-US" dirty="0" err="1"/>
              <a:t>leo</a:t>
            </a:r>
            <a:r>
              <a:rPr lang="en-US" dirty="0"/>
              <a:t> </a:t>
            </a:r>
            <a:r>
              <a:rPr lang="en-US" dirty="0" err="1"/>
              <a:t>ut</a:t>
            </a:r>
            <a:r>
              <a:rPr lang="en-US" dirty="0"/>
              <a:t> </a:t>
            </a:r>
            <a:r>
              <a:rPr lang="en-US" dirty="0" err="1"/>
              <a:t>odio</a:t>
            </a:r>
            <a:r>
              <a:rPr lang="en-US" dirty="0"/>
              <a:t>.</a:t>
            </a:r>
          </a:p>
        </p:txBody>
      </p:sp>
      <p:cxnSp>
        <p:nvCxnSpPr>
          <p:cNvPr id="4" name="Straight Connector 3">
            <a:extLst>
              <a:ext uri="{FF2B5EF4-FFF2-40B4-BE49-F238E27FC236}">
                <a16:creationId xmlns:a16="http://schemas.microsoft.com/office/drawing/2014/main" id="{2A8FB29B-F212-4885-0BF7-9CD55CD5CE3C}"/>
              </a:ext>
            </a:extLst>
          </p:cNvPr>
          <p:cNvCxnSpPr/>
          <p:nvPr userDrawn="1"/>
        </p:nvCxnSpPr>
        <p:spPr>
          <a:xfrm>
            <a:off x="2240782" y="1817640"/>
            <a:ext cx="7686989" cy="0"/>
          </a:xfrm>
          <a:prstGeom prst="line">
            <a:avLst/>
          </a:prstGeom>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1BC031BE-DFAF-89AD-AFCE-1237597D25F6}"/>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4626502" y="5549292"/>
            <a:ext cx="2825084" cy="733740"/>
          </a:xfrm>
          <a:prstGeom prst="rect">
            <a:avLst/>
          </a:prstGeom>
        </p:spPr>
      </p:pic>
      <p:sp>
        <p:nvSpPr>
          <p:cNvPr id="9" name="Text Placeholder 8">
            <a:extLst>
              <a:ext uri="{FF2B5EF4-FFF2-40B4-BE49-F238E27FC236}">
                <a16:creationId xmlns:a16="http://schemas.microsoft.com/office/drawing/2014/main" id="{FCE5B4F8-C46D-2BF5-4117-2247E9003A47}"/>
              </a:ext>
            </a:extLst>
          </p:cNvPr>
          <p:cNvSpPr>
            <a:spLocks noGrp="1"/>
          </p:cNvSpPr>
          <p:nvPr>
            <p:ph type="body" sz="quarter" idx="11" hasCustomPrompt="1"/>
          </p:nvPr>
        </p:nvSpPr>
        <p:spPr>
          <a:xfrm>
            <a:off x="1584519" y="941340"/>
            <a:ext cx="8909050" cy="876300"/>
          </a:xfrm>
        </p:spPr>
        <p:txBody>
          <a:bodyPr>
            <a:normAutofit/>
          </a:bodyPr>
          <a:lstStyle>
            <a:lvl1pPr marL="0" indent="0" algn="ctr">
              <a:buNone/>
              <a:defRPr sz="4400" baseline="0">
                <a:solidFill>
                  <a:schemeClr val="accent1"/>
                </a:solidFill>
                <a:latin typeface="+mj-lt"/>
              </a:defRPr>
            </a:lvl1pPr>
          </a:lstStyle>
          <a:p>
            <a:pPr lvl="0"/>
            <a:r>
              <a:rPr lang="en-US" dirty="0"/>
              <a:t>CLICK TO EDIT TEXT</a:t>
            </a:r>
          </a:p>
        </p:txBody>
      </p:sp>
    </p:spTree>
    <p:extLst>
      <p:ext uri="{BB962C8B-B14F-4D97-AF65-F5344CB8AC3E}">
        <p14:creationId xmlns:p14="http://schemas.microsoft.com/office/powerpoint/2010/main" val="979810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resenter Ti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2" name="Text Placeholder 21">
            <a:extLst>
              <a:ext uri="{FF2B5EF4-FFF2-40B4-BE49-F238E27FC236}">
                <a16:creationId xmlns:a16="http://schemas.microsoft.com/office/drawing/2014/main" id="{54C5D952-7020-4B33-84F7-CBC1B869BB00}"/>
              </a:ext>
            </a:extLst>
          </p:cNvPr>
          <p:cNvSpPr>
            <a:spLocks noGrp="1"/>
          </p:cNvSpPr>
          <p:nvPr>
            <p:ph type="body" sz="quarter" idx="15" hasCustomPrompt="1"/>
          </p:nvPr>
        </p:nvSpPr>
        <p:spPr>
          <a:xfrm>
            <a:off x="386810" y="1114428"/>
            <a:ext cx="5219169" cy="830263"/>
          </a:xfrm>
          <a:prstGeom prst="rect">
            <a:avLst/>
          </a:prstGeom>
        </p:spPr>
        <p:txBody>
          <a:bodyPr>
            <a:normAutofit/>
          </a:bodyPr>
          <a:lstStyle>
            <a:lvl1pPr marL="0" indent="0">
              <a:buNone/>
              <a:defRPr sz="2000">
                <a:solidFill>
                  <a:schemeClr val="tx1"/>
                </a:solidFill>
                <a:latin typeface="Source Sans Pro" panose="020B0503030403020204" pitchFamily="34" charset="0"/>
              </a:defRPr>
            </a:lvl1pPr>
          </a:lstStyle>
          <a:p>
            <a:pPr lvl="0"/>
            <a:r>
              <a:rPr lang="en-US" dirty="0"/>
              <a:t>Click to edit subtitle</a:t>
            </a:r>
          </a:p>
        </p:txBody>
      </p:sp>
      <p:sp>
        <p:nvSpPr>
          <p:cNvPr id="28" name="Text Placeholder 27">
            <a:extLst>
              <a:ext uri="{FF2B5EF4-FFF2-40B4-BE49-F238E27FC236}">
                <a16:creationId xmlns:a16="http://schemas.microsoft.com/office/drawing/2014/main" id="{D3068A40-1D69-47F3-AA7E-9CA2BC3F3834}"/>
              </a:ext>
            </a:extLst>
          </p:cNvPr>
          <p:cNvSpPr>
            <a:spLocks noGrp="1"/>
          </p:cNvSpPr>
          <p:nvPr>
            <p:ph type="body" sz="quarter" idx="16" hasCustomPrompt="1"/>
          </p:nvPr>
        </p:nvSpPr>
        <p:spPr>
          <a:xfrm>
            <a:off x="381001" y="4511176"/>
            <a:ext cx="5235550" cy="1336426"/>
          </a:xfrm>
          <a:prstGeom prst="rect">
            <a:avLst/>
          </a:prstGeom>
        </p:spPr>
        <p:txBody>
          <a:bodyPr>
            <a:normAutofit/>
          </a:bodyPr>
          <a:lstStyle>
            <a:lvl1pPr marL="0" indent="0">
              <a:buNone/>
              <a:defRPr sz="2000" b="0">
                <a:latin typeface="Source Sans Pro" panose="020B0503030403020204" pitchFamily="34" charset="0"/>
              </a:defRPr>
            </a:lvl1pPr>
          </a:lstStyle>
          <a:p>
            <a:pPr lvl="0"/>
            <a:r>
              <a:rPr lang="en-US" dirty="0"/>
              <a:t>Click to add additional info</a:t>
            </a:r>
          </a:p>
        </p:txBody>
      </p:sp>
      <p:sp>
        <p:nvSpPr>
          <p:cNvPr id="11" name="Text Placeholder 21">
            <a:extLst>
              <a:ext uri="{FF2B5EF4-FFF2-40B4-BE49-F238E27FC236}">
                <a16:creationId xmlns:a16="http://schemas.microsoft.com/office/drawing/2014/main" id="{842910E7-43EF-44FD-A4C0-9AECABD8CC5F}"/>
              </a:ext>
            </a:extLst>
          </p:cNvPr>
          <p:cNvSpPr>
            <a:spLocks noGrp="1"/>
          </p:cNvSpPr>
          <p:nvPr>
            <p:ph type="body" sz="quarter" idx="17" hasCustomPrompt="1"/>
          </p:nvPr>
        </p:nvSpPr>
        <p:spPr>
          <a:xfrm>
            <a:off x="381001" y="3507165"/>
            <a:ext cx="5240310" cy="624860"/>
          </a:xfrm>
          <a:prstGeom prst="rect">
            <a:avLst/>
          </a:prstGeom>
        </p:spPr>
        <p:txBody>
          <a:bodyPr>
            <a:normAutofit/>
          </a:bodyPr>
          <a:lstStyle>
            <a:lvl1pPr marL="0" indent="0">
              <a:buNone/>
              <a:defRPr sz="2000">
                <a:solidFill>
                  <a:schemeClr val="bg1">
                    <a:lumMod val="65000"/>
                  </a:schemeClr>
                </a:solidFill>
                <a:latin typeface="Source Sans Pro" panose="020B0503030403020204" pitchFamily="34" charset="0"/>
                <a:ea typeface="Source Serif Pro" panose="02040603050405020204" pitchFamily="18" charset="0"/>
              </a:defRPr>
            </a:lvl1pPr>
          </a:lstStyle>
          <a:p>
            <a:pPr lvl="0"/>
            <a:r>
              <a:rPr lang="en-US" dirty="0"/>
              <a:t>Title of presenter</a:t>
            </a:r>
          </a:p>
        </p:txBody>
      </p:sp>
      <p:sp>
        <p:nvSpPr>
          <p:cNvPr id="19" name="Text Placeholder 19">
            <a:extLst>
              <a:ext uri="{FF2B5EF4-FFF2-40B4-BE49-F238E27FC236}">
                <a16:creationId xmlns:a16="http://schemas.microsoft.com/office/drawing/2014/main" id="{E1D283C1-F316-43F0-BDE2-800E11D4BF38}"/>
              </a:ext>
            </a:extLst>
          </p:cNvPr>
          <p:cNvSpPr>
            <a:spLocks noGrp="1"/>
          </p:cNvSpPr>
          <p:nvPr>
            <p:ph type="body" sz="quarter" idx="14" hasCustomPrompt="1"/>
          </p:nvPr>
        </p:nvSpPr>
        <p:spPr>
          <a:xfrm>
            <a:off x="376240" y="2556086"/>
            <a:ext cx="5240310" cy="479092"/>
          </a:xfrm>
          <a:prstGeom prst="rect">
            <a:avLst/>
          </a:prstGeom>
        </p:spPr>
        <p:txBody>
          <a:bodyPr>
            <a:noAutofit/>
          </a:bodyPr>
          <a:lstStyle>
            <a:lvl1pPr marL="0" indent="0">
              <a:spcBef>
                <a:spcPts val="0"/>
              </a:spcBef>
              <a:buFontTx/>
              <a:buNone/>
              <a:defRPr sz="2400" b="1" cap="all" baseline="0">
                <a:solidFill>
                  <a:srgbClr val="002060"/>
                </a:solidFill>
                <a:latin typeface="Source Sans Pro Semibold" panose="020B0603030403020204" pitchFamily="34" charset="0"/>
              </a:defRPr>
            </a:lvl1pPr>
          </a:lstStyle>
          <a:p>
            <a:pPr lvl="0"/>
            <a:r>
              <a:rPr lang="en-US" dirty="0"/>
              <a:t>First Name</a:t>
            </a:r>
          </a:p>
        </p:txBody>
      </p:sp>
      <p:sp>
        <p:nvSpPr>
          <p:cNvPr id="21" name="Text Placeholder 19">
            <a:extLst>
              <a:ext uri="{FF2B5EF4-FFF2-40B4-BE49-F238E27FC236}">
                <a16:creationId xmlns:a16="http://schemas.microsoft.com/office/drawing/2014/main" id="{C1223FDD-7488-4253-8BC8-8FEC76158AD1}"/>
              </a:ext>
            </a:extLst>
          </p:cNvPr>
          <p:cNvSpPr>
            <a:spLocks noGrp="1"/>
          </p:cNvSpPr>
          <p:nvPr>
            <p:ph type="body" sz="quarter" idx="20" hasCustomPrompt="1"/>
          </p:nvPr>
        </p:nvSpPr>
        <p:spPr>
          <a:xfrm>
            <a:off x="376240" y="3027689"/>
            <a:ext cx="5240310" cy="479092"/>
          </a:xfrm>
          <a:prstGeom prst="rect">
            <a:avLst/>
          </a:prstGeom>
        </p:spPr>
        <p:txBody>
          <a:bodyPr>
            <a:noAutofit/>
          </a:bodyPr>
          <a:lstStyle>
            <a:lvl1pPr marL="0" indent="0">
              <a:spcBef>
                <a:spcPts val="0"/>
              </a:spcBef>
              <a:buFontTx/>
              <a:buNone/>
              <a:defRPr sz="2400" b="1" cap="all" baseline="0">
                <a:solidFill>
                  <a:srgbClr val="002060"/>
                </a:solidFill>
                <a:latin typeface="Source Sans Pro Semibold" panose="020B0603030403020204" pitchFamily="34" charset="0"/>
              </a:defRPr>
            </a:lvl1pPr>
          </a:lstStyle>
          <a:p>
            <a:pPr lvl="0"/>
            <a:r>
              <a:rPr lang="en-US" dirty="0"/>
              <a:t>Last Name</a:t>
            </a:r>
          </a:p>
        </p:txBody>
      </p:sp>
      <p:sp>
        <p:nvSpPr>
          <p:cNvPr id="5" name="Picture Placeholder 4">
            <a:extLst>
              <a:ext uri="{FF2B5EF4-FFF2-40B4-BE49-F238E27FC236}">
                <a16:creationId xmlns:a16="http://schemas.microsoft.com/office/drawing/2014/main" id="{FA81CFAB-6E89-DB44-BE09-32E905D91A5B}"/>
              </a:ext>
            </a:extLst>
          </p:cNvPr>
          <p:cNvSpPr>
            <a:spLocks noGrp="1"/>
          </p:cNvSpPr>
          <p:nvPr>
            <p:ph type="pic" sz="quarter" idx="21"/>
          </p:nvPr>
        </p:nvSpPr>
        <p:spPr>
          <a:xfrm>
            <a:off x="5825484" y="1114428"/>
            <a:ext cx="5985516" cy="4701756"/>
          </a:xfrm>
          <a:prstGeom prst="rect">
            <a:avLst/>
          </a:prstGeom>
        </p:spPr>
        <p:txBody>
          <a:bodyPr>
            <a:normAutofit/>
          </a:bodyPr>
          <a:lstStyle>
            <a:lvl1pPr>
              <a:defRPr sz="2000">
                <a:solidFill>
                  <a:schemeClr val="bg1">
                    <a:lumMod val="65000"/>
                  </a:schemeClr>
                </a:solidFill>
                <a:latin typeface="Source Sans Pro" panose="020B0503030403020204" pitchFamily="34" charset="0"/>
              </a:defRPr>
            </a:lvl1pPr>
          </a:lstStyle>
          <a:p>
            <a:r>
              <a:rPr lang="en-US" dirty="0"/>
              <a:t>Click icon to add picture</a:t>
            </a:r>
          </a:p>
        </p:txBody>
      </p:sp>
      <p:sp>
        <p:nvSpPr>
          <p:cNvPr id="23" name="Title 22">
            <a:extLst>
              <a:ext uri="{FF2B5EF4-FFF2-40B4-BE49-F238E27FC236}">
                <a16:creationId xmlns:a16="http://schemas.microsoft.com/office/drawing/2014/main" id="{D518BF1B-32A6-9D47-93A2-A5E48DB86C49}"/>
              </a:ext>
            </a:extLst>
          </p:cNvPr>
          <p:cNvSpPr>
            <a:spLocks noGrp="1"/>
          </p:cNvSpPr>
          <p:nvPr>
            <p:ph type="title" hasCustomPrompt="1"/>
          </p:nvPr>
        </p:nvSpPr>
        <p:spPr>
          <a:xfrm>
            <a:off x="386810" y="503033"/>
            <a:ext cx="10515600" cy="569913"/>
          </a:xfrm>
        </p:spPr>
        <p:txBody>
          <a:bodyPr>
            <a:normAutofit/>
          </a:bodyPr>
          <a:lstStyle>
            <a:lvl1pPr>
              <a:defRPr sz="3200">
                <a:latin typeface="Source Sans Pro SemiBold" panose="020B0603030403020204" pitchFamily="34" charset="0"/>
              </a:defRPr>
            </a:lvl1pPr>
          </a:lstStyle>
          <a:p>
            <a:r>
              <a:rPr lang="en-US" dirty="0"/>
              <a:t>Click to edit presentation title</a:t>
            </a:r>
          </a:p>
        </p:txBody>
      </p:sp>
      <p:sp>
        <p:nvSpPr>
          <p:cNvPr id="24" name="Footer Placeholder 23">
            <a:extLst>
              <a:ext uri="{FF2B5EF4-FFF2-40B4-BE49-F238E27FC236}">
                <a16:creationId xmlns:a16="http://schemas.microsoft.com/office/drawing/2014/main" id="{0EBDA6E4-77F4-A64D-89B8-E757AE4EAEAD}"/>
              </a:ext>
            </a:extLst>
          </p:cNvPr>
          <p:cNvSpPr>
            <a:spLocks noGrp="1"/>
          </p:cNvSpPr>
          <p:nvPr>
            <p:ph type="ftr" sz="quarter" idx="22"/>
          </p:nvPr>
        </p:nvSpPr>
        <p:spPr>
          <a:xfrm>
            <a:off x="205902" y="6356350"/>
            <a:ext cx="7935098" cy="365125"/>
          </a:xfrm>
          <a:prstGeom prst="rect">
            <a:avLst/>
          </a:prstGeom>
        </p:spPr>
        <p:txBody>
          <a:bodyPr/>
          <a:lstStyle>
            <a:lvl1pPr>
              <a:defRPr/>
            </a:lvl1pPr>
          </a:lstStyle>
          <a:p>
            <a:r>
              <a:rPr lang="en-US"/>
              <a:t>      </a:t>
            </a:r>
          </a:p>
        </p:txBody>
      </p:sp>
      <p:sp>
        <p:nvSpPr>
          <p:cNvPr id="25" name="Slide Number Placeholder 24">
            <a:extLst>
              <a:ext uri="{FF2B5EF4-FFF2-40B4-BE49-F238E27FC236}">
                <a16:creationId xmlns:a16="http://schemas.microsoft.com/office/drawing/2014/main" id="{0D96C5DD-3C5E-0B4F-829A-6F347372DF45}"/>
              </a:ext>
            </a:extLst>
          </p:cNvPr>
          <p:cNvSpPr>
            <a:spLocks noGrp="1"/>
          </p:cNvSpPr>
          <p:nvPr>
            <p:ph type="sldNum" sz="quarter" idx="23"/>
          </p:nvPr>
        </p:nvSpPr>
        <p:spPr/>
        <p:txBody>
          <a:bodyPr/>
          <a:lstStyle/>
          <a:p>
            <a:fld id="{383B7B7A-CDDA-7C44-B1B0-1F1E45567B3B}" type="slidenum">
              <a:rPr lang="en-US" smtClean="0"/>
              <a:pPr/>
              <a:t>‹#›</a:t>
            </a:fld>
            <a:endParaRPr lang="en-US"/>
          </a:p>
        </p:txBody>
      </p:sp>
    </p:spTree>
    <p:extLst>
      <p:ext uri="{BB962C8B-B14F-4D97-AF65-F5344CB8AC3E}">
        <p14:creationId xmlns:p14="http://schemas.microsoft.com/office/powerpoint/2010/main" val="24112919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ighlight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01BE4-CFAD-BC43-936B-79A89D2D90F7}"/>
              </a:ext>
            </a:extLst>
          </p:cNvPr>
          <p:cNvSpPr>
            <a:spLocks noGrp="1"/>
          </p:cNvSpPr>
          <p:nvPr>
            <p:ph type="title" hasCustomPrompt="1"/>
          </p:nvPr>
        </p:nvSpPr>
        <p:spPr>
          <a:xfrm>
            <a:off x="381000" y="856853"/>
            <a:ext cx="11430000" cy="982861"/>
          </a:xfrm>
        </p:spPr>
        <p:txBody>
          <a:bodyPr/>
          <a:lstStyle>
            <a:lvl1pPr>
              <a:defRPr cap="all" baseline="0"/>
            </a:lvl1pPr>
          </a:lstStyle>
          <a:p>
            <a:r>
              <a:rPr lang="en-US" dirty="0"/>
              <a:t>Click to edit title</a:t>
            </a:r>
          </a:p>
        </p:txBody>
      </p:sp>
      <p:sp>
        <p:nvSpPr>
          <p:cNvPr id="6" name="Text Placeholder 5">
            <a:extLst>
              <a:ext uri="{FF2B5EF4-FFF2-40B4-BE49-F238E27FC236}">
                <a16:creationId xmlns:a16="http://schemas.microsoft.com/office/drawing/2014/main" id="{A6D422E8-E84E-0149-880E-D3C6927AC71E}"/>
              </a:ext>
            </a:extLst>
          </p:cNvPr>
          <p:cNvSpPr>
            <a:spLocks noGrp="1"/>
          </p:cNvSpPr>
          <p:nvPr>
            <p:ph type="body" sz="quarter" idx="12" hasCustomPrompt="1"/>
          </p:nvPr>
        </p:nvSpPr>
        <p:spPr>
          <a:xfrm>
            <a:off x="1064302" y="2008683"/>
            <a:ext cx="9878336" cy="3687268"/>
          </a:xfrm>
          <a:prstGeom prst="rect">
            <a:avLst/>
          </a:prstGeom>
        </p:spPr>
        <p:txBody>
          <a:bodyPr/>
          <a:lstStyle>
            <a:lvl1pPr>
              <a:defRPr>
                <a:latin typeface="Source Sans Pro" panose="020B0503030403020204" pitchFamily="34" charset="0"/>
                <a:ea typeface="Open Sans" panose="020B0606030504020204" pitchFamily="34" charset="0"/>
                <a:cs typeface="Open Sans" panose="020B0606030504020204" pitchFamily="34" charset="0"/>
              </a:defRPr>
            </a:lvl1pPr>
            <a:lvl2pPr marL="548640" indent="0">
              <a:buNone/>
              <a:defRPr/>
            </a:lvl2pPr>
          </a:lstStyle>
          <a:p>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a:p>
            <a:pPr lvl="0"/>
            <a:r>
              <a:rPr lang="en-US" dirty="0"/>
              <a:t>Maecenas </a:t>
            </a:r>
            <a:r>
              <a:rPr lang="en-US" dirty="0" err="1"/>
              <a:t>nec</a:t>
            </a:r>
            <a:r>
              <a:rPr lang="en-US" dirty="0"/>
              <a:t> </a:t>
            </a:r>
            <a:r>
              <a:rPr lang="en-US" dirty="0" err="1"/>
              <a:t>odio</a:t>
            </a:r>
            <a:r>
              <a:rPr lang="en-US" dirty="0"/>
              <a:t> et ante </a:t>
            </a:r>
            <a:r>
              <a:rPr lang="en-US" dirty="0" err="1"/>
              <a:t>tincidunt</a:t>
            </a:r>
            <a:r>
              <a:rPr lang="en-US" dirty="0"/>
              <a:t> tempus. </a:t>
            </a:r>
            <a:r>
              <a:rPr lang="en-US" dirty="0" err="1"/>
              <a:t>Nullam</a:t>
            </a:r>
            <a:r>
              <a:rPr lang="en-US" dirty="0"/>
              <a:t> dictum </a:t>
            </a:r>
            <a:r>
              <a:rPr lang="en-US" dirty="0" err="1"/>
              <a:t>felis</a:t>
            </a:r>
            <a:r>
              <a:rPr lang="en-US" dirty="0"/>
              <a:t> </a:t>
            </a:r>
            <a:r>
              <a:rPr lang="en-US" dirty="0" err="1"/>
              <a:t>eu</a:t>
            </a:r>
            <a:r>
              <a:rPr lang="en-US" dirty="0"/>
              <a:t> </a:t>
            </a:r>
            <a:r>
              <a:rPr lang="en-US" dirty="0" err="1"/>
              <a:t>pede</a:t>
            </a:r>
            <a:r>
              <a:rPr lang="en-US" dirty="0"/>
              <a:t> </a:t>
            </a:r>
            <a:r>
              <a:rPr lang="en-US" dirty="0" err="1"/>
              <a:t>mollis</a:t>
            </a:r>
            <a:r>
              <a:rPr lang="en-US" dirty="0"/>
              <a:t> </a:t>
            </a:r>
            <a:r>
              <a:rPr lang="en-US" dirty="0" err="1"/>
              <a:t>pretium</a:t>
            </a:r>
            <a:r>
              <a:rPr lang="en-US" dirty="0"/>
              <a:t>. Class </a:t>
            </a:r>
            <a:r>
              <a:rPr lang="en-US" dirty="0" err="1"/>
              <a:t>aptent</a:t>
            </a:r>
            <a:r>
              <a:rPr lang="en-US" dirty="0"/>
              <a:t> </a:t>
            </a:r>
            <a:r>
              <a:rPr lang="en-US" dirty="0" err="1"/>
              <a:t>taciti</a:t>
            </a:r>
            <a:r>
              <a:rPr lang="en-US" dirty="0"/>
              <a:t> </a:t>
            </a:r>
            <a:r>
              <a:rPr lang="en-US" dirty="0" err="1"/>
              <a:t>sociosqu</a:t>
            </a:r>
            <a:r>
              <a:rPr lang="en-US" dirty="0"/>
              <a:t> ad </a:t>
            </a:r>
            <a:r>
              <a:rPr lang="en-US" dirty="0" err="1"/>
              <a:t>litora</a:t>
            </a:r>
            <a:r>
              <a:rPr lang="en-US" dirty="0"/>
              <a:t> </a:t>
            </a:r>
            <a:r>
              <a:rPr lang="en-US" dirty="0" err="1"/>
              <a:t>torquent</a:t>
            </a:r>
            <a:r>
              <a:rPr lang="en-US" dirty="0"/>
              <a:t> per </a:t>
            </a:r>
            <a:r>
              <a:rPr lang="en-US" dirty="0" err="1"/>
              <a:t>conubia</a:t>
            </a:r>
            <a:r>
              <a:rPr lang="en-US" dirty="0"/>
              <a:t> nostra, per </a:t>
            </a:r>
            <a:r>
              <a:rPr lang="en-US" dirty="0" err="1"/>
              <a:t>inceptos</a:t>
            </a:r>
            <a:r>
              <a:rPr lang="en-US" dirty="0"/>
              <a:t> </a:t>
            </a:r>
            <a:r>
              <a:rPr lang="en-US" dirty="0" err="1"/>
              <a:t>hymenaeos</a:t>
            </a:r>
            <a:endParaRPr lang="en-US" dirty="0"/>
          </a:p>
        </p:txBody>
      </p:sp>
      <p:sp>
        <p:nvSpPr>
          <p:cNvPr id="11" name="Slide Number Placeholder 10">
            <a:extLst>
              <a:ext uri="{FF2B5EF4-FFF2-40B4-BE49-F238E27FC236}">
                <a16:creationId xmlns:a16="http://schemas.microsoft.com/office/drawing/2014/main" id="{99CD66BB-3877-3245-81D3-AAD0AF3CDADA}"/>
              </a:ext>
            </a:extLst>
          </p:cNvPr>
          <p:cNvSpPr>
            <a:spLocks noGrp="1"/>
          </p:cNvSpPr>
          <p:nvPr>
            <p:ph type="sldNum" sz="quarter" idx="14"/>
          </p:nvPr>
        </p:nvSpPr>
        <p:spPr/>
        <p:txBody>
          <a:bodyPr/>
          <a:lstStyle/>
          <a:p>
            <a:fld id="{77F59FA7-9E35-E641-9260-462B0A5FC689}" type="slidenum">
              <a:rPr lang="en-US" smtClean="0"/>
              <a:pPr/>
              <a:t>‹#›</a:t>
            </a:fld>
            <a:endParaRPr lang="en-US"/>
          </a:p>
        </p:txBody>
      </p:sp>
      <p:cxnSp>
        <p:nvCxnSpPr>
          <p:cNvPr id="4" name="Straight Connector 3">
            <a:extLst>
              <a:ext uri="{FF2B5EF4-FFF2-40B4-BE49-F238E27FC236}">
                <a16:creationId xmlns:a16="http://schemas.microsoft.com/office/drawing/2014/main" id="{7B82E961-9AA4-B78A-50AA-B4B9010430F8}"/>
              </a:ext>
            </a:extLst>
          </p:cNvPr>
          <p:cNvCxnSpPr/>
          <p:nvPr userDrawn="1"/>
        </p:nvCxnSpPr>
        <p:spPr>
          <a:xfrm>
            <a:off x="713433" y="2008683"/>
            <a:ext cx="0" cy="3687268"/>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94702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9" name="Slide Number Placeholder 18">
            <a:extLst>
              <a:ext uri="{FF2B5EF4-FFF2-40B4-BE49-F238E27FC236}">
                <a16:creationId xmlns:a16="http://schemas.microsoft.com/office/drawing/2014/main" id="{EB10EEF6-A19D-EF4F-8170-16C700AD679D}"/>
              </a:ext>
            </a:extLst>
          </p:cNvPr>
          <p:cNvSpPr>
            <a:spLocks noGrp="1"/>
          </p:cNvSpPr>
          <p:nvPr>
            <p:ph type="sldNum" sz="quarter" idx="11"/>
          </p:nvPr>
        </p:nvSpPr>
        <p:spPr/>
        <p:txBody>
          <a:bodyPr/>
          <a:lstStyle/>
          <a:p>
            <a:fld id="{383B7B7A-CDDA-7C44-B1B0-1F1E45567B3B}" type="slidenum">
              <a:rPr lang="en-US" smtClean="0"/>
              <a:pPr/>
              <a:t>‹#›</a:t>
            </a:fld>
            <a:endParaRPr lang="en-US"/>
          </a:p>
        </p:txBody>
      </p:sp>
      <p:sp>
        <p:nvSpPr>
          <p:cNvPr id="3" name="Title 1">
            <a:extLst>
              <a:ext uri="{FF2B5EF4-FFF2-40B4-BE49-F238E27FC236}">
                <a16:creationId xmlns:a16="http://schemas.microsoft.com/office/drawing/2014/main" id="{242EC901-1F15-6FCA-2858-BEC76A2688A3}"/>
              </a:ext>
            </a:extLst>
          </p:cNvPr>
          <p:cNvSpPr>
            <a:spLocks noGrp="1"/>
          </p:cNvSpPr>
          <p:nvPr>
            <p:ph type="title" hasCustomPrompt="1"/>
          </p:nvPr>
        </p:nvSpPr>
        <p:spPr>
          <a:xfrm>
            <a:off x="381000" y="856853"/>
            <a:ext cx="11430000" cy="982861"/>
          </a:xfrm>
        </p:spPr>
        <p:txBody>
          <a:bodyPr/>
          <a:lstStyle>
            <a:lvl1pPr>
              <a:defRPr cap="all" baseline="0"/>
            </a:lvl1pPr>
          </a:lstStyle>
          <a:p>
            <a:r>
              <a:rPr lang="en-US" dirty="0"/>
              <a:t>Click to edit title</a:t>
            </a:r>
          </a:p>
        </p:txBody>
      </p:sp>
      <p:sp>
        <p:nvSpPr>
          <p:cNvPr id="4" name="Text Placeholder 5">
            <a:extLst>
              <a:ext uri="{FF2B5EF4-FFF2-40B4-BE49-F238E27FC236}">
                <a16:creationId xmlns:a16="http://schemas.microsoft.com/office/drawing/2014/main" id="{64FCA9F1-C59B-26E5-C169-580645DDE965}"/>
              </a:ext>
            </a:extLst>
          </p:cNvPr>
          <p:cNvSpPr>
            <a:spLocks noGrp="1"/>
          </p:cNvSpPr>
          <p:nvPr>
            <p:ph type="body" sz="quarter" idx="12" hasCustomPrompt="1"/>
          </p:nvPr>
        </p:nvSpPr>
        <p:spPr>
          <a:xfrm>
            <a:off x="1064302" y="2008683"/>
            <a:ext cx="9878336" cy="3687268"/>
          </a:xfrm>
          <a:prstGeom prst="rect">
            <a:avLst/>
          </a:prstGeom>
        </p:spPr>
        <p:txBody>
          <a:bodyPr/>
          <a:lstStyle>
            <a:lvl1pPr>
              <a:defRPr>
                <a:latin typeface="Source Sans Pro" panose="020B0503030403020204" pitchFamily="34" charset="0"/>
                <a:ea typeface="Open Sans" panose="020B0606030504020204" pitchFamily="34" charset="0"/>
                <a:cs typeface="Open Sans" panose="020B0606030504020204" pitchFamily="34" charset="0"/>
              </a:defRPr>
            </a:lvl1pPr>
            <a:lvl2pPr marL="891540" indent="-342900">
              <a:buFont typeface="Arial" panose="020B0604020202020204" pitchFamily="34" charset="0"/>
              <a:buChar char="•"/>
              <a:defRPr/>
            </a:lvl2pPr>
          </a:lstStyle>
          <a:p>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a:p>
            <a:pPr lvl="0"/>
            <a:r>
              <a:rPr lang="en-US" dirty="0"/>
              <a:t>Maecenas </a:t>
            </a:r>
            <a:r>
              <a:rPr lang="en-US" dirty="0" err="1"/>
              <a:t>nec</a:t>
            </a:r>
            <a:r>
              <a:rPr lang="en-US" dirty="0"/>
              <a:t> </a:t>
            </a:r>
            <a:r>
              <a:rPr lang="en-US" dirty="0" err="1"/>
              <a:t>odio</a:t>
            </a:r>
            <a:r>
              <a:rPr lang="en-US" dirty="0"/>
              <a:t> et ante </a:t>
            </a:r>
            <a:r>
              <a:rPr lang="en-US" dirty="0" err="1"/>
              <a:t>tincidunt</a:t>
            </a:r>
            <a:r>
              <a:rPr lang="en-US" dirty="0"/>
              <a:t> tempus. </a:t>
            </a:r>
            <a:r>
              <a:rPr lang="en-US" dirty="0" err="1"/>
              <a:t>Nullam</a:t>
            </a:r>
            <a:r>
              <a:rPr lang="en-US" dirty="0"/>
              <a:t> dictum </a:t>
            </a:r>
            <a:r>
              <a:rPr lang="en-US" dirty="0" err="1"/>
              <a:t>felis</a:t>
            </a:r>
            <a:r>
              <a:rPr lang="en-US" dirty="0"/>
              <a:t> </a:t>
            </a:r>
            <a:r>
              <a:rPr lang="en-US" dirty="0" err="1"/>
              <a:t>eu</a:t>
            </a:r>
            <a:r>
              <a:rPr lang="en-US" dirty="0"/>
              <a:t> </a:t>
            </a:r>
            <a:r>
              <a:rPr lang="en-US" dirty="0" err="1"/>
              <a:t>pede</a:t>
            </a:r>
            <a:r>
              <a:rPr lang="en-US" dirty="0"/>
              <a:t> </a:t>
            </a:r>
            <a:r>
              <a:rPr lang="en-US" dirty="0" err="1"/>
              <a:t>mollis</a:t>
            </a:r>
            <a:r>
              <a:rPr lang="en-US" dirty="0"/>
              <a:t> </a:t>
            </a:r>
            <a:r>
              <a:rPr lang="en-US" dirty="0" err="1"/>
              <a:t>pretium</a:t>
            </a:r>
            <a:r>
              <a:rPr lang="en-US" dirty="0"/>
              <a:t>. Class </a:t>
            </a:r>
            <a:r>
              <a:rPr lang="en-US" dirty="0" err="1"/>
              <a:t>aptent</a:t>
            </a:r>
            <a:r>
              <a:rPr lang="en-US" dirty="0"/>
              <a:t> </a:t>
            </a:r>
            <a:r>
              <a:rPr lang="en-US" dirty="0" err="1"/>
              <a:t>taciti</a:t>
            </a:r>
            <a:r>
              <a:rPr lang="en-US" dirty="0"/>
              <a:t> </a:t>
            </a:r>
            <a:r>
              <a:rPr lang="en-US" dirty="0" err="1"/>
              <a:t>sociosqu</a:t>
            </a:r>
            <a:r>
              <a:rPr lang="en-US" dirty="0"/>
              <a:t> ad </a:t>
            </a:r>
            <a:r>
              <a:rPr lang="en-US" dirty="0" err="1"/>
              <a:t>litora</a:t>
            </a:r>
            <a:r>
              <a:rPr lang="en-US" dirty="0"/>
              <a:t> </a:t>
            </a:r>
            <a:r>
              <a:rPr lang="en-US" dirty="0" err="1"/>
              <a:t>torquent</a:t>
            </a:r>
            <a:r>
              <a:rPr lang="en-US" dirty="0"/>
              <a:t> per </a:t>
            </a:r>
            <a:r>
              <a:rPr lang="en-US" dirty="0" err="1"/>
              <a:t>conubia</a:t>
            </a:r>
            <a:r>
              <a:rPr lang="en-US" dirty="0"/>
              <a:t> nostra, per </a:t>
            </a:r>
            <a:r>
              <a:rPr lang="en-US" dirty="0" err="1"/>
              <a:t>inceptos</a:t>
            </a:r>
            <a:r>
              <a:rPr lang="en-US" dirty="0"/>
              <a:t> </a:t>
            </a:r>
            <a:r>
              <a:rPr lang="en-US" dirty="0" err="1"/>
              <a:t>hymenaeos</a:t>
            </a:r>
            <a:endParaRPr lang="en-US" dirty="0"/>
          </a:p>
        </p:txBody>
      </p:sp>
    </p:spTree>
    <p:extLst>
      <p:ext uri="{BB962C8B-B14F-4D97-AF65-F5344CB8AC3E}">
        <p14:creationId xmlns:p14="http://schemas.microsoft.com/office/powerpoint/2010/main" val="20975724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Questions HEAR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95D5F13-E17F-7F4B-B90E-02AA9844EE68}"/>
              </a:ext>
            </a:extLst>
          </p:cNvPr>
          <p:cNvSpPr/>
          <p:nvPr userDrawn="1"/>
        </p:nvSpPr>
        <p:spPr>
          <a:xfrm>
            <a:off x="0" y="5040360"/>
            <a:ext cx="12192000" cy="18176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1" name="TextBox 10">
            <a:extLst>
              <a:ext uri="{FF2B5EF4-FFF2-40B4-BE49-F238E27FC236}">
                <a16:creationId xmlns:a16="http://schemas.microsoft.com/office/drawing/2014/main" id="{8EE42633-3F03-C648-8455-266D21A2E86C}"/>
              </a:ext>
            </a:extLst>
          </p:cNvPr>
          <p:cNvSpPr txBox="1"/>
          <p:nvPr userDrawn="1"/>
        </p:nvSpPr>
        <p:spPr>
          <a:xfrm>
            <a:off x="3879487" y="3250540"/>
            <a:ext cx="4433026" cy="369332"/>
          </a:xfrm>
          <a:prstGeom prst="rect">
            <a:avLst/>
          </a:prstGeom>
          <a:noFill/>
        </p:spPr>
        <p:txBody>
          <a:bodyPr wrap="square" rtlCol="0">
            <a:spAutoFit/>
          </a:bodyPr>
          <a:lstStyle/>
          <a:p>
            <a:pPr algn="ctr"/>
            <a:r>
              <a:rPr lang="en-US" sz="1800" b="0" dirty="0">
                <a:solidFill>
                  <a:srgbClr val="002060"/>
                </a:solidFill>
                <a:latin typeface="+mn-lt"/>
                <a:ea typeface="Open Sans" panose="020B0606030504020204" pitchFamily="34" charset="0"/>
                <a:cs typeface="Open Sans" panose="020B0606030504020204" pitchFamily="34" charset="0"/>
              </a:rPr>
              <a:t>OHIOHOME.ORG</a:t>
            </a:r>
          </a:p>
        </p:txBody>
      </p:sp>
      <p:sp>
        <p:nvSpPr>
          <p:cNvPr id="12" name="TextBox 11">
            <a:extLst>
              <a:ext uri="{FF2B5EF4-FFF2-40B4-BE49-F238E27FC236}">
                <a16:creationId xmlns:a16="http://schemas.microsoft.com/office/drawing/2014/main" id="{EB00BAA9-C1C4-3B4F-885F-F222E9FA0514}"/>
              </a:ext>
            </a:extLst>
          </p:cNvPr>
          <p:cNvSpPr txBox="1"/>
          <p:nvPr userDrawn="1"/>
        </p:nvSpPr>
        <p:spPr>
          <a:xfrm>
            <a:off x="2532743" y="2259769"/>
            <a:ext cx="7126514" cy="707886"/>
          </a:xfrm>
          <a:prstGeom prst="rect">
            <a:avLst/>
          </a:prstGeom>
          <a:noFill/>
        </p:spPr>
        <p:txBody>
          <a:bodyPr wrap="square" rtlCol="0">
            <a:spAutoFit/>
          </a:bodyPr>
          <a:lstStyle/>
          <a:p>
            <a:pPr algn="ctr"/>
            <a:r>
              <a:rPr lang="en-US" sz="4000" b="1" dirty="0">
                <a:solidFill>
                  <a:srgbClr val="002060"/>
                </a:solidFill>
                <a:latin typeface="+mj-lt"/>
              </a:rPr>
              <a:t>QUESTIONS?</a:t>
            </a:r>
          </a:p>
        </p:txBody>
      </p:sp>
      <p:cxnSp>
        <p:nvCxnSpPr>
          <p:cNvPr id="4" name="Straight Connector 3">
            <a:extLst>
              <a:ext uri="{FF2B5EF4-FFF2-40B4-BE49-F238E27FC236}">
                <a16:creationId xmlns:a16="http://schemas.microsoft.com/office/drawing/2014/main" id="{A9C25710-E56D-E79D-3F89-904EEFC979A9}"/>
              </a:ext>
            </a:extLst>
          </p:cNvPr>
          <p:cNvCxnSpPr/>
          <p:nvPr userDrawn="1"/>
        </p:nvCxnSpPr>
        <p:spPr>
          <a:xfrm>
            <a:off x="4417925" y="2972578"/>
            <a:ext cx="3356150" cy="0"/>
          </a:xfrm>
          <a:prstGeom prst="line">
            <a:avLst/>
          </a:prstGeom>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18BCBA0C-3CE4-B1FA-C5AA-6A48D7151909}"/>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4626502" y="5547641"/>
            <a:ext cx="2929858" cy="760952"/>
          </a:xfrm>
          <a:prstGeom prst="rect">
            <a:avLst/>
          </a:prstGeom>
        </p:spPr>
      </p:pic>
    </p:spTree>
    <p:extLst>
      <p:ext uri="{BB962C8B-B14F-4D97-AF65-F5344CB8AC3E}">
        <p14:creationId xmlns:p14="http://schemas.microsoft.com/office/powerpoint/2010/main" val="10912010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hank You HEAR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95D5F13-E17F-7F4B-B90E-02AA9844EE68}"/>
              </a:ext>
            </a:extLst>
          </p:cNvPr>
          <p:cNvSpPr/>
          <p:nvPr userDrawn="1"/>
        </p:nvSpPr>
        <p:spPr>
          <a:xfrm>
            <a:off x="0" y="5040360"/>
            <a:ext cx="12192000" cy="18176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1" name="TextBox 10">
            <a:extLst>
              <a:ext uri="{FF2B5EF4-FFF2-40B4-BE49-F238E27FC236}">
                <a16:creationId xmlns:a16="http://schemas.microsoft.com/office/drawing/2014/main" id="{8EE42633-3F03-C648-8455-266D21A2E86C}"/>
              </a:ext>
            </a:extLst>
          </p:cNvPr>
          <p:cNvSpPr txBox="1"/>
          <p:nvPr userDrawn="1"/>
        </p:nvSpPr>
        <p:spPr>
          <a:xfrm>
            <a:off x="3879487" y="3244334"/>
            <a:ext cx="4433026" cy="369332"/>
          </a:xfrm>
          <a:prstGeom prst="rect">
            <a:avLst/>
          </a:prstGeom>
          <a:noFill/>
        </p:spPr>
        <p:txBody>
          <a:bodyPr wrap="square" rtlCol="0">
            <a:spAutoFit/>
          </a:bodyPr>
          <a:lstStyle/>
          <a:p>
            <a:pPr algn="ctr"/>
            <a:r>
              <a:rPr lang="en-US" sz="1800" b="0" dirty="0">
                <a:solidFill>
                  <a:srgbClr val="002060"/>
                </a:solidFill>
                <a:latin typeface="+mn-lt"/>
                <a:ea typeface="Open Sans" panose="020B0606030504020204" pitchFamily="34" charset="0"/>
                <a:cs typeface="Open Sans" panose="020B0606030504020204" pitchFamily="34" charset="0"/>
              </a:rPr>
              <a:t>OHIOHOME.ORG</a:t>
            </a:r>
          </a:p>
        </p:txBody>
      </p:sp>
      <p:sp>
        <p:nvSpPr>
          <p:cNvPr id="12" name="TextBox 11">
            <a:extLst>
              <a:ext uri="{FF2B5EF4-FFF2-40B4-BE49-F238E27FC236}">
                <a16:creationId xmlns:a16="http://schemas.microsoft.com/office/drawing/2014/main" id="{EB00BAA9-C1C4-3B4F-885F-F222E9FA0514}"/>
              </a:ext>
            </a:extLst>
          </p:cNvPr>
          <p:cNvSpPr txBox="1"/>
          <p:nvPr userDrawn="1"/>
        </p:nvSpPr>
        <p:spPr>
          <a:xfrm>
            <a:off x="2532743" y="2289913"/>
            <a:ext cx="7126514" cy="707886"/>
          </a:xfrm>
          <a:prstGeom prst="rect">
            <a:avLst/>
          </a:prstGeom>
          <a:noFill/>
        </p:spPr>
        <p:txBody>
          <a:bodyPr wrap="square" rtlCol="0">
            <a:spAutoFit/>
          </a:bodyPr>
          <a:lstStyle/>
          <a:p>
            <a:pPr algn="ctr"/>
            <a:r>
              <a:rPr lang="en-US" sz="4000" b="1" dirty="0">
                <a:solidFill>
                  <a:srgbClr val="002060"/>
                </a:solidFill>
                <a:latin typeface="+mj-lt"/>
              </a:rPr>
              <a:t>THANK YOU</a:t>
            </a:r>
          </a:p>
        </p:txBody>
      </p:sp>
      <p:cxnSp>
        <p:nvCxnSpPr>
          <p:cNvPr id="3" name="Straight Connector 2">
            <a:extLst>
              <a:ext uri="{FF2B5EF4-FFF2-40B4-BE49-F238E27FC236}">
                <a16:creationId xmlns:a16="http://schemas.microsoft.com/office/drawing/2014/main" id="{F9E4AB69-44FC-BAEA-DA4A-C1CF5CC552B0}"/>
              </a:ext>
            </a:extLst>
          </p:cNvPr>
          <p:cNvCxnSpPr/>
          <p:nvPr userDrawn="1"/>
        </p:nvCxnSpPr>
        <p:spPr>
          <a:xfrm>
            <a:off x="4417925" y="2972578"/>
            <a:ext cx="3356150" cy="0"/>
          </a:xfrm>
          <a:prstGeom prst="line">
            <a:avLst/>
          </a:prstGeom>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2BB557A6-5198-471A-6250-E64C9EBC2A4B}"/>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4626502" y="5547641"/>
            <a:ext cx="2929858" cy="760952"/>
          </a:xfrm>
          <a:prstGeom prst="rect">
            <a:avLst/>
          </a:prstGeom>
        </p:spPr>
      </p:pic>
    </p:spTree>
    <p:extLst>
      <p:ext uri="{BB962C8B-B14F-4D97-AF65-F5344CB8AC3E}">
        <p14:creationId xmlns:p14="http://schemas.microsoft.com/office/powerpoint/2010/main" val="1037214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hank You HEAR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95D5F13-E17F-7F4B-B90E-02AA9844EE68}"/>
              </a:ext>
            </a:extLst>
          </p:cNvPr>
          <p:cNvSpPr/>
          <p:nvPr userDrawn="1"/>
        </p:nvSpPr>
        <p:spPr>
          <a:xfrm>
            <a:off x="0" y="5040360"/>
            <a:ext cx="12192000" cy="18176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1" name="TextBox 10">
            <a:extLst>
              <a:ext uri="{FF2B5EF4-FFF2-40B4-BE49-F238E27FC236}">
                <a16:creationId xmlns:a16="http://schemas.microsoft.com/office/drawing/2014/main" id="{8EE42633-3F03-C648-8455-266D21A2E86C}"/>
              </a:ext>
            </a:extLst>
          </p:cNvPr>
          <p:cNvSpPr txBox="1"/>
          <p:nvPr userDrawn="1"/>
        </p:nvSpPr>
        <p:spPr>
          <a:xfrm>
            <a:off x="3879487" y="3244334"/>
            <a:ext cx="4433026" cy="369332"/>
          </a:xfrm>
          <a:prstGeom prst="rect">
            <a:avLst/>
          </a:prstGeom>
          <a:noFill/>
        </p:spPr>
        <p:txBody>
          <a:bodyPr wrap="square" rtlCol="0">
            <a:spAutoFit/>
          </a:bodyPr>
          <a:lstStyle/>
          <a:p>
            <a:pPr algn="ctr"/>
            <a:r>
              <a:rPr lang="en-US" sz="1800" b="0" dirty="0">
                <a:solidFill>
                  <a:srgbClr val="002060"/>
                </a:solidFill>
                <a:latin typeface="+mn-lt"/>
                <a:ea typeface="Open Sans" panose="020B0606030504020204" pitchFamily="34" charset="0"/>
                <a:cs typeface="Open Sans" panose="020B0606030504020204" pitchFamily="34" charset="0"/>
              </a:rPr>
              <a:t>OHIOHOME.ORG</a:t>
            </a:r>
          </a:p>
        </p:txBody>
      </p:sp>
      <p:sp>
        <p:nvSpPr>
          <p:cNvPr id="12" name="TextBox 11">
            <a:extLst>
              <a:ext uri="{FF2B5EF4-FFF2-40B4-BE49-F238E27FC236}">
                <a16:creationId xmlns:a16="http://schemas.microsoft.com/office/drawing/2014/main" id="{EB00BAA9-C1C4-3B4F-885F-F222E9FA0514}"/>
              </a:ext>
            </a:extLst>
          </p:cNvPr>
          <p:cNvSpPr txBox="1"/>
          <p:nvPr userDrawn="1"/>
        </p:nvSpPr>
        <p:spPr>
          <a:xfrm>
            <a:off x="2532743" y="2289913"/>
            <a:ext cx="7126514" cy="707886"/>
          </a:xfrm>
          <a:prstGeom prst="rect">
            <a:avLst/>
          </a:prstGeom>
          <a:noFill/>
        </p:spPr>
        <p:txBody>
          <a:bodyPr wrap="square" rtlCol="0">
            <a:spAutoFit/>
          </a:bodyPr>
          <a:lstStyle/>
          <a:p>
            <a:pPr algn="ctr"/>
            <a:r>
              <a:rPr lang="en-US" sz="4000" b="1" dirty="0">
                <a:solidFill>
                  <a:srgbClr val="002060"/>
                </a:solidFill>
                <a:latin typeface="+mj-lt"/>
              </a:rPr>
              <a:t>THANK YOU</a:t>
            </a:r>
          </a:p>
        </p:txBody>
      </p:sp>
      <p:pic>
        <p:nvPicPr>
          <p:cNvPr id="2" name="Picture 1">
            <a:extLst>
              <a:ext uri="{FF2B5EF4-FFF2-40B4-BE49-F238E27FC236}">
                <a16:creationId xmlns:a16="http://schemas.microsoft.com/office/drawing/2014/main" id="{8F28F073-E9E1-7EEC-F3B0-17308C484DA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4869265" y="5379396"/>
            <a:ext cx="2104204" cy="1001949"/>
          </a:xfrm>
          <a:prstGeom prst="rect">
            <a:avLst/>
          </a:prstGeom>
        </p:spPr>
      </p:pic>
      <p:cxnSp>
        <p:nvCxnSpPr>
          <p:cNvPr id="3" name="Straight Connector 2">
            <a:extLst>
              <a:ext uri="{FF2B5EF4-FFF2-40B4-BE49-F238E27FC236}">
                <a16:creationId xmlns:a16="http://schemas.microsoft.com/office/drawing/2014/main" id="{F9E4AB69-44FC-BAEA-DA4A-C1CF5CC552B0}"/>
              </a:ext>
            </a:extLst>
          </p:cNvPr>
          <p:cNvCxnSpPr/>
          <p:nvPr userDrawn="1"/>
        </p:nvCxnSpPr>
        <p:spPr>
          <a:xfrm>
            <a:off x="4417925" y="2972578"/>
            <a:ext cx="335615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30193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A3D92-3132-CB36-B7E0-411A9C64354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658AE52-F6A3-8290-E0A7-E3AB306E89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81F054D-791F-29C1-8F64-C8203BF29C29}"/>
              </a:ext>
            </a:extLst>
          </p:cNvPr>
          <p:cNvSpPr>
            <a:spLocks noGrp="1"/>
          </p:cNvSpPr>
          <p:nvPr>
            <p:ph type="dt" sz="half" idx="10"/>
          </p:nvPr>
        </p:nvSpPr>
        <p:spPr/>
        <p:txBody>
          <a:bodyPr/>
          <a:lstStyle/>
          <a:p>
            <a:fld id="{D8D43A41-EE57-4CB5-B2B6-DEA84748D7A3}" type="datetimeFigureOut">
              <a:rPr lang="en-US" smtClean="0"/>
              <a:t>9/10/2025</a:t>
            </a:fld>
            <a:endParaRPr lang="en-US"/>
          </a:p>
        </p:txBody>
      </p:sp>
      <p:sp>
        <p:nvSpPr>
          <p:cNvPr id="5" name="Footer Placeholder 4">
            <a:extLst>
              <a:ext uri="{FF2B5EF4-FFF2-40B4-BE49-F238E27FC236}">
                <a16:creationId xmlns:a16="http://schemas.microsoft.com/office/drawing/2014/main" id="{505F81D5-C689-4F49-7560-FBA44C3F23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B13C0AF-E89A-BE80-6917-B1B7BECF5E9A}"/>
              </a:ext>
            </a:extLst>
          </p:cNvPr>
          <p:cNvSpPr>
            <a:spLocks noGrp="1"/>
          </p:cNvSpPr>
          <p:nvPr>
            <p:ph type="sldNum" sz="quarter" idx="12"/>
          </p:nvPr>
        </p:nvSpPr>
        <p:spPr/>
        <p:txBody>
          <a:bodyPr/>
          <a:lstStyle/>
          <a:p>
            <a:fld id="{FE7B23D9-356A-4FB7-A7E9-FADF7FF80A4C}" type="slidenum">
              <a:rPr lang="en-US" smtClean="0"/>
              <a:t>‹#›</a:t>
            </a:fld>
            <a:endParaRPr lang="en-US"/>
          </a:p>
        </p:txBody>
      </p:sp>
    </p:spTree>
    <p:extLst>
      <p:ext uri="{BB962C8B-B14F-4D97-AF65-F5344CB8AC3E}">
        <p14:creationId xmlns:p14="http://schemas.microsoft.com/office/powerpoint/2010/main" val="3858773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Opening HEAR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94766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Opening OHFA">
    <p:spTree>
      <p:nvGrpSpPr>
        <p:cNvPr id="1" name=""/>
        <p:cNvGrpSpPr/>
        <p:nvPr/>
      </p:nvGrpSpPr>
      <p:grpSpPr>
        <a:xfrm>
          <a:off x="0" y="0"/>
          <a:ext cx="0" cy="0"/>
          <a:chOff x="0" y="0"/>
          <a:chExt cx="0" cy="0"/>
        </a:xfrm>
      </p:grpSpPr>
    </p:spTree>
    <p:extLst>
      <p:ext uri="{BB962C8B-B14F-4D97-AF65-F5344CB8AC3E}">
        <p14:creationId xmlns:p14="http://schemas.microsoft.com/office/powerpoint/2010/main" val="40723148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losing Slide OHFA">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B019F13-D402-C2BE-894F-DC9D2CEE2060}"/>
              </a:ext>
            </a:extLst>
          </p:cNvPr>
          <p:cNvSpPr txBox="1"/>
          <p:nvPr userDrawn="1"/>
        </p:nvSpPr>
        <p:spPr>
          <a:xfrm>
            <a:off x="4064001" y="6289964"/>
            <a:ext cx="3916218" cy="369332"/>
          </a:xfrm>
          <a:prstGeom prst="rect">
            <a:avLst/>
          </a:prstGeom>
          <a:noFill/>
        </p:spPr>
        <p:txBody>
          <a:bodyPr wrap="square" rtlCol="0">
            <a:spAutoFit/>
          </a:bodyPr>
          <a:lstStyle/>
          <a:p>
            <a:pPr algn="ctr"/>
            <a:r>
              <a:rPr lang="en-US" dirty="0">
                <a:solidFill>
                  <a:srgbClr val="0E3F75"/>
                </a:solidFill>
                <a:latin typeface="Source Sans Pro" panose="020B0503030403020204" pitchFamily="34" charset="0"/>
              </a:rPr>
              <a:t>OHIOHOME.ORG</a:t>
            </a:r>
          </a:p>
        </p:txBody>
      </p:sp>
    </p:spTree>
    <p:extLst>
      <p:ext uri="{BB962C8B-B14F-4D97-AF65-F5344CB8AC3E}">
        <p14:creationId xmlns:p14="http://schemas.microsoft.com/office/powerpoint/2010/main" val="17066858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Closing Slide HEAR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D42B658-2D5A-774F-A585-ED75BF68BE55}"/>
              </a:ext>
            </a:extLst>
          </p:cNvPr>
          <p:cNvSpPr txBox="1"/>
          <p:nvPr userDrawn="1"/>
        </p:nvSpPr>
        <p:spPr>
          <a:xfrm>
            <a:off x="3879487" y="6104321"/>
            <a:ext cx="4433026" cy="461665"/>
          </a:xfrm>
          <a:prstGeom prst="rect">
            <a:avLst/>
          </a:prstGeom>
          <a:noFill/>
        </p:spPr>
        <p:txBody>
          <a:bodyPr wrap="square" rtlCol="0">
            <a:spAutoFit/>
          </a:bodyPr>
          <a:lstStyle/>
          <a:p>
            <a:pPr algn="ctr"/>
            <a:r>
              <a:rPr lang="en-US" sz="2400" b="0" dirty="0">
                <a:solidFill>
                  <a:srgbClr val="002060"/>
                </a:solidFill>
                <a:latin typeface="+mn-lt"/>
                <a:ea typeface="Open Sans" panose="020B0606030504020204" pitchFamily="34" charset="0"/>
                <a:cs typeface="Open Sans" panose="020B0606030504020204" pitchFamily="34" charset="0"/>
              </a:rPr>
              <a:t>OHIO.ORG</a:t>
            </a:r>
          </a:p>
        </p:txBody>
      </p:sp>
    </p:spTree>
    <p:extLst>
      <p:ext uri="{BB962C8B-B14F-4D97-AF65-F5344CB8AC3E}">
        <p14:creationId xmlns:p14="http://schemas.microsoft.com/office/powerpoint/2010/main" val="2839496128"/>
      </p:ext>
    </p:extLst>
  </p:cSld>
  <p:clrMapOvr>
    <a:masterClrMapping/>
  </p:clrMapOvr>
  <p:extLst>
    <p:ext uri="{DCECCB84-F9BA-43D5-87BE-67443E8EF086}">
      <p15:sldGuideLst xmlns:p15="http://schemas.microsoft.com/office/powerpoint/2012/main">
        <p15:guide id="1" orient="horz" pos="1344">
          <p15:clr>
            <a:srgbClr val="FBAE40"/>
          </p15:clr>
        </p15:guide>
        <p15:guide id="2" orient="horz" pos="2496">
          <p15:clr>
            <a:srgbClr val="FBAE40"/>
          </p15:clr>
        </p15:guide>
        <p15:guide id="3" pos="6288">
          <p15:clr>
            <a:srgbClr val="FBAE40"/>
          </p15:clr>
        </p15:guide>
        <p15:guide id="4" pos="1392">
          <p15:clr>
            <a:srgbClr val="FBAE40"/>
          </p15:clr>
        </p15:guide>
        <p15:guide id="5" pos="1680">
          <p15:clr>
            <a:srgbClr val="FBAE40"/>
          </p15:clr>
        </p15:guide>
        <p15:guide id="6" pos="600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6.pn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image" Target="../media/image4.jpg"/><Relationship Id="rId5" Type="http://schemas.openxmlformats.org/officeDocument/2006/relationships/theme" Target="../theme/theme2.xml"/><Relationship Id="rId4"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E12B7E9-3BA4-484E-9D9D-392D6666B3F1}"/>
              </a:ext>
            </a:extLst>
          </p:cNvPr>
          <p:cNvSpPr>
            <a:spLocks noGrp="1"/>
          </p:cNvSpPr>
          <p:nvPr>
            <p:ph type="body" idx="1"/>
          </p:nvPr>
        </p:nvSpPr>
        <p:spPr>
          <a:xfrm>
            <a:off x="380999" y="1658247"/>
            <a:ext cx="11430001" cy="4235926"/>
          </a:xfrm>
          <a:prstGeom prst="rect">
            <a:avLst/>
          </a:prstGeom>
        </p:spPr>
        <p:txBody>
          <a:bodyPr vert="horz" lIns="91440" tIns="45720" rIns="91440" bIns="45720" rtlCol="0">
            <a:normAutofit/>
          </a:bodyPr>
          <a:lstStyle/>
          <a:p>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a:p>
            <a:pPr lvl="0"/>
            <a:r>
              <a:rPr lang="en-US" dirty="0"/>
              <a:t>Maecenas </a:t>
            </a:r>
            <a:r>
              <a:rPr lang="en-US" dirty="0" err="1"/>
              <a:t>nec</a:t>
            </a:r>
            <a:r>
              <a:rPr lang="en-US" dirty="0"/>
              <a:t> </a:t>
            </a:r>
            <a:r>
              <a:rPr lang="en-US" dirty="0" err="1"/>
              <a:t>odio</a:t>
            </a:r>
            <a:r>
              <a:rPr lang="en-US" dirty="0"/>
              <a:t> et ante </a:t>
            </a:r>
            <a:r>
              <a:rPr lang="en-US" dirty="0" err="1"/>
              <a:t>tincidunt</a:t>
            </a:r>
            <a:r>
              <a:rPr lang="en-US" dirty="0"/>
              <a:t> tempus. </a:t>
            </a:r>
            <a:r>
              <a:rPr lang="en-US" dirty="0" err="1"/>
              <a:t>Nullam</a:t>
            </a:r>
            <a:r>
              <a:rPr lang="en-US" dirty="0"/>
              <a:t> dictum </a:t>
            </a:r>
            <a:r>
              <a:rPr lang="en-US" dirty="0" err="1"/>
              <a:t>felis</a:t>
            </a:r>
            <a:r>
              <a:rPr lang="en-US" dirty="0"/>
              <a:t> </a:t>
            </a:r>
            <a:r>
              <a:rPr lang="en-US" dirty="0" err="1"/>
              <a:t>eu</a:t>
            </a:r>
            <a:r>
              <a:rPr lang="en-US" dirty="0"/>
              <a:t> </a:t>
            </a:r>
            <a:r>
              <a:rPr lang="en-US" dirty="0" err="1"/>
              <a:t>pede</a:t>
            </a:r>
            <a:r>
              <a:rPr lang="en-US" dirty="0"/>
              <a:t> </a:t>
            </a:r>
            <a:r>
              <a:rPr lang="en-US" dirty="0" err="1"/>
              <a:t>mollis</a:t>
            </a:r>
            <a:r>
              <a:rPr lang="en-US" dirty="0"/>
              <a:t> </a:t>
            </a:r>
            <a:r>
              <a:rPr lang="en-US" dirty="0" err="1"/>
              <a:t>pretium</a:t>
            </a:r>
            <a:r>
              <a:rPr lang="en-US" dirty="0"/>
              <a:t>. Class </a:t>
            </a:r>
            <a:r>
              <a:rPr lang="en-US" dirty="0" err="1"/>
              <a:t>aptent</a:t>
            </a:r>
            <a:r>
              <a:rPr lang="en-US" dirty="0"/>
              <a:t> </a:t>
            </a:r>
            <a:r>
              <a:rPr lang="en-US" dirty="0" err="1"/>
              <a:t>taciti</a:t>
            </a:r>
            <a:r>
              <a:rPr lang="en-US" dirty="0"/>
              <a:t> </a:t>
            </a:r>
            <a:r>
              <a:rPr lang="en-US" dirty="0" err="1"/>
              <a:t>sociosqu</a:t>
            </a:r>
            <a:r>
              <a:rPr lang="en-US" dirty="0"/>
              <a:t> ad </a:t>
            </a:r>
            <a:r>
              <a:rPr lang="en-US" dirty="0" err="1"/>
              <a:t>litora</a:t>
            </a:r>
            <a:r>
              <a:rPr lang="en-US" dirty="0"/>
              <a:t> </a:t>
            </a:r>
            <a:r>
              <a:rPr lang="en-US" dirty="0" err="1"/>
              <a:t>torquent</a:t>
            </a:r>
            <a:r>
              <a:rPr lang="en-US" dirty="0"/>
              <a:t> per </a:t>
            </a:r>
            <a:r>
              <a:rPr lang="en-US" dirty="0" err="1"/>
              <a:t>conubia</a:t>
            </a:r>
            <a:r>
              <a:rPr lang="en-US" dirty="0"/>
              <a:t> nostra, per </a:t>
            </a:r>
            <a:r>
              <a:rPr lang="en-US" dirty="0" err="1"/>
              <a:t>inceptos</a:t>
            </a:r>
            <a:r>
              <a:rPr lang="en-US" dirty="0"/>
              <a:t> </a:t>
            </a:r>
            <a:r>
              <a:rPr lang="en-US" dirty="0" err="1"/>
              <a:t>hymenaeos</a:t>
            </a:r>
            <a:r>
              <a:rPr lang="en-US" dirty="0"/>
              <a:t>.</a:t>
            </a:r>
          </a:p>
        </p:txBody>
      </p:sp>
      <p:sp>
        <p:nvSpPr>
          <p:cNvPr id="7" name="Title Placeholder 6">
            <a:extLst>
              <a:ext uri="{FF2B5EF4-FFF2-40B4-BE49-F238E27FC236}">
                <a16:creationId xmlns:a16="http://schemas.microsoft.com/office/drawing/2014/main" id="{9D996841-33AB-1041-B0F1-02114E0F8E16}"/>
              </a:ext>
            </a:extLst>
          </p:cNvPr>
          <p:cNvSpPr>
            <a:spLocks noGrp="1"/>
          </p:cNvSpPr>
          <p:nvPr>
            <p:ph type="title"/>
          </p:nvPr>
        </p:nvSpPr>
        <p:spPr>
          <a:xfrm>
            <a:off x="381000" y="365125"/>
            <a:ext cx="11430000" cy="982861"/>
          </a:xfrm>
          <a:prstGeom prst="rect">
            <a:avLst/>
          </a:prstGeom>
        </p:spPr>
        <p:txBody>
          <a:bodyPr vert="horz" lIns="91440" tIns="45720" rIns="91440" bIns="45720" rtlCol="0" anchor="t">
            <a:normAutofit/>
          </a:bodyPr>
          <a:lstStyle/>
          <a:p>
            <a:r>
              <a:rPr lang="en-US" dirty="0"/>
              <a:t>CLICK TO EDIT TITLE</a:t>
            </a:r>
          </a:p>
        </p:txBody>
      </p:sp>
      <p:sp>
        <p:nvSpPr>
          <p:cNvPr id="16" name="Rectangle 15">
            <a:extLst>
              <a:ext uri="{FF2B5EF4-FFF2-40B4-BE49-F238E27FC236}">
                <a16:creationId xmlns:a16="http://schemas.microsoft.com/office/drawing/2014/main" id="{7A51A58E-E2B6-4F4D-91A6-034B810B725B}"/>
              </a:ext>
            </a:extLst>
          </p:cNvPr>
          <p:cNvSpPr/>
          <p:nvPr userDrawn="1"/>
        </p:nvSpPr>
        <p:spPr>
          <a:xfrm>
            <a:off x="0" y="6172200"/>
            <a:ext cx="12192000" cy="685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1" name="Slide Number Placeholder 20">
            <a:extLst>
              <a:ext uri="{FF2B5EF4-FFF2-40B4-BE49-F238E27FC236}">
                <a16:creationId xmlns:a16="http://schemas.microsoft.com/office/drawing/2014/main" id="{A93BE12D-B4D3-5E43-9B6B-11CE556E3DC1}"/>
              </a:ext>
            </a:extLst>
          </p:cNvPr>
          <p:cNvSpPr>
            <a:spLocks noGrp="1"/>
          </p:cNvSpPr>
          <p:nvPr>
            <p:ph type="sldNum" sz="quarter" idx="4"/>
          </p:nvPr>
        </p:nvSpPr>
        <p:spPr>
          <a:xfrm>
            <a:off x="9067800" y="6356350"/>
            <a:ext cx="2743200" cy="365125"/>
          </a:xfrm>
          <a:prstGeom prst="rect">
            <a:avLst/>
          </a:prstGeom>
        </p:spPr>
        <p:txBody>
          <a:bodyPr vert="horz" lIns="91440" tIns="45720" rIns="91440" bIns="45720" rtlCol="0" anchor="ctr"/>
          <a:lstStyle>
            <a:lvl1pPr algn="r">
              <a:defRPr sz="1200" b="1">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defRPr>
            </a:lvl1pPr>
          </a:lstStyle>
          <a:p>
            <a:fld id="{383B7B7A-CDDA-7C44-B1B0-1F1E45567B3B}" type="slidenum">
              <a:rPr lang="en-US" smtClean="0"/>
              <a:pPr/>
              <a:t>‹#›</a:t>
            </a:fld>
            <a:endParaRPr lang="en-US"/>
          </a:p>
        </p:txBody>
      </p:sp>
      <p:pic>
        <p:nvPicPr>
          <p:cNvPr id="8" name="Picture 7" descr="Logo&#10;&#10;Description automatically generated">
            <a:extLst>
              <a:ext uri="{FF2B5EF4-FFF2-40B4-BE49-F238E27FC236}">
                <a16:creationId xmlns:a16="http://schemas.microsoft.com/office/drawing/2014/main" id="{5079F368-1518-0DA1-C2A3-B61875C71656}"/>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98853" y="6361099"/>
            <a:ext cx="474847" cy="376776"/>
          </a:xfrm>
          <a:prstGeom prst="rect">
            <a:avLst/>
          </a:prstGeom>
        </p:spPr>
      </p:pic>
    </p:spTree>
    <p:extLst>
      <p:ext uri="{BB962C8B-B14F-4D97-AF65-F5344CB8AC3E}">
        <p14:creationId xmlns:p14="http://schemas.microsoft.com/office/powerpoint/2010/main" val="142617934"/>
      </p:ext>
    </p:extLst>
  </p:cSld>
  <p:clrMap bg1="lt1" tx1="dk1" bg2="lt2" tx2="dk2" accent1="accent1" accent2="accent2" accent3="accent3" accent4="accent4" accent5="accent5" accent6="accent6" hlink="hlink" folHlink="folHlink"/>
  <p:sldLayoutIdLst>
    <p:sldLayoutId id="2147483799" r:id="rId1"/>
    <p:sldLayoutId id="2147483797" r:id="rId2"/>
    <p:sldLayoutId id="2147483784" r:id="rId3"/>
    <p:sldLayoutId id="2147483796" r:id="rId4"/>
    <p:sldLayoutId id="2147483792" r:id="rId5"/>
    <p:sldLayoutId id="2147483785" r:id="rId6"/>
    <p:sldLayoutId id="2147483798" r:id="rId7"/>
    <p:sldLayoutId id="2147483791" r:id="rId8"/>
    <p:sldLayoutId id="2147483800" r:id="rId9"/>
  </p:sldLayoutIdLst>
  <p:hf hdr="0" dt="0"/>
  <p:txStyles>
    <p:titleStyle>
      <a:lvl1pPr algn="l" defTabSz="914400" rtl="0" eaLnBrk="1" latinLnBrk="0" hangingPunct="1">
        <a:lnSpc>
          <a:spcPct val="90000"/>
        </a:lnSpc>
        <a:spcBef>
          <a:spcPct val="0"/>
        </a:spcBef>
        <a:buNone/>
        <a:defRPr sz="3600" b="1" kern="1200" cap="all" baseline="0">
          <a:solidFill>
            <a:srgbClr val="002060"/>
          </a:solidFill>
          <a:latin typeface="+mj-lt"/>
          <a:ea typeface="+mj-ea"/>
          <a:cs typeface="+mj-cs"/>
        </a:defRPr>
      </a:lvl1pPr>
    </p:titleStyle>
    <p:bodyStyle>
      <a:lvl1pPr marL="228600" indent="-228600" algn="l" defTabSz="914400" rtl="0" eaLnBrk="1" latinLnBrk="0" hangingPunct="1">
        <a:lnSpc>
          <a:spcPct val="120000"/>
        </a:lnSpc>
        <a:spcBef>
          <a:spcPts val="0"/>
        </a:spcBef>
        <a:spcAft>
          <a:spcPts val="500"/>
        </a:spcAft>
        <a:buClr>
          <a:schemeClr val="accent1"/>
        </a:buClr>
        <a:buSzPct val="110000"/>
        <a:buFont typeface="Arial" panose="020B0604020202020204" pitchFamily="34" charset="0"/>
        <a:buChar char="•"/>
        <a:defRPr sz="2400" kern="1200" baseline="0">
          <a:solidFill>
            <a:schemeClr val="tx1"/>
          </a:solidFill>
          <a:latin typeface="+mn-lt"/>
          <a:ea typeface="Open Sans" panose="020B0606030504020204" pitchFamily="34" charset="0"/>
          <a:cs typeface="Open Sans" panose="020B0606030504020204" pitchFamily="34" charset="0"/>
        </a:defRPr>
      </a:lvl1pPr>
      <a:lvl2pPr marL="777240" indent="-228600" algn="l" defTabSz="914400" rtl="0" eaLnBrk="1" latinLnBrk="0" hangingPunct="1">
        <a:lnSpc>
          <a:spcPct val="100000"/>
        </a:lnSpc>
        <a:spcBef>
          <a:spcPts val="500"/>
        </a:spcBef>
        <a:spcAft>
          <a:spcPts val="500"/>
        </a:spcAft>
        <a:buClr>
          <a:schemeClr val="accent1"/>
        </a:buClr>
        <a:buSzPct val="110000"/>
        <a:buFont typeface="Arial" panose="020B0604020202020204" pitchFamily="34" charset="0"/>
        <a:buChar char="•"/>
        <a:defRPr sz="2200" kern="1200">
          <a:solidFill>
            <a:schemeClr val="tx1"/>
          </a:solidFill>
          <a:latin typeface="+mn-lt"/>
          <a:ea typeface="Open Sans" panose="020B0606030504020204" pitchFamily="34" charset="0"/>
          <a:cs typeface="Open Sans" panose="020B0606030504020204" pitchFamily="34" charset="0"/>
        </a:defRPr>
      </a:lvl2pPr>
      <a:lvl3pPr marL="1234440" indent="-228600" algn="l" defTabSz="914400" rtl="0" eaLnBrk="1" latinLnBrk="0" hangingPunct="1">
        <a:lnSpc>
          <a:spcPct val="90000"/>
        </a:lnSpc>
        <a:spcBef>
          <a:spcPts val="500"/>
        </a:spcBef>
        <a:spcAft>
          <a:spcPts val="500"/>
        </a:spcAft>
        <a:buClr>
          <a:schemeClr val="accent1"/>
        </a:buClr>
        <a:buSzPct val="110000"/>
        <a:buFont typeface="Arial" panose="020B0604020202020204" pitchFamily="34" charset="0"/>
        <a:buChar char="•"/>
        <a:defRPr sz="2000" kern="1200">
          <a:solidFill>
            <a:schemeClr val="tx1"/>
          </a:solidFill>
          <a:latin typeface="+mn-lt"/>
          <a:ea typeface="Open Sans" panose="020B0606030504020204" pitchFamily="34" charset="0"/>
          <a:cs typeface="Open Sans" panose="020B0606030504020204" pitchFamily="34" charset="0"/>
        </a:defRPr>
      </a:lvl3pPr>
      <a:lvl4pPr marL="1600200" indent="-228600" algn="l" defTabSz="914400" rtl="0" eaLnBrk="1" latinLnBrk="0" hangingPunct="1">
        <a:lnSpc>
          <a:spcPct val="90000"/>
        </a:lnSpc>
        <a:spcBef>
          <a:spcPts val="500"/>
        </a:spcBef>
        <a:spcAft>
          <a:spcPts val="500"/>
        </a:spcAft>
        <a:buClr>
          <a:schemeClr val="accent1"/>
        </a:buClr>
        <a:buSzPct val="110000"/>
        <a:buFont typeface="Arial" panose="020B0604020202020204" pitchFamily="34" charset="0"/>
        <a:buChar char="•"/>
        <a:defRPr sz="1800" kern="1200">
          <a:solidFill>
            <a:schemeClr val="tx1"/>
          </a:solidFill>
          <a:latin typeface="+mn-lt"/>
          <a:ea typeface="Open Sans" panose="020B0606030504020204" pitchFamily="34" charset="0"/>
          <a:cs typeface="Open Sans" panose="020B0606030504020204" pitchFamily="34" charset="0"/>
        </a:defRPr>
      </a:lvl4pPr>
      <a:lvl5pPr marL="2057400" indent="-228600" algn="l" defTabSz="914400" rtl="0" eaLnBrk="1" latinLnBrk="0" hangingPunct="1">
        <a:lnSpc>
          <a:spcPct val="90000"/>
        </a:lnSpc>
        <a:spcBef>
          <a:spcPts val="500"/>
        </a:spcBef>
        <a:spcAft>
          <a:spcPts val="500"/>
        </a:spcAft>
        <a:buClr>
          <a:schemeClr val="accent1"/>
        </a:buClr>
        <a:buSzPct val="110000"/>
        <a:buFont typeface="Arial" panose="020B0604020202020204" pitchFamily="34" charset="0"/>
        <a:buChar char="•"/>
        <a:defRPr sz="1800" kern="1200">
          <a:solidFill>
            <a:schemeClr val="tx1"/>
          </a:solidFill>
          <a:latin typeface="+mn-lt"/>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58D8954-02B2-2C2B-7150-4CD6A99D811B}"/>
              </a:ext>
            </a:extLst>
          </p:cNvPr>
          <p:cNvPicPr>
            <a:picLocks noChangeAspect="1"/>
          </p:cNvPicPr>
          <p:nvPr userDrawn="1"/>
        </p:nvPicPr>
        <p:blipFill>
          <a:blip r:embed="rId7">
            <a:extLst>
              <a:ext uri="{28A0092B-C50C-407E-A947-70E740481C1C}">
                <a14:useLocalDpi xmlns:a14="http://schemas.microsoft.com/office/drawing/2010/main" val="0"/>
              </a:ext>
            </a:extLst>
          </a:blip>
          <a:srcRect/>
          <a:stretch/>
        </p:blipFill>
        <p:spPr>
          <a:xfrm>
            <a:off x="4718397" y="1599251"/>
            <a:ext cx="2772181" cy="2863124"/>
          </a:xfrm>
          <a:prstGeom prst="rect">
            <a:avLst/>
          </a:prstGeom>
        </p:spPr>
      </p:pic>
      <p:sp>
        <p:nvSpPr>
          <p:cNvPr id="3" name="TextBox 2">
            <a:extLst>
              <a:ext uri="{FF2B5EF4-FFF2-40B4-BE49-F238E27FC236}">
                <a16:creationId xmlns:a16="http://schemas.microsoft.com/office/drawing/2014/main" id="{451667EE-4410-76E5-535E-8152D1B40D32}"/>
              </a:ext>
            </a:extLst>
          </p:cNvPr>
          <p:cNvSpPr txBox="1"/>
          <p:nvPr userDrawn="1"/>
        </p:nvSpPr>
        <p:spPr>
          <a:xfrm>
            <a:off x="2632917" y="5191119"/>
            <a:ext cx="7277999" cy="369332"/>
          </a:xfrm>
          <a:prstGeom prst="rect">
            <a:avLst/>
          </a:prstGeom>
          <a:noFill/>
        </p:spPr>
        <p:txBody>
          <a:bodyPr wrap="square" rtlCol="0">
            <a:spAutoFit/>
          </a:bodyPr>
          <a:lstStyle/>
          <a:p>
            <a:pPr algn="ctr"/>
            <a:r>
              <a:rPr lang="en-US" sz="1800" b="0" i="1" dirty="0">
                <a:solidFill>
                  <a:srgbClr val="002060"/>
                </a:solidFill>
                <a:latin typeface="+mn-lt"/>
                <a:ea typeface="Open Sans" panose="020B0606030504020204" pitchFamily="34" charset="0"/>
                <a:cs typeface="Open Sans" panose="020B0606030504020204" pitchFamily="34" charset="0"/>
              </a:rPr>
              <a:t>We Open the Doors to an Affordable Place to Call Home</a:t>
            </a:r>
          </a:p>
        </p:txBody>
      </p:sp>
    </p:spTree>
    <p:extLst>
      <p:ext uri="{BB962C8B-B14F-4D97-AF65-F5344CB8AC3E}">
        <p14:creationId xmlns:p14="http://schemas.microsoft.com/office/powerpoint/2010/main" val="1554241636"/>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57" r:id="rId3"/>
    <p:sldLayoutId id="2147483756"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microsoft.com/office/2014/relationships/chartEx" Target="../charts/chartEx1.xml"/><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5.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5.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4.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4815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9AB3FD8-AA7C-A76E-4A66-F4A8DEC70C00}"/>
              </a:ext>
            </a:extLst>
          </p:cNvPr>
          <p:cNvSpPr>
            <a:spLocks noGrp="1"/>
          </p:cNvSpPr>
          <p:nvPr>
            <p:ph type="body" sz="quarter" idx="10"/>
          </p:nvPr>
        </p:nvSpPr>
        <p:spPr>
          <a:xfrm>
            <a:off x="2338648" y="1047830"/>
            <a:ext cx="7514704" cy="574493"/>
          </a:xfrm>
        </p:spPr>
        <p:txBody>
          <a:bodyPr>
            <a:normAutofit/>
          </a:bodyPr>
          <a:lstStyle/>
          <a:p>
            <a:r>
              <a:rPr lang="en-US" dirty="0"/>
              <a:t>September 2025</a:t>
            </a:r>
          </a:p>
        </p:txBody>
      </p:sp>
      <p:sp>
        <p:nvSpPr>
          <p:cNvPr id="3" name="Text Placeholder 2">
            <a:extLst>
              <a:ext uri="{FF2B5EF4-FFF2-40B4-BE49-F238E27FC236}">
                <a16:creationId xmlns:a16="http://schemas.microsoft.com/office/drawing/2014/main" id="{484089B4-51B6-AE28-D1FD-3716F458A858}"/>
              </a:ext>
            </a:extLst>
          </p:cNvPr>
          <p:cNvSpPr>
            <a:spLocks noGrp="1"/>
          </p:cNvSpPr>
          <p:nvPr>
            <p:ph type="body" sz="quarter" idx="11"/>
          </p:nvPr>
        </p:nvSpPr>
        <p:spPr>
          <a:xfrm>
            <a:off x="1641475" y="2219534"/>
            <a:ext cx="8909050" cy="876300"/>
          </a:xfrm>
        </p:spPr>
        <p:txBody>
          <a:bodyPr>
            <a:normAutofit fontScale="92500" lnSpcReduction="10000"/>
          </a:bodyPr>
          <a:lstStyle/>
          <a:p>
            <a:r>
              <a:rPr lang="en-US" dirty="0"/>
              <a:t>OHC Fall Symposium</a:t>
            </a:r>
          </a:p>
          <a:p>
            <a:endParaRPr lang="en-US" dirty="0"/>
          </a:p>
        </p:txBody>
      </p:sp>
    </p:spTree>
    <p:extLst>
      <p:ext uri="{BB962C8B-B14F-4D97-AF65-F5344CB8AC3E}">
        <p14:creationId xmlns:p14="http://schemas.microsoft.com/office/powerpoint/2010/main" val="37573406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535C1BB-5E28-14FF-DA15-E12B128DC3A1}"/>
              </a:ext>
            </a:extLst>
          </p:cNvPr>
          <p:cNvSpPr>
            <a:spLocks noGrp="1"/>
          </p:cNvSpPr>
          <p:nvPr>
            <p:ph type="title"/>
          </p:nvPr>
        </p:nvSpPr>
        <p:spPr/>
        <p:txBody>
          <a:bodyPr/>
          <a:lstStyle/>
          <a:p>
            <a:r>
              <a:rPr lang="en-US" dirty="0"/>
              <a:t>Office of Multifamily Housing</a:t>
            </a:r>
          </a:p>
        </p:txBody>
      </p:sp>
      <p:graphicFrame>
        <p:nvGraphicFramePr>
          <p:cNvPr id="6" name="Diagram 5">
            <a:extLst>
              <a:ext uri="{FF2B5EF4-FFF2-40B4-BE49-F238E27FC236}">
                <a16:creationId xmlns:a16="http://schemas.microsoft.com/office/drawing/2014/main" id="{6BF07CFC-6F27-4852-2AF1-3C60DCB7BF40}"/>
              </a:ext>
            </a:extLst>
          </p:cNvPr>
          <p:cNvGraphicFramePr/>
          <p:nvPr>
            <p:extLst>
              <p:ext uri="{D42A27DB-BD31-4B8C-83A1-F6EECF244321}">
                <p14:modId xmlns:p14="http://schemas.microsoft.com/office/powerpoint/2010/main" val="1894568600"/>
              </p:ext>
            </p:extLst>
          </p:nvPr>
        </p:nvGraphicFramePr>
        <p:xfrm>
          <a:off x="1383004" y="1950098"/>
          <a:ext cx="7117183" cy="37509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303839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BDAA6-80B1-7D5F-50B7-182F960021D7}"/>
              </a:ext>
            </a:extLst>
          </p:cNvPr>
          <p:cNvSpPr>
            <a:spLocks noGrp="1"/>
          </p:cNvSpPr>
          <p:nvPr>
            <p:ph type="title"/>
          </p:nvPr>
        </p:nvSpPr>
        <p:spPr/>
        <p:txBody>
          <a:bodyPr>
            <a:normAutofit/>
          </a:bodyPr>
          <a:lstStyle/>
          <a:p>
            <a:r>
              <a:rPr lang="en-US" dirty="0"/>
              <a:t>Welcome 4% Housing Tax Credit Section Chief!</a:t>
            </a:r>
          </a:p>
        </p:txBody>
      </p:sp>
      <p:sp>
        <p:nvSpPr>
          <p:cNvPr id="3" name="Text Placeholder 2">
            <a:extLst>
              <a:ext uri="{FF2B5EF4-FFF2-40B4-BE49-F238E27FC236}">
                <a16:creationId xmlns:a16="http://schemas.microsoft.com/office/drawing/2014/main" id="{49E1B1C6-67B5-9B9F-22DE-FD2D1752908E}"/>
              </a:ext>
            </a:extLst>
          </p:cNvPr>
          <p:cNvSpPr>
            <a:spLocks noGrp="1"/>
          </p:cNvSpPr>
          <p:nvPr>
            <p:ph type="body" sz="quarter" idx="12"/>
          </p:nvPr>
        </p:nvSpPr>
        <p:spPr>
          <a:xfrm>
            <a:off x="3962398" y="5678686"/>
            <a:ext cx="4119717" cy="677664"/>
          </a:xfrm>
        </p:spPr>
        <p:txBody>
          <a:bodyPr>
            <a:noAutofit/>
          </a:bodyPr>
          <a:lstStyle/>
          <a:p>
            <a:pPr marL="0" indent="0">
              <a:buNone/>
            </a:pPr>
            <a:r>
              <a:rPr lang="en-US" sz="4000" b="1" dirty="0">
                <a:solidFill>
                  <a:schemeClr val="accent2"/>
                </a:solidFill>
              </a:rPr>
              <a:t>Benjamin Peyton</a:t>
            </a:r>
          </a:p>
        </p:txBody>
      </p:sp>
      <p:sp>
        <p:nvSpPr>
          <p:cNvPr id="4" name="Slide Number Placeholder 3">
            <a:extLst>
              <a:ext uri="{FF2B5EF4-FFF2-40B4-BE49-F238E27FC236}">
                <a16:creationId xmlns:a16="http://schemas.microsoft.com/office/drawing/2014/main" id="{29849A49-C325-1B4B-457D-F3FE434AC413}"/>
              </a:ext>
            </a:extLst>
          </p:cNvPr>
          <p:cNvSpPr>
            <a:spLocks noGrp="1"/>
          </p:cNvSpPr>
          <p:nvPr>
            <p:ph type="sldNum" sz="quarter" idx="14"/>
          </p:nvPr>
        </p:nvSpPr>
        <p:spPr/>
        <p:txBody>
          <a:bodyPr/>
          <a:lstStyle/>
          <a:p>
            <a:fld id="{77F59FA7-9E35-E641-9260-462B0A5FC689}" type="slidenum">
              <a:rPr lang="en-US" smtClean="0"/>
              <a:pPr/>
              <a:t>4</a:t>
            </a:fld>
            <a:endParaRPr lang="en-US"/>
          </a:p>
        </p:txBody>
      </p:sp>
      <p:pic>
        <p:nvPicPr>
          <p:cNvPr id="6" name="Picture 5">
            <a:extLst>
              <a:ext uri="{FF2B5EF4-FFF2-40B4-BE49-F238E27FC236}">
                <a16:creationId xmlns:a16="http://schemas.microsoft.com/office/drawing/2014/main" id="{A2DFF5CA-726D-AC1A-9883-CA13E8C88959}"/>
              </a:ext>
            </a:extLst>
          </p:cNvPr>
          <p:cNvPicPr>
            <a:picLocks noChangeAspect="1"/>
          </p:cNvPicPr>
          <p:nvPr/>
        </p:nvPicPr>
        <p:blipFill>
          <a:blip r:embed="rId2"/>
          <a:stretch>
            <a:fillRect/>
          </a:stretch>
        </p:blipFill>
        <p:spPr>
          <a:xfrm>
            <a:off x="3827514" y="1770114"/>
            <a:ext cx="3829050" cy="3829050"/>
          </a:xfrm>
          <a:prstGeom prst="rect">
            <a:avLst/>
          </a:prstGeom>
        </p:spPr>
      </p:pic>
    </p:spTree>
    <p:extLst>
      <p:ext uri="{BB962C8B-B14F-4D97-AF65-F5344CB8AC3E}">
        <p14:creationId xmlns:p14="http://schemas.microsoft.com/office/powerpoint/2010/main" val="34034541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89E1EBD-8910-B305-F10F-C77E3F587A32}"/>
              </a:ext>
            </a:extLst>
          </p:cNvPr>
          <p:cNvSpPr>
            <a:spLocks noGrp="1"/>
          </p:cNvSpPr>
          <p:nvPr>
            <p:ph type="sldNum" sz="quarter" idx="11"/>
          </p:nvPr>
        </p:nvSpPr>
        <p:spPr/>
        <p:txBody>
          <a:bodyPr/>
          <a:lstStyle/>
          <a:p>
            <a:fld id="{383B7B7A-CDDA-7C44-B1B0-1F1E45567B3B}" type="slidenum">
              <a:rPr lang="en-US" smtClean="0"/>
              <a:pPr/>
              <a:t>5</a:t>
            </a:fld>
            <a:endParaRPr lang="en-US"/>
          </a:p>
        </p:txBody>
      </p:sp>
      <p:sp>
        <p:nvSpPr>
          <p:cNvPr id="3" name="Title 2">
            <a:extLst>
              <a:ext uri="{FF2B5EF4-FFF2-40B4-BE49-F238E27FC236}">
                <a16:creationId xmlns:a16="http://schemas.microsoft.com/office/drawing/2014/main" id="{6C513A8C-FB4F-FEE4-256F-E2E258C4D455}"/>
              </a:ext>
            </a:extLst>
          </p:cNvPr>
          <p:cNvSpPr>
            <a:spLocks noGrp="1"/>
          </p:cNvSpPr>
          <p:nvPr>
            <p:ph type="title"/>
          </p:nvPr>
        </p:nvSpPr>
        <p:spPr/>
        <p:txBody>
          <a:bodyPr/>
          <a:lstStyle/>
          <a:p>
            <a:r>
              <a:rPr lang="en-US" dirty="0"/>
              <a:t>LIHTC Program updates</a:t>
            </a:r>
          </a:p>
        </p:txBody>
      </p:sp>
      <p:graphicFrame>
        <p:nvGraphicFramePr>
          <p:cNvPr id="10" name="Diagram 9">
            <a:extLst>
              <a:ext uri="{FF2B5EF4-FFF2-40B4-BE49-F238E27FC236}">
                <a16:creationId xmlns:a16="http://schemas.microsoft.com/office/drawing/2014/main" id="{5D0A69DA-7501-A87C-922B-878F017CA948}"/>
              </a:ext>
            </a:extLst>
          </p:cNvPr>
          <p:cNvGraphicFramePr/>
          <p:nvPr>
            <p:extLst>
              <p:ext uri="{D42A27DB-BD31-4B8C-83A1-F6EECF244321}">
                <p14:modId xmlns:p14="http://schemas.microsoft.com/office/powerpoint/2010/main" val="3377299511"/>
              </p:ext>
            </p:extLst>
          </p:nvPr>
        </p:nvGraphicFramePr>
        <p:xfrm>
          <a:off x="822298" y="937683"/>
          <a:ext cx="10543791"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34864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152A11-BFB3-41C3-2BC1-AAEE3F4098F7}"/>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ED4C247-BA33-7AA3-F398-372F44321DA9}"/>
              </a:ext>
            </a:extLst>
          </p:cNvPr>
          <p:cNvSpPr>
            <a:spLocks noGrp="1"/>
          </p:cNvSpPr>
          <p:nvPr>
            <p:ph type="sldNum" sz="quarter" idx="11"/>
          </p:nvPr>
        </p:nvSpPr>
        <p:spPr/>
        <p:txBody>
          <a:bodyPr/>
          <a:lstStyle/>
          <a:p>
            <a:fld id="{383B7B7A-CDDA-7C44-B1B0-1F1E45567B3B}" type="slidenum">
              <a:rPr lang="en-US" smtClean="0"/>
              <a:pPr/>
              <a:t>6</a:t>
            </a:fld>
            <a:endParaRPr lang="en-US"/>
          </a:p>
        </p:txBody>
      </p:sp>
      <p:sp>
        <p:nvSpPr>
          <p:cNvPr id="3" name="Title 2">
            <a:extLst>
              <a:ext uri="{FF2B5EF4-FFF2-40B4-BE49-F238E27FC236}">
                <a16:creationId xmlns:a16="http://schemas.microsoft.com/office/drawing/2014/main" id="{17207331-9BEC-3013-B5A9-050E80091903}"/>
              </a:ext>
            </a:extLst>
          </p:cNvPr>
          <p:cNvSpPr>
            <a:spLocks noGrp="1"/>
          </p:cNvSpPr>
          <p:nvPr>
            <p:ph type="title"/>
          </p:nvPr>
        </p:nvSpPr>
        <p:spPr/>
        <p:txBody>
          <a:bodyPr/>
          <a:lstStyle/>
          <a:p>
            <a:r>
              <a:rPr lang="en-US" dirty="0"/>
              <a:t>2025 4% Experience &amp; Capacity</a:t>
            </a:r>
          </a:p>
        </p:txBody>
      </p:sp>
      <mc:AlternateContent xmlns:mc="http://schemas.openxmlformats.org/markup-compatibility/2006" xmlns:cx2="http://schemas.microsoft.com/office/drawing/2015/10/21/chartex">
        <mc:Choice Requires="cx2">
          <p:graphicFrame>
            <p:nvGraphicFramePr>
              <p:cNvPr id="5" name="Chart 4">
                <a:extLst>
                  <a:ext uri="{FF2B5EF4-FFF2-40B4-BE49-F238E27FC236}">
                    <a16:creationId xmlns:a16="http://schemas.microsoft.com/office/drawing/2014/main" id="{F7ED404C-88E5-5CCB-DC7F-D5C5561F9BED}"/>
                  </a:ext>
                </a:extLst>
              </p:cNvPr>
              <p:cNvGraphicFramePr/>
              <p:nvPr>
                <p:extLst>
                  <p:ext uri="{D42A27DB-BD31-4B8C-83A1-F6EECF244321}">
                    <p14:modId xmlns:p14="http://schemas.microsoft.com/office/powerpoint/2010/main" val="1294860395"/>
                  </p:ext>
                </p:extLst>
              </p:nvPr>
            </p:nvGraphicFramePr>
            <p:xfrm>
              <a:off x="4815861" y="1565277"/>
              <a:ext cx="6798728" cy="4437818"/>
            </p:xfrm>
            <a:graphic>
              <a:graphicData uri="http://schemas.microsoft.com/office/drawing/2014/chartex">
                <cx:chart xmlns:cx="http://schemas.microsoft.com/office/drawing/2014/chartex" xmlns:r="http://schemas.openxmlformats.org/officeDocument/2006/relationships" r:id="rId2"/>
              </a:graphicData>
            </a:graphic>
          </p:graphicFrame>
        </mc:Choice>
        <mc:Fallback xmlns="">
          <p:pic>
            <p:nvPicPr>
              <p:cNvPr id="5" name="Chart 4">
                <a:extLst>
                  <a:ext uri="{FF2B5EF4-FFF2-40B4-BE49-F238E27FC236}">
                    <a16:creationId xmlns:a16="http://schemas.microsoft.com/office/drawing/2014/main" id="{F7ED404C-88E5-5CCB-DC7F-D5C5561F9BED}"/>
                  </a:ext>
                </a:extLst>
              </p:cNvPr>
              <p:cNvPicPr>
                <a:picLocks noGrp="1" noRot="1" noChangeAspect="1" noMove="1" noResize="1" noEditPoints="1" noAdjustHandles="1" noChangeArrowheads="1" noChangeShapeType="1"/>
              </p:cNvPicPr>
              <p:nvPr/>
            </p:nvPicPr>
            <p:blipFill>
              <a:blip r:embed="rId3"/>
              <a:stretch>
                <a:fillRect/>
              </a:stretch>
            </p:blipFill>
            <p:spPr>
              <a:xfrm>
                <a:off x="4815861" y="1565277"/>
                <a:ext cx="6798728" cy="4437818"/>
              </a:xfrm>
              <a:prstGeom prst="rect">
                <a:avLst/>
              </a:prstGeom>
            </p:spPr>
          </p:pic>
        </mc:Fallback>
      </mc:AlternateContent>
      <p:sp>
        <p:nvSpPr>
          <p:cNvPr id="7" name="TextBox 6">
            <a:extLst>
              <a:ext uri="{FF2B5EF4-FFF2-40B4-BE49-F238E27FC236}">
                <a16:creationId xmlns:a16="http://schemas.microsoft.com/office/drawing/2014/main" id="{02FB0FA5-4020-638D-BFD6-ADBAE42181F1}"/>
              </a:ext>
            </a:extLst>
          </p:cNvPr>
          <p:cNvSpPr txBox="1"/>
          <p:nvPr/>
        </p:nvSpPr>
        <p:spPr>
          <a:xfrm>
            <a:off x="1736785" y="6261459"/>
            <a:ext cx="10455215" cy="369332"/>
          </a:xfrm>
          <a:prstGeom prst="rect">
            <a:avLst/>
          </a:prstGeom>
          <a:noFill/>
        </p:spPr>
        <p:txBody>
          <a:bodyPr wrap="square" rtlCol="0">
            <a:spAutoFit/>
          </a:bodyPr>
          <a:lstStyle/>
          <a:p>
            <a:r>
              <a:rPr lang="en-US" b="1" dirty="0">
                <a:solidFill>
                  <a:schemeClr val="accent2"/>
                </a:solidFill>
              </a:rPr>
              <a:t>Friday, September 26 </a:t>
            </a:r>
            <a:r>
              <a:rPr lang="en-US" dirty="0">
                <a:solidFill>
                  <a:schemeClr val="accent2"/>
                </a:solidFill>
              </a:rPr>
              <a:t>is the final day to submit E/C for 2025 4% LIHTC applications.</a:t>
            </a:r>
          </a:p>
        </p:txBody>
      </p:sp>
      <p:pic>
        <p:nvPicPr>
          <p:cNvPr id="6" name="Picture 5">
            <a:extLst>
              <a:ext uri="{FF2B5EF4-FFF2-40B4-BE49-F238E27FC236}">
                <a16:creationId xmlns:a16="http://schemas.microsoft.com/office/drawing/2014/main" id="{A8B1D2E3-D5E6-BC4F-D782-F44582AD0668}"/>
              </a:ext>
            </a:extLst>
          </p:cNvPr>
          <p:cNvPicPr>
            <a:picLocks noChangeAspect="1"/>
          </p:cNvPicPr>
          <p:nvPr/>
        </p:nvPicPr>
        <p:blipFill>
          <a:blip r:embed="rId4"/>
          <a:srcRect r="44085"/>
          <a:stretch>
            <a:fillRect/>
          </a:stretch>
        </p:blipFill>
        <p:spPr>
          <a:xfrm>
            <a:off x="1019355" y="1563329"/>
            <a:ext cx="2957422" cy="432344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850001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1947A75-281E-E40A-C603-19B522CE2265}"/>
              </a:ext>
            </a:extLst>
          </p:cNvPr>
          <p:cNvSpPr>
            <a:spLocks noGrp="1"/>
          </p:cNvSpPr>
          <p:nvPr>
            <p:ph type="sldNum" sz="quarter" idx="11"/>
          </p:nvPr>
        </p:nvSpPr>
        <p:spPr/>
        <p:txBody>
          <a:bodyPr/>
          <a:lstStyle/>
          <a:p>
            <a:fld id="{383B7B7A-CDDA-7C44-B1B0-1F1E45567B3B}" type="slidenum">
              <a:rPr lang="en-US" smtClean="0"/>
              <a:pPr/>
              <a:t>7</a:t>
            </a:fld>
            <a:endParaRPr lang="en-US"/>
          </a:p>
        </p:txBody>
      </p:sp>
      <p:sp>
        <p:nvSpPr>
          <p:cNvPr id="3" name="Title 2">
            <a:extLst>
              <a:ext uri="{FF2B5EF4-FFF2-40B4-BE49-F238E27FC236}">
                <a16:creationId xmlns:a16="http://schemas.microsoft.com/office/drawing/2014/main" id="{60340BBF-4B78-75FD-EB19-23C413E270B8}"/>
              </a:ext>
            </a:extLst>
          </p:cNvPr>
          <p:cNvSpPr>
            <a:spLocks noGrp="1"/>
          </p:cNvSpPr>
          <p:nvPr>
            <p:ph type="title"/>
          </p:nvPr>
        </p:nvSpPr>
        <p:spPr/>
        <p:txBody>
          <a:bodyPr/>
          <a:lstStyle/>
          <a:p>
            <a:r>
              <a:rPr lang="en-US" dirty="0"/>
              <a:t>2026 Experience and Capacity Standards</a:t>
            </a:r>
          </a:p>
        </p:txBody>
      </p:sp>
      <p:graphicFrame>
        <p:nvGraphicFramePr>
          <p:cNvPr id="5" name="Diagram 4">
            <a:extLst>
              <a:ext uri="{FF2B5EF4-FFF2-40B4-BE49-F238E27FC236}">
                <a16:creationId xmlns:a16="http://schemas.microsoft.com/office/drawing/2014/main" id="{9133AAB5-5B4F-9488-25C0-E4F404E02637}"/>
              </a:ext>
            </a:extLst>
          </p:cNvPr>
          <p:cNvGraphicFramePr/>
          <p:nvPr>
            <p:extLst>
              <p:ext uri="{D42A27DB-BD31-4B8C-83A1-F6EECF244321}">
                <p14:modId xmlns:p14="http://schemas.microsoft.com/office/powerpoint/2010/main" val="1846312302"/>
              </p:ext>
            </p:extLst>
          </p:nvPr>
        </p:nvGraphicFramePr>
        <p:xfrm>
          <a:off x="1345242" y="1422081"/>
          <a:ext cx="8980577" cy="51943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507240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F4B685-9579-4CD5-06B8-49893905BA96}"/>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CFF8D16-2E10-39CE-6D20-5317C0F7F3DC}"/>
              </a:ext>
            </a:extLst>
          </p:cNvPr>
          <p:cNvSpPr>
            <a:spLocks noGrp="1"/>
          </p:cNvSpPr>
          <p:nvPr>
            <p:ph type="sldNum" sz="quarter" idx="11"/>
          </p:nvPr>
        </p:nvSpPr>
        <p:spPr/>
        <p:txBody>
          <a:bodyPr/>
          <a:lstStyle/>
          <a:p>
            <a:fld id="{383B7B7A-CDDA-7C44-B1B0-1F1E45567B3B}" type="slidenum">
              <a:rPr lang="en-US" smtClean="0"/>
              <a:pPr/>
              <a:t>8</a:t>
            </a:fld>
            <a:endParaRPr lang="en-US"/>
          </a:p>
        </p:txBody>
      </p:sp>
      <p:sp>
        <p:nvSpPr>
          <p:cNvPr id="3" name="Title 2">
            <a:extLst>
              <a:ext uri="{FF2B5EF4-FFF2-40B4-BE49-F238E27FC236}">
                <a16:creationId xmlns:a16="http://schemas.microsoft.com/office/drawing/2014/main" id="{1E46215B-9AB0-C15B-957E-59F54C3E36E1}"/>
              </a:ext>
            </a:extLst>
          </p:cNvPr>
          <p:cNvSpPr>
            <a:spLocks noGrp="1"/>
          </p:cNvSpPr>
          <p:nvPr>
            <p:ph type="title"/>
          </p:nvPr>
        </p:nvSpPr>
        <p:spPr/>
        <p:txBody>
          <a:bodyPr/>
          <a:lstStyle/>
          <a:p>
            <a:r>
              <a:rPr lang="en-US" dirty="0"/>
              <a:t>4% LIHTC only</a:t>
            </a:r>
          </a:p>
        </p:txBody>
      </p:sp>
      <p:graphicFrame>
        <p:nvGraphicFramePr>
          <p:cNvPr id="4" name="Chart 3">
            <a:extLst>
              <a:ext uri="{FF2B5EF4-FFF2-40B4-BE49-F238E27FC236}">
                <a16:creationId xmlns:a16="http://schemas.microsoft.com/office/drawing/2014/main" id="{45467741-250F-1CD4-56E6-F19FD0B8ADF8}"/>
              </a:ext>
            </a:extLst>
          </p:cNvPr>
          <p:cNvGraphicFramePr>
            <a:graphicFrameLocks/>
          </p:cNvGraphicFramePr>
          <p:nvPr>
            <p:extLst>
              <p:ext uri="{D42A27DB-BD31-4B8C-83A1-F6EECF244321}">
                <p14:modId xmlns:p14="http://schemas.microsoft.com/office/powerpoint/2010/main" val="2087840496"/>
              </p:ext>
            </p:extLst>
          </p:nvPr>
        </p:nvGraphicFramePr>
        <p:xfrm>
          <a:off x="2215243" y="2089880"/>
          <a:ext cx="7761514" cy="2407956"/>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a:extLst>
              <a:ext uri="{FF2B5EF4-FFF2-40B4-BE49-F238E27FC236}">
                <a16:creationId xmlns:a16="http://schemas.microsoft.com/office/drawing/2014/main" id="{6F6B325A-1DA9-87B5-9210-36FFF78D52CF}"/>
              </a:ext>
            </a:extLst>
          </p:cNvPr>
          <p:cNvSpPr txBox="1"/>
          <p:nvPr/>
        </p:nvSpPr>
        <p:spPr>
          <a:xfrm>
            <a:off x="2113472" y="5631815"/>
            <a:ext cx="8455325" cy="646331"/>
          </a:xfrm>
          <a:prstGeom prst="rect">
            <a:avLst/>
          </a:prstGeom>
          <a:noFill/>
        </p:spPr>
        <p:txBody>
          <a:bodyPr wrap="square" rtlCol="0">
            <a:spAutoFit/>
          </a:bodyPr>
          <a:lstStyle/>
          <a:p>
            <a:r>
              <a:rPr lang="en-US" b="1" dirty="0">
                <a:solidFill>
                  <a:schemeClr val="accent1"/>
                </a:solidFill>
              </a:rPr>
              <a:t>Friday, October 30, 2025, </a:t>
            </a:r>
            <a:r>
              <a:rPr lang="en-US" dirty="0">
                <a:solidFill>
                  <a:schemeClr val="accent1"/>
                </a:solidFill>
              </a:rPr>
              <a:t>is the final day to submit a 2025 4% LIHTC applications.</a:t>
            </a:r>
          </a:p>
          <a:p>
            <a:r>
              <a:rPr lang="en-US" dirty="0">
                <a:solidFill>
                  <a:schemeClr val="accent1"/>
                </a:solidFill>
              </a:rPr>
              <a:t>Monday, February 2, 2026, opens the 2026 4% LIHTC open-cycle application window.</a:t>
            </a:r>
          </a:p>
        </p:txBody>
      </p:sp>
    </p:spTree>
    <p:extLst>
      <p:ext uri="{BB962C8B-B14F-4D97-AF65-F5344CB8AC3E}">
        <p14:creationId xmlns:p14="http://schemas.microsoft.com/office/powerpoint/2010/main" val="32933578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A5F30D6-79AE-F16F-1466-63DC10A08772}"/>
              </a:ext>
            </a:extLst>
          </p:cNvPr>
          <p:cNvSpPr>
            <a:spLocks noGrp="1"/>
          </p:cNvSpPr>
          <p:nvPr>
            <p:ph type="sldNum" sz="quarter" idx="11"/>
          </p:nvPr>
        </p:nvSpPr>
        <p:spPr/>
        <p:txBody>
          <a:bodyPr/>
          <a:lstStyle/>
          <a:p>
            <a:fld id="{383B7B7A-CDDA-7C44-B1B0-1F1E45567B3B}" type="slidenum">
              <a:rPr lang="en-US" smtClean="0"/>
              <a:pPr/>
              <a:t>9</a:t>
            </a:fld>
            <a:endParaRPr lang="en-US"/>
          </a:p>
        </p:txBody>
      </p:sp>
      <p:sp>
        <p:nvSpPr>
          <p:cNvPr id="3" name="Title 2">
            <a:extLst>
              <a:ext uri="{FF2B5EF4-FFF2-40B4-BE49-F238E27FC236}">
                <a16:creationId xmlns:a16="http://schemas.microsoft.com/office/drawing/2014/main" id="{9745CB61-9CAF-8C72-FD22-0794BE5E3F88}"/>
              </a:ext>
            </a:extLst>
          </p:cNvPr>
          <p:cNvSpPr>
            <a:spLocks noGrp="1"/>
          </p:cNvSpPr>
          <p:nvPr>
            <p:ph type="title"/>
          </p:nvPr>
        </p:nvSpPr>
        <p:spPr/>
        <p:txBody>
          <a:bodyPr/>
          <a:lstStyle/>
          <a:p>
            <a:r>
              <a:rPr lang="en-US" dirty="0"/>
              <a:t>4% LIHTC Program Guidelines</a:t>
            </a:r>
          </a:p>
        </p:txBody>
      </p:sp>
      <p:graphicFrame>
        <p:nvGraphicFramePr>
          <p:cNvPr id="5" name="Diagram 4">
            <a:extLst>
              <a:ext uri="{FF2B5EF4-FFF2-40B4-BE49-F238E27FC236}">
                <a16:creationId xmlns:a16="http://schemas.microsoft.com/office/drawing/2014/main" id="{2E2471E6-1834-7A98-795A-A9C444F6FF6C}"/>
              </a:ext>
            </a:extLst>
          </p:cNvPr>
          <p:cNvGraphicFramePr/>
          <p:nvPr>
            <p:extLst>
              <p:ext uri="{D42A27DB-BD31-4B8C-83A1-F6EECF244321}">
                <p14:modId xmlns:p14="http://schemas.microsoft.com/office/powerpoint/2010/main" val="2951722516"/>
              </p:ext>
            </p:extLst>
          </p:nvPr>
        </p:nvGraphicFramePr>
        <p:xfrm>
          <a:off x="1282940" y="1552754"/>
          <a:ext cx="9732992" cy="50378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B0091B40-EF49-7963-DC6C-1FA976E1813F}"/>
              </a:ext>
            </a:extLst>
          </p:cNvPr>
          <p:cNvSpPr txBox="1"/>
          <p:nvPr/>
        </p:nvSpPr>
        <p:spPr>
          <a:xfrm>
            <a:off x="5762445" y="5539482"/>
            <a:ext cx="4390845" cy="923330"/>
          </a:xfrm>
          <a:prstGeom prst="rect">
            <a:avLst/>
          </a:prstGeom>
          <a:noFill/>
          <a:ln w="57150">
            <a:solidFill>
              <a:schemeClr val="accent2"/>
            </a:solidFill>
          </a:ln>
        </p:spPr>
        <p:txBody>
          <a:bodyPr wrap="square" rtlCol="0">
            <a:spAutoFit/>
          </a:bodyPr>
          <a:lstStyle/>
          <a:p>
            <a:endParaRPr lang="en-US" dirty="0"/>
          </a:p>
          <a:p>
            <a:pPr algn="ctr"/>
            <a:r>
              <a:rPr lang="en-US" dirty="0"/>
              <a:t>Keep aligned or off-set due dates?</a:t>
            </a:r>
          </a:p>
          <a:p>
            <a:endParaRPr lang="en-US" dirty="0"/>
          </a:p>
        </p:txBody>
      </p:sp>
    </p:spTree>
    <p:extLst>
      <p:ext uri="{BB962C8B-B14F-4D97-AF65-F5344CB8AC3E}">
        <p14:creationId xmlns:p14="http://schemas.microsoft.com/office/powerpoint/2010/main" val="2251882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EC989D-D289-811A-252A-F65F4C65EEC2}"/>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413B25AE-7C7E-F71E-FB88-D7FE0C4165C6}"/>
              </a:ext>
            </a:extLst>
          </p:cNvPr>
          <p:cNvSpPr>
            <a:spLocks noGrp="1"/>
          </p:cNvSpPr>
          <p:nvPr>
            <p:ph type="title"/>
          </p:nvPr>
        </p:nvSpPr>
        <p:spPr/>
        <p:txBody>
          <a:bodyPr/>
          <a:lstStyle/>
          <a:p>
            <a:r>
              <a:rPr lang="en-US" dirty="0"/>
              <a:t>SFY 2026 Ohio LIHTC &amp; 2025 BGF Calendar</a:t>
            </a:r>
          </a:p>
        </p:txBody>
      </p:sp>
      <p:graphicFrame>
        <p:nvGraphicFramePr>
          <p:cNvPr id="6" name="Table 5">
            <a:extLst>
              <a:ext uri="{FF2B5EF4-FFF2-40B4-BE49-F238E27FC236}">
                <a16:creationId xmlns:a16="http://schemas.microsoft.com/office/drawing/2014/main" id="{A309CE89-DC50-0454-3E2E-A93BD924E991}"/>
              </a:ext>
            </a:extLst>
          </p:cNvPr>
          <p:cNvGraphicFramePr>
            <a:graphicFrameLocks noGrp="1"/>
          </p:cNvGraphicFramePr>
          <p:nvPr/>
        </p:nvGraphicFramePr>
        <p:xfrm>
          <a:off x="805543" y="1578399"/>
          <a:ext cx="10580914" cy="4545166"/>
        </p:xfrm>
        <a:graphic>
          <a:graphicData uri="http://schemas.openxmlformats.org/drawingml/2006/table">
            <a:tbl>
              <a:tblPr>
                <a:tableStyleId>{5C22544A-7EE6-4342-B048-85BDC9FD1C3A}</a:tableStyleId>
              </a:tblPr>
              <a:tblGrid>
                <a:gridCol w="6587412">
                  <a:extLst>
                    <a:ext uri="{9D8B030D-6E8A-4147-A177-3AD203B41FA5}">
                      <a16:colId xmlns:a16="http://schemas.microsoft.com/office/drawing/2014/main" val="359355527"/>
                    </a:ext>
                  </a:extLst>
                </a:gridCol>
                <a:gridCol w="3993502">
                  <a:extLst>
                    <a:ext uri="{9D8B030D-6E8A-4147-A177-3AD203B41FA5}">
                      <a16:colId xmlns:a16="http://schemas.microsoft.com/office/drawing/2014/main" val="1592592427"/>
                    </a:ext>
                  </a:extLst>
                </a:gridCol>
              </a:tblGrid>
              <a:tr h="634262">
                <a:tc>
                  <a:txBody>
                    <a:bodyPr/>
                    <a:lstStyle/>
                    <a:p>
                      <a:pPr algn="ctr" fontAlgn="ctr"/>
                      <a:r>
                        <a:rPr lang="en-US" sz="2000" b="1" u="none" strike="noStrike" dirty="0">
                          <a:solidFill>
                            <a:schemeClr val="bg1"/>
                          </a:solidFill>
                          <a:effectLst/>
                          <a:latin typeface="+mn-lt"/>
                          <a:cs typeface="Arial" panose="020B0604020202020204" pitchFamily="34" charset="0"/>
                        </a:rPr>
                        <a:t>Benchmark</a:t>
                      </a:r>
                      <a:endParaRPr lang="en-US" sz="2000" b="1" i="0" u="none" strike="noStrike" dirty="0">
                        <a:solidFill>
                          <a:schemeClr val="bg1"/>
                        </a:solidFill>
                        <a:effectLst/>
                        <a:latin typeface="+mn-lt"/>
                        <a:cs typeface="Arial" panose="020B0604020202020204" pitchFamily="34" charset="0"/>
                      </a:endParaRPr>
                    </a:p>
                  </a:txBody>
                  <a:tcPr marL="7620"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1"/>
                    </a:solidFill>
                  </a:tcPr>
                </a:tc>
                <a:tc>
                  <a:txBody>
                    <a:bodyPr/>
                    <a:lstStyle/>
                    <a:p>
                      <a:pPr algn="ctr" fontAlgn="ctr"/>
                      <a:r>
                        <a:rPr lang="en-US" sz="2000" b="1" u="none" strike="noStrike" dirty="0">
                          <a:solidFill>
                            <a:schemeClr val="bg1"/>
                          </a:solidFill>
                          <a:effectLst/>
                          <a:latin typeface="+mn-lt"/>
                          <a:cs typeface="Arial" panose="020B0604020202020204" pitchFamily="34" charset="0"/>
                        </a:rPr>
                        <a:t>2025 Calendar</a:t>
                      </a:r>
                      <a:endParaRPr lang="en-US" sz="2000" b="1" i="0" u="none" strike="noStrike" dirty="0">
                        <a:solidFill>
                          <a:schemeClr val="bg1"/>
                        </a:solidFill>
                        <a:effectLst/>
                        <a:latin typeface="+mn-lt"/>
                        <a:cs typeface="Arial" panose="020B0604020202020204" pitchFamily="34" charset="0"/>
                      </a:endParaRPr>
                    </a:p>
                  </a:txBody>
                  <a:tcPr marL="7620"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1"/>
                    </a:solidFill>
                  </a:tcPr>
                </a:tc>
                <a:extLst>
                  <a:ext uri="{0D108BD9-81ED-4DB2-BD59-A6C34878D82A}">
                    <a16:rowId xmlns:a16="http://schemas.microsoft.com/office/drawing/2014/main" val="282874209"/>
                  </a:ext>
                </a:extLst>
              </a:tr>
              <a:tr h="634262">
                <a:tc>
                  <a:txBody>
                    <a:bodyPr/>
                    <a:lstStyle/>
                    <a:p>
                      <a:pPr algn="l" fontAlgn="ctr"/>
                      <a:r>
                        <a:rPr lang="en-US" sz="1800" b="1" i="0" u="none" strike="noStrike" dirty="0">
                          <a:solidFill>
                            <a:schemeClr val="tx1"/>
                          </a:solidFill>
                          <a:effectLst/>
                          <a:latin typeface="+mn-lt"/>
                          <a:cs typeface="Arial" panose="020B0604020202020204" pitchFamily="34" charset="0"/>
                        </a:rPr>
                        <a:t>Proposal Applications Due</a:t>
                      </a:r>
                    </a:p>
                  </a:txBody>
                  <a:tcPr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3">
                        <a:lumMod val="20000"/>
                        <a:lumOff val="80000"/>
                      </a:schemeClr>
                    </a:solidFill>
                  </a:tcPr>
                </a:tc>
                <a:tc>
                  <a:txBody>
                    <a:bodyPr/>
                    <a:lstStyle/>
                    <a:p>
                      <a:pPr algn="l" fontAlgn="ctr"/>
                      <a:r>
                        <a:rPr lang="en-US" sz="1800" b="1" i="0" u="none" strike="noStrike" dirty="0">
                          <a:solidFill>
                            <a:schemeClr val="tx1"/>
                          </a:solidFill>
                          <a:effectLst/>
                          <a:latin typeface="+mn-lt"/>
                          <a:cs typeface="Arial" panose="020B0604020202020204" pitchFamily="34" charset="0"/>
                        </a:rPr>
                        <a:t>August 14, 2025, by 5:00 p.m. ET</a:t>
                      </a:r>
                    </a:p>
                  </a:txBody>
                  <a:tcPr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1381668942"/>
                  </a:ext>
                </a:extLst>
              </a:tr>
              <a:tr h="634262">
                <a:tc>
                  <a:txBody>
                    <a:bodyPr/>
                    <a:lstStyle/>
                    <a:p>
                      <a:pPr algn="l" fontAlgn="ctr"/>
                      <a:r>
                        <a:rPr lang="en-US" sz="1800" b="0" i="0" u="none" strike="noStrike" dirty="0">
                          <a:solidFill>
                            <a:schemeClr val="tx1"/>
                          </a:solidFill>
                          <a:effectLst/>
                          <a:latin typeface="+mn-lt"/>
                          <a:cs typeface="Arial" panose="020B0604020202020204" pitchFamily="34" charset="0"/>
                        </a:rPr>
                        <a:t>Preliminary Scoring and Experience and Capacity Reviews</a:t>
                      </a:r>
                    </a:p>
                  </a:txBody>
                  <a:tcPr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l" fontAlgn="ctr"/>
                      <a:r>
                        <a:rPr lang="en-US" sz="1800" b="0" i="0" u="none" strike="noStrike" dirty="0">
                          <a:solidFill>
                            <a:schemeClr val="tx1"/>
                          </a:solidFill>
                          <a:effectLst/>
                          <a:latin typeface="+mn-lt"/>
                          <a:cs typeface="Arial" panose="020B0604020202020204" pitchFamily="34" charset="0"/>
                        </a:rPr>
                        <a:t>September 19, 2025</a:t>
                      </a:r>
                    </a:p>
                  </a:txBody>
                  <a:tcPr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964969211"/>
                  </a:ext>
                </a:extLst>
              </a:tr>
              <a:tr h="634262">
                <a:tc>
                  <a:txBody>
                    <a:bodyPr/>
                    <a:lstStyle/>
                    <a:p>
                      <a:pPr marL="0" algn="l" defTabSz="914400" rtl="0" eaLnBrk="1" fontAlgn="ctr" latinLnBrk="0" hangingPunct="1"/>
                      <a:r>
                        <a:rPr lang="en-US" sz="1800" b="0" i="0" u="none" strike="noStrike" kern="1200" dirty="0">
                          <a:solidFill>
                            <a:schemeClr val="tx1"/>
                          </a:solidFill>
                          <a:effectLst/>
                          <a:latin typeface="+mn-lt"/>
                          <a:ea typeface="+mn-ea"/>
                          <a:cs typeface="Arial" panose="020B0604020202020204" pitchFamily="34" charset="0"/>
                        </a:rPr>
                        <a:t>Applicant Response to Preliminary Deadline</a:t>
                      </a:r>
                    </a:p>
                  </a:txBody>
                  <a:tcPr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l" defTabSz="914400" rtl="0" eaLnBrk="1" fontAlgn="ctr" latinLnBrk="0" hangingPunct="1"/>
                      <a:r>
                        <a:rPr lang="en-US" sz="1800" b="0" i="0" u="none" strike="noStrike" kern="1200" dirty="0">
                          <a:solidFill>
                            <a:schemeClr val="tx1"/>
                          </a:solidFill>
                          <a:effectLst/>
                          <a:latin typeface="+mn-lt"/>
                          <a:ea typeface="+mn-ea"/>
                          <a:cs typeface="Arial" panose="020B0604020202020204" pitchFamily="34" charset="0"/>
                        </a:rPr>
                        <a:t>September 25, 2025, 5:00 p.m. ET</a:t>
                      </a:r>
                    </a:p>
                  </a:txBody>
                  <a:tcPr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956605848"/>
                  </a:ext>
                </a:extLst>
              </a:tr>
              <a:tr h="634262">
                <a:tc>
                  <a:txBody>
                    <a:bodyPr/>
                    <a:lstStyle/>
                    <a:p>
                      <a:pPr algn="l" fontAlgn="ctr"/>
                      <a:r>
                        <a:rPr lang="en-US" sz="1800" b="0" i="0" u="none" strike="noStrike" dirty="0">
                          <a:solidFill>
                            <a:schemeClr val="tx1"/>
                          </a:solidFill>
                          <a:effectLst/>
                          <a:latin typeface="+mn-lt"/>
                          <a:cs typeface="Arial" panose="020B0604020202020204" pitchFamily="34" charset="0"/>
                        </a:rPr>
                        <a:t>Invitations to submit Final Application</a:t>
                      </a:r>
                    </a:p>
                  </a:txBody>
                  <a:tcPr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l" fontAlgn="ctr"/>
                      <a:r>
                        <a:rPr lang="en-US" sz="1800" b="0" i="0" u="none" strike="noStrike" dirty="0">
                          <a:solidFill>
                            <a:schemeClr val="tx1"/>
                          </a:solidFill>
                          <a:effectLst/>
                          <a:latin typeface="+mn-lt"/>
                          <a:cs typeface="Arial" panose="020B0604020202020204" pitchFamily="34" charset="0"/>
                        </a:rPr>
                        <a:t>October 2025 Board Meeting</a:t>
                      </a:r>
                    </a:p>
                  </a:txBody>
                  <a:tcPr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630688749"/>
                  </a:ext>
                </a:extLst>
              </a:tr>
              <a:tr h="686928">
                <a:tc>
                  <a:txBody>
                    <a:bodyPr/>
                    <a:lstStyle/>
                    <a:p>
                      <a:pPr algn="l" fontAlgn="ctr"/>
                      <a:r>
                        <a:rPr lang="en-US" sz="1800" b="0" i="0" u="none" strike="noStrike" dirty="0">
                          <a:solidFill>
                            <a:schemeClr val="tx1"/>
                          </a:solidFill>
                          <a:effectLst/>
                          <a:latin typeface="+mn-lt"/>
                          <a:cs typeface="Arial" panose="020B0604020202020204" pitchFamily="34" charset="0"/>
                        </a:rPr>
                        <a:t>Final Applications Due</a:t>
                      </a:r>
                    </a:p>
                  </a:txBody>
                  <a:tcPr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l" fontAlgn="ctr"/>
                      <a:r>
                        <a:rPr lang="en-US" sz="1800" b="0" i="0" u="none" strike="noStrike" dirty="0">
                          <a:solidFill>
                            <a:schemeClr val="tx1"/>
                          </a:solidFill>
                          <a:effectLst/>
                          <a:latin typeface="+mn-lt"/>
                          <a:cs typeface="Arial" panose="020B0604020202020204" pitchFamily="34" charset="0"/>
                        </a:rPr>
                        <a:t>January 29, 2026, by 5:00 ET</a:t>
                      </a:r>
                    </a:p>
                  </a:txBody>
                  <a:tcPr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808377065"/>
                  </a:ext>
                </a:extLst>
              </a:tr>
              <a:tr h="686928">
                <a:tc>
                  <a:txBody>
                    <a:bodyPr/>
                    <a:lstStyle/>
                    <a:p>
                      <a:pPr algn="l" fontAlgn="ctr"/>
                      <a:r>
                        <a:rPr lang="en-US" sz="1800" b="0" i="0" u="none" strike="noStrike" dirty="0">
                          <a:solidFill>
                            <a:schemeClr val="tx1"/>
                          </a:solidFill>
                          <a:effectLst/>
                          <a:latin typeface="+mn-lt"/>
                          <a:cs typeface="Arial" panose="020B0604020202020204" pitchFamily="34" charset="0"/>
                        </a:rPr>
                        <a:t>Applicant deadline to respond to deficiencies in OHFA’s Final Application Review</a:t>
                      </a:r>
                    </a:p>
                  </a:txBody>
                  <a:tcPr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l" fontAlgn="ctr"/>
                      <a:r>
                        <a:rPr lang="en-US" sz="1800" b="0" i="0" u="none" strike="noStrike" dirty="0">
                          <a:solidFill>
                            <a:schemeClr val="tx1"/>
                          </a:solidFill>
                          <a:effectLst/>
                          <a:latin typeface="+mn-lt"/>
                          <a:cs typeface="Arial" panose="020B0604020202020204" pitchFamily="34" charset="0"/>
                        </a:rPr>
                        <a:t>Two weeks from notification letter</a:t>
                      </a:r>
                    </a:p>
                  </a:txBody>
                  <a:tcPr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7909526"/>
                  </a:ext>
                </a:extLst>
              </a:tr>
            </a:tbl>
          </a:graphicData>
        </a:graphic>
      </p:graphicFrame>
    </p:spTree>
    <p:extLst>
      <p:ext uri="{BB962C8B-B14F-4D97-AF65-F5344CB8AC3E}">
        <p14:creationId xmlns:p14="http://schemas.microsoft.com/office/powerpoint/2010/main" val="14980208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0B9B0-D936-6C05-9B48-DE5DD96EE090}"/>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B9CBA4A-54A8-73C0-2551-2BF14E6709AF}"/>
              </a:ext>
            </a:extLst>
          </p:cNvPr>
          <p:cNvSpPr>
            <a:spLocks noGrp="1"/>
          </p:cNvSpPr>
          <p:nvPr>
            <p:ph type="sldNum" sz="quarter" idx="11"/>
          </p:nvPr>
        </p:nvSpPr>
        <p:spPr/>
        <p:txBody>
          <a:bodyPr/>
          <a:lstStyle/>
          <a:p>
            <a:fld id="{77F59FA7-9E35-E641-9260-462B0A5FC689}" type="slidenum">
              <a:rPr lang="en-US" smtClean="0"/>
              <a:pPr/>
              <a:t>11</a:t>
            </a:fld>
            <a:endParaRPr lang="en-US"/>
          </a:p>
        </p:txBody>
      </p:sp>
      <p:sp>
        <p:nvSpPr>
          <p:cNvPr id="2" name="Title 1">
            <a:extLst>
              <a:ext uri="{FF2B5EF4-FFF2-40B4-BE49-F238E27FC236}">
                <a16:creationId xmlns:a16="http://schemas.microsoft.com/office/drawing/2014/main" id="{BB8F2EF1-FB8F-3815-BCA9-FF41749DA3F4}"/>
              </a:ext>
            </a:extLst>
          </p:cNvPr>
          <p:cNvSpPr>
            <a:spLocks noGrp="1"/>
          </p:cNvSpPr>
          <p:nvPr>
            <p:ph type="title"/>
          </p:nvPr>
        </p:nvSpPr>
        <p:spPr/>
        <p:txBody>
          <a:bodyPr/>
          <a:lstStyle/>
          <a:p>
            <a:r>
              <a:rPr lang="en-US" dirty="0"/>
              <a:t>SFY 2026 Ohio LIHTC</a:t>
            </a:r>
          </a:p>
        </p:txBody>
      </p:sp>
      <p:graphicFrame>
        <p:nvGraphicFramePr>
          <p:cNvPr id="3" name="Diagram 2">
            <a:extLst>
              <a:ext uri="{FF2B5EF4-FFF2-40B4-BE49-F238E27FC236}">
                <a16:creationId xmlns:a16="http://schemas.microsoft.com/office/drawing/2014/main" id="{86781753-4E91-6A72-B268-AE34110AA6CF}"/>
              </a:ext>
            </a:extLst>
          </p:cNvPr>
          <p:cNvGraphicFramePr/>
          <p:nvPr/>
        </p:nvGraphicFramePr>
        <p:xfrm>
          <a:off x="1091683" y="1744825"/>
          <a:ext cx="9489231" cy="43573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144021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237B0-519B-8F66-0631-2C6B25BF1556}"/>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65051B2-5607-DA16-DF01-46A61AEF11DF}"/>
              </a:ext>
            </a:extLst>
          </p:cNvPr>
          <p:cNvSpPr>
            <a:spLocks noGrp="1"/>
          </p:cNvSpPr>
          <p:nvPr>
            <p:ph type="sldNum" sz="quarter" idx="11"/>
          </p:nvPr>
        </p:nvSpPr>
        <p:spPr/>
        <p:txBody>
          <a:bodyPr/>
          <a:lstStyle/>
          <a:p>
            <a:fld id="{77F59FA7-9E35-E641-9260-462B0A5FC689}" type="slidenum">
              <a:rPr lang="en-US" smtClean="0"/>
              <a:pPr/>
              <a:t>12</a:t>
            </a:fld>
            <a:endParaRPr lang="en-US"/>
          </a:p>
        </p:txBody>
      </p:sp>
      <p:sp>
        <p:nvSpPr>
          <p:cNvPr id="2" name="Title 1">
            <a:extLst>
              <a:ext uri="{FF2B5EF4-FFF2-40B4-BE49-F238E27FC236}">
                <a16:creationId xmlns:a16="http://schemas.microsoft.com/office/drawing/2014/main" id="{CE64D65A-BA72-B842-EB7A-3B4AA6AC5898}"/>
              </a:ext>
            </a:extLst>
          </p:cNvPr>
          <p:cNvSpPr>
            <a:spLocks noGrp="1"/>
          </p:cNvSpPr>
          <p:nvPr>
            <p:ph type="title"/>
          </p:nvPr>
        </p:nvSpPr>
        <p:spPr/>
        <p:txBody>
          <a:bodyPr/>
          <a:lstStyle/>
          <a:p>
            <a:r>
              <a:rPr lang="en-US" dirty="0"/>
              <a:t>2025 BGF Calendar</a:t>
            </a:r>
          </a:p>
        </p:txBody>
      </p:sp>
      <p:graphicFrame>
        <p:nvGraphicFramePr>
          <p:cNvPr id="5" name="Diagram 4">
            <a:extLst>
              <a:ext uri="{FF2B5EF4-FFF2-40B4-BE49-F238E27FC236}">
                <a16:creationId xmlns:a16="http://schemas.microsoft.com/office/drawing/2014/main" id="{F4EF917C-F147-24D6-7DB9-91ED751C9B79}"/>
              </a:ext>
            </a:extLst>
          </p:cNvPr>
          <p:cNvGraphicFramePr/>
          <p:nvPr>
            <p:extLst>
              <p:ext uri="{D42A27DB-BD31-4B8C-83A1-F6EECF244321}">
                <p14:modId xmlns:p14="http://schemas.microsoft.com/office/powerpoint/2010/main" val="2687316324"/>
              </p:ext>
            </p:extLst>
          </p:nvPr>
        </p:nvGraphicFramePr>
        <p:xfrm>
          <a:off x="1696097" y="1757568"/>
          <a:ext cx="9286033" cy="45987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820407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FA79D8-5976-14B2-2426-0ABF70106C5E}"/>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2AFADAF-1EF2-586E-6286-AB7248F06246}"/>
              </a:ext>
            </a:extLst>
          </p:cNvPr>
          <p:cNvSpPr>
            <a:spLocks noGrp="1"/>
          </p:cNvSpPr>
          <p:nvPr>
            <p:ph type="sldNum" sz="quarter" idx="11"/>
          </p:nvPr>
        </p:nvSpPr>
        <p:spPr/>
        <p:txBody>
          <a:bodyPr/>
          <a:lstStyle/>
          <a:p>
            <a:fld id="{383B7B7A-CDDA-7C44-B1B0-1F1E45567B3B}" type="slidenum">
              <a:rPr lang="en-US" smtClean="0"/>
              <a:pPr/>
              <a:t>13</a:t>
            </a:fld>
            <a:endParaRPr lang="en-US"/>
          </a:p>
        </p:txBody>
      </p:sp>
      <p:sp>
        <p:nvSpPr>
          <p:cNvPr id="3" name="Title 2">
            <a:extLst>
              <a:ext uri="{FF2B5EF4-FFF2-40B4-BE49-F238E27FC236}">
                <a16:creationId xmlns:a16="http://schemas.microsoft.com/office/drawing/2014/main" id="{03EB818D-F706-C07A-B8EE-A22185828BE2}"/>
              </a:ext>
            </a:extLst>
          </p:cNvPr>
          <p:cNvSpPr>
            <a:spLocks noGrp="1"/>
          </p:cNvSpPr>
          <p:nvPr>
            <p:ph type="title"/>
          </p:nvPr>
        </p:nvSpPr>
        <p:spPr/>
        <p:txBody>
          <a:bodyPr/>
          <a:lstStyle/>
          <a:p>
            <a:r>
              <a:rPr lang="en-US" dirty="0"/>
              <a:t>Cross Cutting Guidelines</a:t>
            </a:r>
          </a:p>
        </p:txBody>
      </p:sp>
      <p:graphicFrame>
        <p:nvGraphicFramePr>
          <p:cNvPr id="5" name="Diagram 4">
            <a:extLst>
              <a:ext uri="{FF2B5EF4-FFF2-40B4-BE49-F238E27FC236}">
                <a16:creationId xmlns:a16="http://schemas.microsoft.com/office/drawing/2014/main" id="{5C71E5AB-E230-6071-620F-D42C73FAF8B5}"/>
              </a:ext>
            </a:extLst>
          </p:cNvPr>
          <p:cNvGraphicFramePr/>
          <p:nvPr>
            <p:extLst>
              <p:ext uri="{D42A27DB-BD31-4B8C-83A1-F6EECF244321}">
                <p14:modId xmlns:p14="http://schemas.microsoft.com/office/powerpoint/2010/main" val="4072306716"/>
              </p:ext>
            </p:extLst>
          </p:nvPr>
        </p:nvGraphicFramePr>
        <p:xfrm>
          <a:off x="1667933" y="1839714"/>
          <a:ext cx="8856133" cy="39071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422646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66B879-B0C3-B857-973E-EC1098EB5B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F9C9A84-9513-3BF9-30D9-372616A305B6}"/>
              </a:ext>
            </a:extLst>
          </p:cNvPr>
          <p:cNvSpPr>
            <a:spLocks noGrp="1"/>
          </p:cNvSpPr>
          <p:nvPr>
            <p:ph type="title"/>
          </p:nvPr>
        </p:nvSpPr>
        <p:spPr/>
        <p:txBody>
          <a:bodyPr/>
          <a:lstStyle/>
          <a:p>
            <a:r>
              <a:rPr lang="en-US" dirty="0"/>
              <a:t>Cross Cutting Guidelines</a:t>
            </a:r>
          </a:p>
        </p:txBody>
      </p:sp>
      <p:sp>
        <p:nvSpPr>
          <p:cNvPr id="3" name="Text Placeholder 2">
            <a:extLst>
              <a:ext uri="{FF2B5EF4-FFF2-40B4-BE49-F238E27FC236}">
                <a16:creationId xmlns:a16="http://schemas.microsoft.com/office/drawing/2014/main" id="{11AA768B-C9C2-ABE2-C2D1-D2118B0553FA}"/>
              </a:ext>
            </a:extLst>
          </p:cNvPr>
          <p:cNvSpPr>
            <a:spLocks noGrp="1"/>
          </p:cNvSpPr>
          <p:nvPr>
            <p:ph type="body" sz="quarter" idx="12"/>
          </p:nvPr>
        </p:nvSpPr>
        <p:spPr/>
        <p:txBody>
          <a:bodyPr/>
          <a:lstStyle/>
          <a:p>
            <a:endParaRPr lang="en-US" dirty="0"/>
          </a:p>
          <a:p>
            <a:endParaRPr lang="en-US" dirty="0"/>
          </a:p>
        </p:txBody>
      </p:sp>
      <p:sp>
        <p:nvSpPr>
          <p:cNvPr id="4" name="Slide Number Placeholder 3">
            <a:extLst>
              <a:ext uri="{FF2B5EF4-FFF2-40B4-BE49-F238E27FC236}">
                <a16:creationId xmlns:a16="http://schemas.microsoft.com/office/drawing/2014/main" id="{2E44177E-6179-25B7-8B79-EB7644B9965C}"/>
              </a:ext>
            </a:extLst>
          </p:cNvPr>
          <p:cNvSpPr>
            <a:spLocks noGrp="1"/>
          </p:cNvSpPr>
          <p:nvPr>
            <p:ph type="sldNum" sz="quarter" idx="14"/>
          </p:nvPr>
        </p:nvSpPr>
        <p:spPr/>
        <p:txBody>
          <a:bodyPr/>
          <a:lstStyle/>
          <a:p>
            <a:fld id="{77F59FA7-9E35-E641-9260-462B0A5FC689}" type="slidenum">
              <a:rPr lang="en-US" smtClean="0"/>
              <a:pPr/>
              <a:t>14</a:t>
            </a:fld>
            <a:endParaRPr lang="en-US" dirty="0"/>
          </a:p>
        </p:txBody>
      </p:sp>
      <p:graphicFrame>
        <p:nvGraphicFramePr>
          <p:cNvPr id="6" name="Diagram 5">
            <a:extLst>
              <a:ext uri="{FF2B5EF4-FFF2-40B4-BE49-F238E27FC236}">
                <a16:creationId xmlns:a16="http://schemas.microsoft.com/office/drawing/2014/main" id="{1616D676-DFB2-5686-EBB4-D8446F1CEEDB}"/>
              </a:ext>
            </a:extLst>
          </p:cNvPr>
          <p:cNvGraphicFramePr/>
          <p:nvPr>
            <p:extLst>
              <p:ext uri="{D42A27DB-BD31-4B8C-83A1-F6EECF244321}">
                <p14:modId xmlns:p14="http://schemas.microsoft.com/office/powerpoint/2010/main" val="3984044588"/>
              </p:ext>
            </p:extLst>
          </p:nvPr>
        </p:nvGraphicFramePr>
        <p:xfrm>
          <a:off x="1159778" y="1500996"/>
          <a:ext cx="9878336" cy="49860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77854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3251BA-5523-9937-5808-F7649237402C}"/>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6A3402F-4AFA-C573-CE55-0BA8A549D4D9}"/>
              </a:ext>
            </a:extLst>
          </p:cNvPr>
          <p:cNvSpPr>
            <a:spLocks noGrp="1"/>
          </p:cNvSpPr>
          <p:nvPr>
            <p:ph type="sldNum" sz="quarter" idx="11"/>
          </p:nvPr>
        </p:nvSpPr>
        <p:spPr/>
        <p:txBody>
          <a:bodyPr/>
          <a:lstStyle/>
          <a:p>
            <a:fld id="{77F59FA7-9E35-E641-9260-462B0A5FC689}" type="slidenum">
              <a:rPr lang="en-US" smtClean="0"/>
              <a:pPr/>
              <a:t>15</a:t>
            </a:fld>
            <a:endParaRPr lang="en-US"/>
          </a:p>
        </p:txBody>
      </p:sp>
      <p:sp>
        <p:nvSpPr>
          <p:cNvPr id="2" name="Title 1">
            <a:extLst>
              <a:ext uri="{FF2B5EF4-FFF2-40B4-BE49-F238E27FC236}">
                <a16:creationId xmlns:a16="http://schemas.microsoft.com/office/drawing/2014/main" id="{0767AFE1-AEF6-1EE8-7DF3-8F7BF5432A06}"/>
              </a:ext>
            </a:extLst>
          </p:cNvPr>
          <p:cNvSpPr>
            <a:spLocks noGrp="1"/>
          </p:cNvSpPr>
          <p:nvPr>
            <p:ph type="title"/>
          </p:nvPr>
        </p:nvSpPr>
        <p:spPr/>
        <p:txBody>
          <a:bodyPr/>
          <a:lstStyle/>
          <a:p>
            <a:r>
              <a:rPr lang="en-US" dirty="0"/>
              <a:t>Future Goals</a:t>
            </a:r>
          </a:p>
        </p:txBody>
      </p:sp>
      <p:graphicFrame>
        <p:nvGraphicFramePr>
          <p:cNvPr id="3" name="Diagram 2">
            <a:extLst>
              <a:ext uri="{FF2B5EF4-FFF2-40B4-BE49-F238E27FC236}">
                <a16:creationId xmlns:a16="http://schemas.microsoft.com/office/drawing/2014/main" id="{9D01ED1B-DE13-D96B-4804-323A3FBD1D60}"/>
              </a:ext>
            </a:extLst>
          </p:cNvPr>
          <p:cNvGraphicFramePr/>
          <p:nvPr>
            <p:extLst>
              <p:ext uri="{D42A27DB-BD31-4B8C-83A1-F6EECF244321}">
                <p14:modId xmlns:p14="http://schemas.microsoft.com/office/powerpoint/2010/main" val="2311036972"/>
              </p:ext>
            </p:extLst>
          </p:nvPr>
        </p:nvGraphicFramePr>
        <p:xfrm>
          <a:off x="1725283" y="569343"/>
          <a:ext cx="9799608" cy="61521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843213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8B538-980F-A8C3-205C-49BD428449C9}"/>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41EF617-1E20-EF32-1467-8DEF36380C6D}"/>
              </a:ext>
            </a:extLst>
          </p:cNvPr>
          <p:cNvSpPr>
            <a:spLocks noGrp="1"/>
          </p:cNvSpPr>
          <p:nvPr>
            <p:ph type="sldNum" sz="quarter" idx="11"/>
          </p:nvPr>
        </p:nvSpPr>
        <p:spPr/>
        <p:txBody>
          <a:bodyPr/>
          <a:lstStyle/>
          <a:p>
            <a:fld id="{77F59FA7-9E35-E641-9260-462B0A5FC689}" type="slidenum">
              <a:rPr lang="en-US" smtClean="0"/>
              <a:pPr/>
              <a:t>16</a:t>
            </a:fld>
            <a:endParaRPr lang="en-US"/>
          </a:p>
        </p:txBody>
      </p:sp>
      <p:sp>
        <p:nvSpPr>
          <p:cNvPr id="2" name="Title 1">
            <a:extLst>
              <a:ext uri="{FF2B5EF4-FFF2-40B4-BE49-F238E27FC236}">
                <a16:creationId xmlns:a16="http://schemas.microsoft.com/office/drawing/2014/main" id="{17901D4E-C90A-AC06-9F76-86B13DC615C7}"/>
              </a:ext>
            </a:extLst>
          </p:cNvPr>
          <p:cNvSpPr>
            <a:spLocks noGrp="1"/>
          </p:cNvSpPr>
          <p:nvPr>
            <p:ph type="title"/>
          </p:nvPr>
        </p:nvSpPr>
        <p:spPr/>
        <p:txBody>
          <a:bodyPr/>
          <a:lstStyle/>
          <a:p>
            <a:r>
              <a:rPr lang="en-US" dirty="0"/>
              <a:t>Future Goals</a:t>
            </a:r>
          </a:p>
        </p:txBody>
      </p:sp>
      <p:graphicFrame>
        <p:nvGraphicFramePr>
          <p:cNvPr id="3" name="Diagram 2">
            <a:extLst>
              <a:ext uri="{FF2B5EF4-FFF2-40B4-BE49-F238E27FC236}">
                <a16:creationId xmlns:a16="http://schemas.microsoft.com/office/drawing/2014/main" id="{8EF2A724-ECA0-D7B4-51AD-DC08E893A4F3}"/>
              </a:ext>
            </a:extLst>
          </p:cNvPr>
          <p:cNvGraphicFramePr/>
          <p:nvPr>
            <p:extLst>
              <p:ext uri="{D42A27DB-BD31-4B8C-83A1-F6EECF244321}">
                <p14:modId xmlns:p14="http://schemas.microsoft.com/office/powerpoint/2010/main" val="487894371"/>
              </p:ext>
            </p:extLst>
          </p:nvPr>
        </p:nvGraphicFramePr>
        <p:xfrm>
          <a:off x="1925945" y="1486207"/>
          <a:ext cx="8340110" cy="47816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542674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78C10D94-C92E-5FE4-E0A9-C49F97843550}"/>
              </a:ext>
            </a:extLst>
          </p:cNvPr>
          <p:cNvSpPr>
            <a:spLocks noGrp="1"/>
          </p:cNvSpPr>
          <p:nvPr>
            <p:ph type="title"/>
          </p:nvPr>
        </p:nvSpPr>
        <p:spPr/>
        <p:txBody>
          <a:bodyPr/>
          <a:lstStyle/>
          <a:p>
            <a:r>
              <a:rPr lang="en-US" dirty="0"/>
              <a:t>2025 9% LIHTC Calendar</a:t>
            </a:r>
          </a:p>
        </p:txBody>
      </p:sp>
      <p:graphicFrame>
        <p:nvGraphicFramePr>
          <p:cNvPr id="6" name="Table 5">
            <a:extLst>
              <a:ext uri="{FF2B5EF4-FFF2-40B4-BE49-F238E27FC236}">
                <a16:creationId xmlns:a16="http://schemas.microsoft.com/office/drawing/2014/main" id="{DFC02286-3BA0-2524-79DE-6CC907300C1B}"/>
              </a:ext>
            </a:extLst>
          </p:cNvPr>
          <p:cNvGraphicFramePr>
            <a:graphicFrameLocks noGrp="1"/>
          </p:cNvGraphicFramePr>
          <p:nvPr>
            <p:extLst>
              <p:ext uri="{D42A27DB-BD31-4B8C-83A1-F6EECF244321}">
                <p14:modId xmlns:p14="http://schemas.microsoft.com/office/powerpoint/2010/main" val="89223864"/>
              </p:ext>
            </p:extLst>
          </p:nvPr>
        </p:nvGraphicFramePr>
        <p:xfrm>
          <a:off x="774441" y="2057370"/>
          <a:ext cx="10580914" cy="3858238"/>
        </p:xfrm>
        <a:graphic>
          <a:graphicData uri="http://schemas.openxmlformats.org/drawingml/2006/table">
            <a:tbl>
              <a:tblPr>
                <a:tableStyleId>{5C22544A-7EE6-4342-B048-85BDC9FD1C3A}</a:tableStyleId>
              </a:tblPr>
              <a:tblGrid>
                <a:gridCol w="6587412">
                  <a:extLst>
                    <a:ext uri="{9D8B030D-6E8A-4147-A177-3AD203B41FA5}">
                      <a16:colId xmlns:a16="http://schemas.microsoft.com/office/drawing/2014/main" val="359355527"/>
                    </a:ext>
                  </a:extLst>
                </a:gridCol>
                <a:gridCol w="3993502">
                  <a:extLst>
                    <a:ext uri="{9D8B030D-6E8A-4147-A177-3AD203B41FA5}">
                      <a16:colId xmlns:a16="http://schemas.microsoft.com/office/drawing/2014/main" val="1592592427"/>
                    </a:ext>
                  </a:extLst>
                </a:gridCol>
              </a:tblGrid>
              <a:tr h="634262">
                <a:tc>
                  <a:txBody>
                    <a:bodyPr/>
                    <a:lstStyle/>
                    <a:p>
                      <a:pPr algn="ctr" fontAlgn="ctr"/>
                      <a:r>
                        <a:rPr lang="en-US" sz="2000" b="1" u="none" strike="noStrike" dirty="0">
                          <a:solidFill>
                            <a:schemeClr val="bg1"/>
                          </a:solidFill>
                          <a:effectLst/>
                          <a:latin typeface="+mn-lt"/>
                          <a:cs typeface="Arial" panose="020B0604020202020204" pitchFamily="34" charset="0"/>
                        </a:rPr>
                        <a:t>Benchmark</a:t>
                      </a:r>
                      <a:endParaRPr lang="en-US" sz="2000" b="1" i="0" u="none" strike="noStrike" dirty="0">
                        <a:solidFill>
                          <a:schemeClr val="bg1"/>
                        </a:solidFill>
                        <a:effectLst/>
                        <a:latin typeface="+mn-lt"/>
                        <a:cs typeface="Arial" panose="020B0604020202020204" pitchFamily="34" charset="0"/>
                      </a:endParaRPr>
                    </a:p>
                  </a:txBody>
                  <a:tcPr marL="7620"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1"/>
                    </a:solidFill>
                  </a:tcPr>
                </a:tc>
                <a:tc>
                  <a:txBody>
                    <a:bodyPr/>
                    <a:lstStyle/>
                    <a:p>
                      <a:pPr algn="ctr" fontAlgn="ctr"/>
                      <a:r>
                        <a:rPr lang="en-US" sz="2000" b="1" u="none" strike="noStrike" dirty="0">
                          <a:solidFill>
                            <a:schemeClr val="bg1"/>
                          </a:solidFill>
                          <a:effectLst/>
                          <a:latin typeface="+mn-lt"/>
                          <a:cs typeface="Arial" panose="020B0604020202020204" pitchFamily="34" charset="0"/>
                        </a:rPr>
                        <a:t>2025 Calendar</a:t>
                      </a:r>
                      <a:endParaRPr lang="en-US" sz="2000" b="1" i="0" u="none" strike="noStrike" dirty="0">
                        <a:solidFill>
                          <a:schemeClr val="bg1"/>
                        </a:solidFill>
                        <a:effectLst/>
                        <a:latin typeface="+mn-lt"/>
                        <a:cs typeface="Arial" panose="020B0604020202020204" pitchFamily="34" charset="0"/>
                      </a:endParaRPr>
                    </a:p>
                  </a:txBody>
                  <a:tcPr marL="7620"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1"/>
                    </a:solidFill>
                  </a:tcPr>
                </a:tc>
                <a:extLst>
                  <a:ext uri="{0D108BD9-81ED-4DB2-BD59-A6C34878D82A}">
                    <a16:rowId xmlns:a16="http://schemas.microsoft.com/office/drawing/2014/main" val="282874209"/>
                  </a:ext>
                </a:extLst>
              </a:tr>
              <a:tr h="634262">
                <a:tc>
                  <a:txBody>
                    <a:bodyPr/>
                    <a:lstStyle/>
                    <a:p>
                      <a:pPr algn="l" fontAlgn="ctr"/>
                      <a:r>
                        <a:rPr lang="en-US" sz="1800" b="0" i="0" u="none" strike="noStrike" dirty="0">
                          <a:solidFill>
                            <a:schemeClr val="tx1"/>
                          </a:solidFill>
                          <a:effectLst/>
                          <a:latin typeface="+mn-lt"/>
                          <a:cs typeface="Arial" panose="020B0604020202020204" pitchFamily="34" charset="0"/>
                        </a:rPr>
                        <a:t>Proposal Applications Due</a:t>
                      </a:r>
                    </a:p>
                  </a:txBody>
                  <a:tcPr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10000"/>
                        <a:lumOff val="90000"/>
                      </a:schemeClr>
                    </a:solidFill>
                  </a:tcPr>
                </a:tc>
                <a:tc>
                  <a:txBody>
                    <a:bodyPr/>
                    <a:lstStyle/>
                    <a:p>
                      <a:pPr algn="l" fontAlgn="ctr"/>
                      <a:r>
                        <a:rPr lang="en-US" sz="1800" b="0" i="0" u="none" strike="noStrike" dirty="0">
                          <a:solidFill>
                            <a:schemeClr val="tx1"/>
                          </a:solidFill>
                          <a:effectLst/>
                          <a:latin typeface="+mn-lt"/>
                          <a:cs typeface="Arial" panose="020B0604020202020204" pitchFamily="34" charset="0"/>
                        </a:rPr>
                        <a:t>February 27, 2025</a:t>
                      </a:r>
                    </a:p>
                  </a:txBody>
                  <a:tcPr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10000"/>
                        <a:lumOff val="90000"/>
                      </a:schemeClr>
                    </a:solidFill>
                  </a:tcPr>
                </a:tc>
                <a:extLst>
                  <a:ext uri="{0D108BD9-81ED-4DB2-BD59-A6C34878D82A}">
                    <a16:rowId xmlns:a16="http://schemas.microsoft.com/office/drawing/2014/main" val="1381668942"/>
                  </a:ext>
                </a:extLst>
              </a:tr>
              <a:tr h="634262">
                <a:tc>
                  <a:txBody>
                    <a:bodyPr/>
                    <a:lstStyle/>
                    <a:p>
                      <a:pPr algn="l" fontAlgn="ctr"/>
                      <a:r>
                        <a:rPr lang="en-US" sz="1800" b="0" i="0" u="none" strike="noStrike" dirty="0">
                          <a:solidFill>
                            <a:schemeClr val="tx1"/>
                          </a:solidFill>
                          <a:effectLst/>
                          <a:latin typeface="+mn-lt"/>
                          <a:cs typeface="Arial" panose="020B0604020202020204" pitchFamily="34" charset="0"/>
                        </a:rPr>
                        <a:t>Preliminary Scoring and Minimum Threshold and Financial Reviews (via FTS)</a:t>
                      </a:r>
                    </a:p>
                  </a:txBody>
                  <a:tcPr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1">
                        <a:lumMod val="10000"/>
                        <a:lumOff val="90000"/>
                      </a:schemeClr>
                    </a:solidFill>
                  </a:tcPr>
                </a:tc>
                <a:tc>
                  <a:txBody>
                    <a:bodyPr/>
                    <a:lstStyle/>
                    <a:p>
                      <a:pPr algn="l" fontAlgn="ctr"/>
                      <a:r>
                        <a:rPr lang="en-US" sz="1800" b="0" i="0" u="none" strike="noStrike" dirty="0">
                          <a:solidFill>
                            <a:schemeClr val="tx1"/>
                          </a:solidFill>
                          <a:effectLst/>
                          <a:latin typeface="+mn-lt"/>
                          <a:cs typeface="Arial" panose="020B0604020202020204" pitchFamily="34" charset="0"/>
                        </a:rPr>
                        <a:t>April 11, 2025</a:t>
                      </a:r>
                    </a:p>
                  </a:txBody>
                  <a:tcPr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1">
                        <a:lumMod val="10000"/>
                        <a:lumOff val="90000"/>
                      </a:schemeClr>
                    </a:solidFill>
                  </a:tcPr>
                </a:tc>
                <a:extLst>
                  <a:ext uri="{0D108BD9-81ED-4DB2-BD59-A6C34878D82A}">
                    <a16:rowId xmlns:a16="http://schemas.microsoft.com/office/drawing/2014/main" val="1964969211"/>
                  </a:ext>
                </a:extLst>
              </a:tr>
              <a:tr h="634262">
                <a:tc>
                  <a:txBody>
                    <a:bodyPr/>
                    <a:lstStyle/>
                    <a:p>
                      <a:pPr marL="0" algn="l" defTabSz="914400" rtl="0" eaLnBrk="1" fontAlgn="ctr" latinLnBrk="0" hangingPunct="1"/>
                      <a:r>
                        <a:rPr lang="en-US" sz="1800" b="0" i="0" u="none" strike="noStrike" kern="1200" dirty="0">
                          <a:solidFill>
                            <a:schemeClr val="tx1"/>
                          </a:solidFill>
                          <a:effectLst/>
                          <a:latin typeface="+mn-lt"/>
                          <a:ea typeface="+mn-ea"/>
                          <a:cs typeface="Arial" panose="020B0604020202020204" pitchFamily="34" charset="0"/>
                        </a:rPr>
                        <a:t>Applicant Response to Preliminary</a:t>
                      </a:r>
                    </a:p>
                  </a:txBody>
                  <a:tcPr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1">
                        <a:lumMod val="10000"/>
                        <a:lumOff val="90000"/>
                      </a:schemeClr>
                    </a:solidFill>
                  </a:tcPr>
                </a:tc>
                <a:tc>
                  <a:txBody>
                    <a:bodyPr/>
                    <a:lstStyle/>
                    <a:p>
                      <a:pPr marL="0" algn="l" defTabSz="914400" rtl="0" eaLnBrk="1" fontAlgn="ctr" latinLnBrk="0" hangingPunct="1"/>
                      <a:r>
                        <a:rPr lang="en-US" sz="1800" b="0" i="0" u="none" strike="noStrike" kern="1200" dirty="0">
                          <a:solidFill>
                            <a:schemeClr val="tx1"/>
                          </a:solidFill>
                          <a:effectLst/>
                          <a:latin typeface="+mn-lt"/>
                          <a:ea typeface="+mn-ea"/>
                          <a:cs typeface="Arial" panose="020B0604020202020204" pitchFamily="34" charset="0"/>
                        </a:rPr>
                        <a:t>April 17, 2025, by 5:00pm EDT</a:t>
                      </a:r>
                    </a:p>
                  </a:txBody>
                  <a:tcPr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1">
                        <a:lumMod val="10000"/>
                        <a:lumOff val="90000"/>
                      </a:schemeClr>
                    </a:solidFill>
                  </a:tcPr>
                </a:tc>
                <a:extLst>
                  <a:ext uri="{0D108BD9-81ED-4DB2-BD59-A6C34878D82A}">
                    <a16:rowId xmlns:a16="http://schemas.microsoft.com/office/drawing/2014/main" val="956605848"/>
                  </a:ext>
                </a:extLst>
              </a:tr>
              <a:tr h="634262">
                <a:tc>
                  <a:txBody>
                    <a:bodyPr/>
                    <a:lstStyle/>
                    <a:p>
                      <a:pPr algn="l" fontAlgn="ctr"/>
                      <a:r>
                        <a:rPr lang="en-US" sz="1800" b="0" i="0" u="none" strike="noStrike" dirty="0">
                          <a:solidFill>
                            <a:schemeClr val="tx1"/>
                          </a:solidFill>
                          <a:effectLst/>
                          <a:latin typeface="+mn-lt"/>
                          <a:cs typeface="Arial" panose="020B0604020202020204" pitchFamily="34" charset="0"/>
                        </a:rPr>
                        <a:t>2025 9% LIHTC Reservations Presented to Board</a:t>
                      </a:r>
                    </a:p>
                  </a:txBody>
                  <a:tcPr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1">
                        <a:lumMod val="10000"/>
                        <a:lumOff val="90000"/>
                      </a:schemeClr>
                    </a:solidFill>
                  </a:tcPr>
                </a:tc>
                <a:tc>
                  <a:txBody>
                    <a:bodyPr/>
                    <a:lstStyle/>
                    <a:p>
                      <a:pPr algn="l" fontAlgn="ctr"/>
                      <a:r>
                        <a:rPr lang="en-US" sz="1800" b="0" i="0" u="none" strike="noStrike" dirty="0">
                          <a:solidFill>
                            <a:schemeClr val="tx1"/>
                          </a:solidFill>
                          <a:effectLst/>
                          <a:latin typeface="+mn-lt"/>
                          <a:cs typeface="Arial" panose="020B0604020202020204" pitchFamily="34" charset="0"/>
                        </a:rPr>
                        <a:t>May 2025 Board Meeting</a:t>
                      </a:r>
                    </a:p>
                  </a:txBody>
                  <a:tcPr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1">
                        <a:lumMod val="10000"/>
                        <a:lumOff val="90000"/>
                      </a:schemeClr>
                    </a:solidFill>
                  </a:tcPr>
                </a:tc>
                <a:extLst>
                  <a:ext uri="{0D108BD9-81ED-4DB2-BD59-A6C34878D82A}">
                    <a16:rowId xmlns:a16="http://schemas.microsoft.com/office/drawing/2014/main" val="3630688749"/>
                  </a:ext>
                </a:extLst>
              </a:tr>
              <a:tr h="686928">
                <a:tc>
                  <a:txBody>
                    <a:bodyPr/>
                    <a:lstStyle/>
                    <a:p>
                      <a:pPr algn="l" fontAlgn="ctr"/>
                      <a:r>
                        <a:rPr lang="en-US" sz="1800" b="0" i="0" u="none" strike="noStrike" dirty="0">
                          <a:solidFill>
                            <a:schemeClr val="tx1"/>
                          </a:solidFill>
                          <a:effectLst/>
                          <a:latin typeface="+mn-lt"/>
                          <a:cs typeface="Arial" panose="020B0604020202020204" pitchFamily="34" charset="0"/>
                        </a:rPr>
                        <a:t>2025 9% LIHTC Final Applications Due</a:t>
                      </a:r>
                    </a:p>
                  </a:txBody>
                  <a:tcPr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4"/>
                    </a:solidFill>
                  </a:tcPr>
                </a:tc>
                <a:tc>
                  <a:txBody>
                    <a:bodyPr/>
                    <a:lstStyle/>
                    <a:p>
                      <a:pPr algn="l" fontAlgn="ctr"/>
                      <a:r>
                        <a:rPr lang="en-US" sz="1800" b="0" i="0" u="none" strike="noStrike" dirty="0">
                          <a:solidFill>
                            <a:schemeClr val="tx1"/>
                          </a:solidFill>
                          <a:effectLst/>
                          <a:latin typeface="+mn-lt"/>
                          <a:cs typeface="Arial" panose="020B0604020202020204" pitchFamily="34" charset="0"/>
                        </a:rPr>
                        <a:t>September 18, 2025, by 5:00 EDT</a:t>
                      </a:r>
                    </a:p>
                  </a:txBody>
                  <a:tcPr marR="7620" marT="762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4"/>
                    </a:solidFill>
                  </a:tcPr>
                </a:tc>
                <a:extLst>
                  <a:ext uri="{0D108BD9-81ED-4DB2-BD59-A6C34878D82A}">
                    <a16:rowId xmlns:a16="http://schemas.microsoft.com/office/drawing/2014/main" val="3808377065"/>
                  </a:ext>
                </a:extLst>
              </a:tr>
            </a:tbl>
          </a:graphicData>
        </a:graphic>
      </p:graphicFrame>
    </p:spTree>
    <p:extLst>
      <p:ext uri="{BB962C8B-B14F-4D97-AF65-F5344CB8AC3E}">
        <p14:creationId xmlns:p14="http://schemas.microsoft.com/office/powerpoint/2010/main" val="32357723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DF908-17E0-DA9B-EEC5-35054CACA1FB}"/>
              </a:ext>
            </a:extLst>
          </p:cNvPr>
          <p:cNvSpPr>
            <a:spLocks noGrp="1"/>
          </p:cNvSpPr>
          <p:nvPr>
            <p:ph type="title"/>
          </p:nvPr>
        </p:nvSpPr>
        <p:spPr/>
        <p:txBody>
          <a:bodyPr/>
          <a:lstStyle/>
          <a:p>
            <a:r>
              <a:rPr lang="en-US" dirty="0"/>
              <a:t>2026-2027 9% LIHTC QAP Timeline</a:t>
            </a:r>
          </a:p>
        </p:txBody>
      </p:sp>
      <p:sp>
        <p:nvSpPr>
          <p:cNvPr id="4" name="Slide Number Placeholder 3">
            <a:extLst>
              <a:ext uri="{FF2B5EF4-FFF2-40B4-BE49-F238E27FC236}">
                <a16:creationId xmlns:a16="http://schemas.microsoft.com/office/drawing/2014/main" id="{D1D086D1-59ED-2024-6FD6-0044914C58D9}"/>
              </a:ext>
            </a:extLst>
          </p:cNvPr>
          <p:cNvSpPr>
            <a:spLocks noGrp="1"/>
          </p:cNvSpPr>
          <p:nvPr>
            <p:ph type="sldNum" sz="quarter" idx="1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7F59FA7-9E35-E641-9260-462B0A5FC689}" type="slidenum">
              <a:rPr kumimoji="0" lang="en-US" sz="1200" b="1" i="0" u="none" strike="noStrike" kern="1200" cap="none" spc="0" normalizeH="0" baseline="0" noProof="0" smtClean="0">
                <a:ln>
                  <a:noFill/>
                </a:ln>
                <a:solidFill>
                  <a:srgbClr val="FFFFFF">
                    <a:lumMod val="95000"/>
                  </a:srgbClr>
                </a:solidFill>
                <a:effectLst/>
                <a:uLnTx/>
                <a:uFillTx/>
                <a:latin typeface="Open Sans" panose="020B0606030504020204" pitchFamily="34" charset="0"/>
                <a:ea typeface="Open Sans" panose="020B0606030504020204" pitchFamily="34" charset="0"/>
                <a:cs typeface="Open Sans" panose="020B0606030504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1" i="0" u="none" strike="noStrike" kern="1200" cap="none" spc="0" normalizeH="0" baseline="0" noProof="0">
              <a:ln>
                <a:noFill/>
              </a:ln>
              <a:solidFill>
                <a:srgbClr val="FFFFFF">
                  <a:lumMod val="9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aphicFrame>
        <p:nvGraphicFramePr>
          <p:cNvPr id="7" name="Diagram 6">
            <a:extLst>
              <a:ext uri="{FF2B5EF4-FFF2-40B4-BE49-F238E27FC236}">
                <a16:creationId xmlns:a16="http://schemas.microsoft.com/office/drawing/2014/main" id="{DDE7FBBC-AFB4-E868-C2B4-1BA4BD591832}"/>
              </a:ext>
            </a:extLst>
          </p:cNvPr>
          <p:cNvGraphicFramePr/>
          <p:nvPr/>
        </p:nvGraphicFramePr>
        <p:xfrm>
          <a:off x="699797" y="2008683"/>
          <a:ext cx="10776856" cy="38229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002597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0CDDC-CFD7-8067-686D-09360E6B3FCD}"/>
              </a:ext>
            </a:extLst>
          </p:cNvPr>
          <p:cNvSpPr>
            <a:spLocks noGrp="1"/>
          </p:cNvSpPr>
          <p:nvPr>
            <p:ph type="title"/>
          </p:nvPr>
        </p:nvSpPr>
        <p:spPr/>
        <p:txBody>
          <a:bodyPr/>
          <a:lstStyle/>
          <a:p>
            <a:r>
              <a:rPr lang="en-US" dirty="0"/>
              <a:t>Ohio 9% LIHTC Ceiling, 2021-2026</a:t>
            </a:r>
          </a:p>
        </p:txBody>
      </p:sp>
      <p:graphicFrame>
        <p:nvGraphicFramePr>
          <p:cNvPr id="5" name="Table 4">
            <a:extLst>
              <a:ext uri="{FF2B5EF4-FFF2-40B4-BE49-F238E27FC236}">
                <a16:creationId xmlns:a16="http://schemas.microsoft.com/office/drawing/2014/main" id="{5A2D3219-344C-FEEB-8557-ECAC7B2D4760}"/>
              </a:ext>
            </a:extLst>
          </p:cNvPr>
          <p:cNvGraphicFramePr>
            <a:graphicFrameLocks noGrp="1"/>
          </p:cNvGraphicFramePr>
          <p:nvPr>
            <p:extLst>
              <p:ext uri="{D42A27DB-BD31-4B8C-83A1-F6EECF244321}">
                <p14:modId xmlns:p14="http://schemas.microsoft.com/office/powerpoint/2010/main" val="3948767262"/>
              </p:ext>
            </p:extLst>
          </p:nvPr>
        </p:nvGraphicFramePr>
        <p:xfrm>
          <a:off x="570964" y="4130797"/>
          <a:ext cx="11290722" cy="1828800"/>
        </p:xfrm>
        <a:graphic>
          <a:graphicData uri="http://schemas.openxmlformats.org/drawingml/2006/table">
            <a:tbl>
              <a:tblPr/>
              <a:tblGrid>
                <a:gridCol w="3066558">
                  <a:extLst>
                    <a:ext uri="{9D8B030D-6E8A-4147-A177-3AD203B41FA5}">
                      <a16:colId xmlns:a16="http://schemas.microsoft.com/office/drawing/2014/main" val="3023311913"/>
                    </a:ext>
                  </a:extLst>
                </a:gridCol>
                <a:gridCol w="1370694">
                  <a:extLst>
                    <a:ext uri="{9D8B030D-6E8A-4147-A177-3AD203B41FA5}">
                      <a16:colId xmlns:a16="http://schemas.microsoft.com/office/drawing/2014/main" val="647066594"/>
                    </a:ext>
                  </a:extLst>
                </a:gridCol>
                <a:gridCol w="1370694">
                  <a:extLst>
                    <a:ext uri="{9D8B030D-6E8A-4147-A177-3AD203B41FA5}">
                      <a16:colId xmlns:a16="http://schemas.microsoft.com/office/drawing/2014/main" val="3134258239"/>
                    </a:ext>
                  </a:extLst>
                </a:gridCol>
                <a:gridCol w="1370694">
                  <a:extLst>
                    <a:ext uri="{9D8B030D-6E8A-4147-A177-3AD203B41FA5}">
                      <a16:colId xmlns:a16="http://schemas.microsoft.com/office/drawing/2014/main" val="2408844190"/>
                    </a:ext>
                  </a:extLst>
                </a:gridCol>
                <a:gridCol w="1370694">
                  <a:extLst>
                    <a:ext uri="{9D8B030D-6E8A-4147-A177-3AD203B41FA5}">
                      <a16:colId xmlns:a16="http://schemas.microsoft.com/office/drawing/2014/main" val="3834795444"/>
                    </a:ext>
                  </a:extLst>
                </a:gridCol>
                <a:gridCol w="1370694">
                  <a:extLst>
                    <a:ext uri="{9D8B030D-6E8A-4147-A177-3AD203B41FA5}">
                      <a16:colId xmlns:a16="http://schemas.microsoft.com/office/drawing/2014/main" val="1655442063"/>
                    </a:ext>
                  </a:extLst>
                </a:gridCol>
                <a:gridCol w="1370694">
                  <a:extLst>
                    <a:ext uri="{9D8B030D-6E8A-4147-A177-3AD203B41FA5}">
                      <a16:colId xmlns:a16="http://schemas.microsoft.com/office/drawing/2014/main" val="4208901064"/>
                    </a:ext>
                  </a:extLst>
                </a:gridCol>
              </a:tblGrid>
              <a:tr h="191770">
                <a:tc>
                  <a:txBody>
                    <a:bodyPr/>
                    <a:lstStyle/>
                    <a:p>
                      <a:pPr marL="0" marR="0" indent="-228600">
                        <a:spcBef>
                          <a:spcPts val="0"/>
                        </a:spcBef>
                        <a:spcAft>
                          <a:spcPts val="0"/>
                        </a:spcAft>
                      </a:pPr>
                      <a:r>
                        <a:rPr lang="en-US" sz="2000" b="1" dirty="0">
                          <a:solidFill>
                            <a:srgbClr val="FFFFFF"/>
                          </a:solidFill>
                          <a:effectLst/>
                          <a:latin typeface="Source Sans 3" panose="020B0303030403020204" pitchFamily="34" charset="0"/>
                          <a:ea typeface="Source Sans 3" panose="020B0303030403020204" pitchFamily="34" charset="0"/>
                          <a:cs typeface="Times New Roman" panose="02020603050405020304" pitchFamily="18" charset="0"/>
                        </a:rPr>
                        <a:t>Program Year</a:t>
                      </a:r>
                      <a:endPar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endParaRP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solidFill>
                      <a:schemeClr val="accent1"/>
                    </a:solidFill>
                  </a:tcPr>
                </a:tc>
                <a:tc>
                  <a:txBody>
                    <a:bodyPr/>
                    <a:lstStyle/>
                    <a:p>
                      <a:pPr marL="0" marR="0" indent="-228600" algn="ctr">
                        <a:spcBef>
                          <a:spcPts val="0"/>
                        </a:spcBef>
                        <a:spcAft>
                          <a:spcPts val="0"/>
                        </a:spcAft>
                      </a:pPr>
                      <a:r>
                        <a:rPr lang="en-US" sz="2000" b="1" dirty="0">
                          <a:solidFill>
                            <a:srgbClr val="FFFFFF"/>
                          </a:solidFill>
                          <a:effectLst/>
                          <a:latin typeface="Source Sans 3" panose="020B0303030403020204" pitchFamily="34" charset="0"/>
                          <a:ea typeface="Source Sans 3" panose="020B0303030403020204" pitchFamily="34" charset="0"/>
                          <a:cs typeface="Times New Roman" panose="02020603050405020304" pitchFamily="18" charset="0"/>
                        </a:rPr>
                        <a:t>2021</a:t>
                      </a:r>
                      <a:endPar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endParaRP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solidFill>
                      <a:schemeClr val="accent1"/>
                    </a:solidFill>
                  </a:tcPr>
                </a:tc>
                <a:tc>
                  <a:txBody>
                    <a:bodyPr/>
                    <a:lstStyle/>
                    <a:p>
                      <a:pPr marL="0" marR="0" indent="-228600" algn="ctr">
                        <a:spcBef>
                          <a:spcPts val="0"/>
                        </a:spcBef>
                        <a:spcAft>
                          <a:spcPts val="0"/>
                        </a:spcAft>
                      </a:pPr>
                      <a:r>
                        <a:rPr lang="en-US" sz="2000" b="1" dirty="0">
                          <a:solidFill>
                            <a:srgbClr val="FFFFFF"/>
                          </a:solidFill>
                          <a:effectLst/>
                          <a:latin typeface="Source Sans 3" panose="020B0303030403020204" pitchFamily="34" charset="0"/>
                          <a:ea typeface="Source Sans 3" panose="020B0303030403020204" pitchFamily="34" charset="0"/>
                          <a:cs typeface="Times New Roman" panose="02020603050405020304" pitchFamily="18" charset="0"/>
                        </a:rPr>
                        <a:t>2022</a:t>
                      </a:r>
                      <a:endPar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endParaRP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solidFill>
                      <a:schemeClr val="accent1"/>
                    </a:solidFill>
                  </a:tcPr>
                </a:tc>
                <a:tc>
                  <a:txBody>
                    <a:bodyPr/>
                    <a:lstStyle/>
                    <a:p>
                      <a:pPr marL="0" marR="0" indent="-228600" algn="ctr">
                        <a:spcBef>
                          <a:spcPts val="0"/>
                        </a:spcBef>
                        <a:spcAft>
                          <a:spcPts val="0"/>
                        </a:spcAft>
                      </a:pPr>
                      <a:r>
                        <a:rPr lang="en-US" sz="2000" b="1" dirty="0">
                          <a:solidFill>
                            <a:srgbClr val="FFFFFF"/>
                          </a:solidFill>
                          <a:effectLst/>
                          <a:latin typeface="Source Sans 3" panose="020B0303030403020204" pitchFamily="34" charset="0"/>
                          <a:ea typeface="Source Sans 3" panose="020B0303030403020204" pitchFamily="34" charset="0"/>
                          <a:cs typeface="Times New Roman" panose="02020603050405020304" pitchFamily="18" charset="0"/>
                        </a:rPr>
                        <a:t>2023</a:t>
                      </a:r>
                      <a:endPar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endParaRP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solidFill>
                      <a:schemeClr val="accent1"/>
                    </a:solidFill>
                  </a:tcPr>
                </a:tc>
                <a:tc>
                  <a:txBody>
                    <a:bodyPr/>
                    <a:lstStyle/>
                    <a:p>
                      <a:pPr marL="0" marR="0" indent="-228600" algn="ctr">
                        <a:spcBef>
                          <a:spcPts val="0"/>
                        </a:spcBef>
                        <a:spcAft>
                          <a:spcPts val="0"/>
                        </a:spcAft>
                      </a:pPr>
                      <a:r>
                        <a:rPr lang="en-US" sz="2000" b="1" dirty="0">
                          <a:solidFill>
                            <a:srgbClr val="FFFFFF"/>
                          </a:solidFill>
                          <a:effectLst/>
                          <a:latin typeface="Source Sans 3" panose="020B0303030403020204" pitchFamily="34" charset="0"/>
                          <a:ea typeface="Source Sans 3" panose="020B0303030403020204" pitchFamily="34" charset="0"/>
                          <a:cs typeface="Times New Roman" panose="02020603050405020304" pitchFamily="18" charset="0"/>
                        </a:rPr>
                        <a:t>2024</a:t>
                      </a:r>
                      <a:endPar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endParaRP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solidFill>
                      <a:schemeClr val="accent1"/>
                    </a:solidFill>
                  </a:tcPr>
                </a:tc>
                <a:tc>
                  <a:txBody>
                    <a:bodyPr/>
                    <a:lstStyle/>
                    <a:p>
                      <a:pPr marL="0" marR="0" indent="-228600" algn="ctr">
                        <a:spcBef>
                          <a:spcPts val="0"/>
                        </a:spcBef>
                        <a:spcAft>
                          <a:spcPts val="0"/>
                        </a:spcAft>
                      </a:pPr>
                      <a:r>
                        <a:rPr lang="en-US" sz="2000" b="1" dirty="0">
                          <a:solidFill>
                            <a:srgbClr val="FFFFFF"/>
                          </a:solidFill>
                          <a:effectLst/>
                          <a:latin typeface="Source Sans 3" panose="020B0303030403020204" pitchFamily="34" charset="0"/>
                          <a:ea typeface="Source Sans 3" panose="020B0303030403020204" pitchFamily="34" charset="0"/>
                          <a:cs typeface="Times New Roman" panose="02020603050405020304" pitchFamily="18" charset="0"/>
                        </a:rPr>
                        <a:t>2025 </a:t>
                      </a:r>
                      <a:endPar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endParaRP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solidFill>
                      <a:schemeClr val="accent1"/>
                    </a:solidFill>
                  </a:tcPr>
                </a:tc>
                <a:tc>
                  <a:txBody>
                    <a:bodyPr/>
                    <a:lstStyle/>
                    <a:p>
                      <a:pPr marL="0" marR="0" indent="-228600" algn="ctr">
                        <a:spcBef>
                          <a:spcPts val="0"/>
                        </a:spcBef>
                        <a:spcAft>
                          <a:spcPts val="0"/>
                        </a:spcAft>
                      </a:pPr>
                      <a:r>
                        <a:rPr lang="en-US" sz="2000" b="1" dirty="0">
                          <a:solidFill>
                            <a:srgbClr val="FFFFFF"/>
                          </a:solidFill>
                          <a:effectLst/>
                          <a:latin typeface="Source Sans 3" panose="020B0303030403020204" pitchFamily="34" charset="0"/>
                          <a:ea typeface="Source Sans 3" panose="020B0303030403020204" pitchFamily="34" charset="0"/>
                          <a:cs typeface="Times New Roman" panose="02020603050405020304" pitchFamily="18" charset="0"/>
                        </a:rPr>
                        <a:t>2026 (Est.) </a:t>
                      </a:r>
                      <a:endPar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endParaRP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solidFill>
                      <a:schemeClr val="accent1"/>
                    </a:solidFill>
                  </a:tcPr>
                </a:tc>
                <a:extLst>
                  <a:ext uri="{0D108BD9-81ED-4DB2-BD59-A6C34878D82A}">
                    <a16:rowId xmlns:a16="http://schemas.microsoft.com/office/drawing/2014/main" val="353951412"/>
                  </a:ext>
                </a:extLst>
              </a:tr>
              <a:tr h="191770">
                <a:tc>
                  <a:txBody>
                    <a:bodyPr/>
                    <a:lstStyle/>
                    <a:p>
                      <a:pPr marL="0" marR="0" indent="-228600">
                        <a:spcBef>
                          <a:spcPts val="0"/>
                        </a:spcBef>
                        <a:spcAft>
                          <a:spcPts val="0"/>
                        </a:spcAft>
                      </a:pPr>
                      <a:r>
                        <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rPr>
                        <a:t>IRS Ohio Population Estimate</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solidFill>
                      <a:srgbClr val="FFFFFF"/>
                    </a:solidFill>
                  </a:tcPr>
                </a:tc>
                <a:tc>
                  <a:txBody>
                    <a:bodyPr/>
                    <a:lstStyle/>
                    <a:p>
                      <a:pPr marL="0" marR="0" indent="-228600" algn="ctr">
                        <a:spcBef>
                          <a:spcPts val="0"/>
                        </a:spcBef>
                        <a:spcAft>
                          <a:spcPts val="0"/>
                        </a:spcAft>
                      </a:pPr>
                      <a:r>
                        <a:rPr lang="en-US" sz="2000" dirty="0">
                          <a:solidFill>
                            <a:srgbClr val="191919"/>
                          </a:solidFill>
                          <a:effectLst/>
                          <a:latin typeface="Source Sans 3"/>
                          <a:ea typeface="Source Sans 3" panose="020B0303030403020204" pitchFamily="34" charset="0"/>
                          <a:cs typeface="Times New Roman"/>
                        </a:rPr>
                        <a:t>11,693,217</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noFill/>
                  </a:tcPr>
                </a:tc>
                <a:tc>
                  <a:txBody>
                    <a:bodyPr/>
                    <a:lstStyle/>
                    <a:p>
                      <a:pPr marL="0" marR="0" indent="-228600" algn="ctr">
                        <a:spcBef>
                          <a:spcPts val="0"/>
                        </a:spcBef>
                        <a:spcAft>
                          <a:spcPts val="0"/>
                        </a:spcAft>
                      </a:pPr>
                      <a:r>
                        <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rPr>
                        <a:t>11,780,017</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noFill/>
                  </a:tcPr>
                </a:tc>
                <a:tc>
                  <a:txBody>
                    <a:bodyPr/>
                    <a:lstStyle/>
                    <a:p>
                      <a:pPr marL="0" marR="0" indent="-228600" algn="ctr">
                        <a:spcBef>
                          <a:spcPts val="0"/>
                        </a:spcBef>
                        <a:spcAft>
                          <a:spcPts val="0"/>
                        </a:spcAft>
                      </a:pPr>
                      <a:r>
                        <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rPr>
                        <a:t>11,756,058</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noFill/>
                  </a:tcPr>
                </a:tc>
                <a:tc>
                  <a:txBody>
                    <a:bodyPr/>
                    <a:lstStyle/>
                    <a:p>
                      <a:pPr marL="0" marR="0" indent="-228600" algn="ctr">
                        <a:spcBef>
                          <a:spcPts val="0"/>
                        </a:spcBef>
                        <a:spcAft>
                          <a:spcPts val="0"/>
                        </a:spcAft>
                      </a:pPr>
                      <a:r>
                        <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rPr>
                        <a:t>11,785,935</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noFill/>
                  </a:tcPr>
                </a:tc>
                <a:tc>
                  <a:txBody>
                    <a:bodyPr/>
                    <a:lstStyle/>
                    <a:p>
                      <a:pPr marL="0" marR="0" indent="-228600" algn="ctr">
                        <a:spcBef>
                          <a:spcPts val="0"/>
                        </a:spcBef>
                        <a:spcAft>
                          <a:spcPts val="0"/>
                        </a:spcAft>
                      </a:pPr>
                      <a:r>
                        <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rPr>
                        <a:t>11,883,304</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noFill/>
                  </a:tcPr>
                </a:tc>
                <a:tc>
                  <a:txBody>
                    <a:bodyPr/>
                    <a:lstStyle/>
                    <a:p>
                      <a:pPr marL="0" marR="0" indent="-228600" algn="ctr">
                        <a:spcBef>
                          <a:spcPts val="0"/>
                        </a:spcBef>
                        <a:spcAft>
                          <a:spcPts val="0"/>
                        </a:spcAft>
                      </a:pPr>
                      <a:r>
                        <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rPr>
                        <a:t>11,981,477</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722775248"/>
                  </a:ext>
                </a:extLst>
              </a:tr>
              <a:tr h="191770">
                <a:tc>
                  <a:txBody>
                    <a:bodyPr/>
                    <a:lstStyle/>
                    <a:p>
                      <a:pPr marL="0" marR="0" indent="-228600">
                        <a:spcBef>
                          <a:spcPts val="0"/>
                        </a:spcBef>
                        <a:spcAft>
                          <a:spcPts val="0"/>
                        </a:spcAft>
                      </a:pPr>
                      <a:r>
                        <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rPr>
                        <a:t>IRS Per Capita Multiplier</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marL="0" marR="0" indent="-228600" algn="ctr">
                        <a:spcBef>
                          <a:spcPts val="0"/>
                        </a:spcBef>
                        <a:spcAft>
                          <a:spcPts val="0"/>
                        </a:spcAft>
                      </a:pPr>
                      <a:r>
                        <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rPr>
                        <a:t>$2.8125</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228600" algn="ctr">
                        <a:spcBef>
                          <a:spcPts val="0"/>
                        </a:spcBef>
                        <a:spcAft>
                          <a:spcPts val="0"/>
                        </a:spcAft>
                      </a:pPr>
                      <a:r>
                        <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rPr>
                        <a:t>$2.6000</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228600" algn="ctr">
                        <a:spcBef>
                          <a:spcPts val="0"/>
                        </a:spcBef>
                        <a:spcAft>
                          <a:spcPts val="0"/>
                        </a:spcAft>
                      </a:pPr>
                      <a:r>
                        <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rPr>
                        <a:t>$2.7500</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228600" algn="ctr">
                        <a:spcBef>
                          <a:spcPts val="0"/>
                        </a:spcBef>
                        <a:spcAft>
                          <a:spcPts val="0"/>
                        </a:spcAft>
                      </a:pPr>
                      <a:r>
                        <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rPr>
                        <a:t>$2.9000</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228600" algn="ctr">
                        <a:spcBef>
                          <a:spcPts val="0"/>
                        </a:spcBef>
                        <a:spcAft>
                          <a:spcPts val="0"/>
                        </a:spcAft>
                      </a:pPr>
                      <a:r>
                        <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rPr>
                        <a:t>$3.0000</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228600" algn="ctr">
                        <a:spcBef>
                          <a:spcPts val="0"/>
                        </a:spcBef>
                        <a:spcAft>
                          <a:spcPts val="0"/>
                        </a:spcAft>
                      </a:pPr>
                      <a:r>
                        <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rPr>
                        <a:t>$3.4000*</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2852379001"/>
                  </a:ext>
                </a:extLst>
              </a:tr>
              <a:tr h="234447">
                <a:tc>
                  <a:txBody>
                    <a:bodyPr/>
                    <a:lstStyle/>
                    <a:p>
                      <a:pPr marL="0" marR="0" indent="-228600">
                        <a:spcBef>
                          <a:spcPts val="0"/>
                        </a:spcBef>
                        <a:spcAft>
                          <a:spcPts val="0"/>
                        </a:spcAft>
                      </a:pPr>
                      <a:r>
                        <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rPr>
                        <a:t>Annual 9% LIHTC Ceiling</a:t>
                      </a:r>
                    </a:p>
                  </a:txBody>
                  <a:tcPr marL="19050" marR="19050" marT="0" marB="0" anchor="ctr">
                    <a:lnL w="12700" cap="flat" cmpd="sng" algn="ctr">
                      <a:solidFill>
                        <a:schemeClr val="tx1"/>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indent="-228600" algn="ctr">
                        <a:spcBef>
                          <a:spcPts val="0"/>
                        </a:spcBef>
                        <a:spcAft>
                          <a:spcPts val="0"/>
                        </a:spcAft>
                      </a:pPr>
                      <a:r>
                        <a:rPr lang="en-US" sz="1900" dirty="0">
                          <a:solidFill>
                            <a:srgbClr val="191919"/>
                          </a:solidFill>
                          <a:effectLst/>
                          <a:latin typeface="Source Sans 3"/>
                          <a:ea typeface="Source Sans 3" panose="020B0303030403020204" pitchFamily="34" charset="0"/>
                          <a:cs typeface="Times New Roman"/>
                        </a:rPr>
                        <a:t>$32,887,172</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indent="-228600" algn="ctr">
                        <a:spcBef>
                          <a:spcPts val="0"/>
                        </a:spcBef>
                        <a:spcAft>
                          <a:spcPts val="0"/>
                        </a:spcAft>
                      </a:pPr>
                      <a:r>
                        <a:rPr lang="en-US" sz="1900" dirty="0">
                          <a:solidFill>
                            <a:srgbClr val="191919"/>
                          </a:solidFill>
                          <a:effectLst/>
                          <a:latin typeface="Source Sans 3"/>
                          <a:ea typeface="Source Sans 3" panose="020B0303030403020204" pitchFamily="34" charset="0"/>
                          <a:cs typeface="Times New Roman"/>
                        </a:rPr>
                        <a:t>$30,628,044</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indent="-228600" algn="ctr">
                        <a:spcBef>
                          <a:spcPts val="0"/>
                        </a:spcBef>
                        <a:spcAft>
                          <a:spcPts val="0"/>
                        </a:spcAft>
                      </a:pPr>
                      <a:r>
                        <a:rPr lang="en-US" sz="1900" dirty="0">
                          <a:solidFill>
                            <a:srgbClr val="191919"/>
                          </a:solidFill>
                          <a:effectLst/>
                          <a:latin typeface="Source Sans 3"/>
                          <a:ea typeface="Source Sans 3" panose="020B0303030403020204" pitchFamily="34" charset="0"/>
                          <a:cs typeface="Times New Roman"/>
                        </a:rPr>
                        <a:t>$32,329,159</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indent="-228600" algn="ctr">
                        <a:spcBef>
                          <a:spcPts val="0"/>
                        </a:spcBef>
                        <a:spcAft>
                          <a:spcPts val="0"/>
                        </a:spcAft>
                      </a:pPr>
                      <a:r>
                        <a:rPr lang="en-US" sz="1900" dirty="0">
                          <a:solidFill>
                            <a:srgbClr val="191919"/>
                          </a:solidFill>
                          <a:effectLst/>
                          <a:latin typeface="Source Sans 3"/>
                          <a:ea typeface="Source Sans 3" panose="020B0303030403020204" pitchFamily="34" charset="0"/>
                          <a:cs typeface="Times New Roman"/>
                        </a:rPr>
                        <a:t>$34,179,211</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indent="-228600" algn="ctr">
                        <a:spcBef>
                          <a:spcPts val="0"/>
                        </a:spcBef>
                        <a:spcAft>
                          <a:spcPts val="0"/>
                        </a:spcAft>
                      </a:pPr>
                      <a:r>
                        <a:rPr lang="en-US" sz="1900" dirty="0">
                          <a:solidFill>
                            <a:srgbClr val="191919"/>
                          </a:solidFill>
                          <a:effectLst/>
                          <a:latin typeface="Source Sans 3"/>
                          <a:ea typeface="Source Sans 3" panose="020B0303030403020204" pitchFamily="34" charset="0"/>
                          <a:cs typeface="Times New Roman"/>
                        </a:rPr>
                        <a:t>$35,649,912</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indent="-228600" algn="ctr">
                        <a:spcBef>
                          <a:spcPts val="0"/>
                        </a:spcBef>
                        <a:spcAft>
                          <a:spcPts val="0"/>
                        </a:spcAft>
                      </a:pPr>
                      <a:r>
                        <a:rPr lang="en-US" sz="1900" dirty="0">
                          <a:solidFill>
                            <a:srgbClr val="191919"/>
                          </a:solidFill>
                          <a:effectLst/>
                          <a:latin typeface="Source Sans 3"/>
                          <a:ea typeface="Source Sans 3" panose="020B0303030403020204" pitchFamily="34" charset="0"/>
                          <a:cs typeface="Times New Roman"/>
                        </a:rPr>
                        <a:t>$40,737,022</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3193606982"/>
                  </a:ext>
                </a:extLst>
              </a:tr>
              <a:tr h="191770">
                <a:tc>
                  <a:txBody>
                    <a:bodyPr/>
                    <a:lstStyle/>
                    <a:p>
                      <a:pPr marL="0" marR="0" indent="-228600">
                        <a:spcBef>
                          <a:spcPts val="0"/>
                        </a:spcBef>
                        <a:spcAft>
                          <a:spcPts val="0"/>
                        </a:spcAft>
                      </a:pPr>
                      <a:r>
                        <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rPr>
                        <a:t>9% LIHTC Reservations</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808080"/>
                      </a:solidFill>
                      <a:prstDash val="solid"/>
                      <a:round/>
                      <a:headEnd type="none" w="med" len="med"/>
                      <a:tailEnd type="none" w="med" len="med"/>
                    </a:lnB>
                    <a:solidFill>
                      <a:srgbClr val="FFFFFF"/>
                    </a:solidFill>
                  </a:tcPr>
                </a:tc>
                <a:tc>
                  <a:txBody>
                    <a:bodyPr/>
                    <a:lstStyle/>
                    <a:p>
                      <a:pPr marL="0" marR="0" indent="-228600" algn="ctr">
                        <a:spcBef>
                          <a:spcPts val="0"/>
                        </a:spcBef>
                        <a:spcAft>
                          <a:spcPts val="0"/>
                        </a:spcAft>
                      </a:pPr>
                      <a:r>
                        <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rPr>
                        <a:t>39</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808080"/>
                      </a:solidFill>
                      <a:prstDash val="solid"/>
                      <a:round/>
                      <a:headEnd type="none" w="med" len="med"/>
                      <a:tailEnd type="none" w="med" len="med"/>
                    </a:lnB>
                    <a:noFill/>
                  </a:tcPr>
                </a:tc>
                <a:tc>
                  <a:txBody>
                    <a:bodyPr/>
                    <a:lstStyle/>
                    <a:p>
                      <a:pPr marL="0" marR="0" indent="-228600" algn="ctr">
                        <a:spcBef>
                          <a:spcPts val="0"/>
                        </a:spcBef>
                        <a:spcAft>
                          <a:spcPts val="0"/>
                        </a:spcAft>
                      </a:pPr>
                      <a:r>
                        <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rPr>
                        <a:t>31</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808080"/>
                      </a:solidFill>
                      <a:prstDash val="solid"/>
                      <a:round/>
                      <a:headEnd type="none" w="med" len="med"/>
                      <a:tailEnd type="none" w="med" len="med"/>
                    </a:lnB>
                    <a:noFill/>
                  </a:tcPr>
                </a:tc>
                <a:tc>
                  <a:txBody>
                    <a:bodyPr/>
                    <a:lstStyle/>
                    <a:p>
                      <a:pPr marL="0" marR="0" indent="-228600" algn="ctr">
                        <a:spcBef>
                          <a:spcPts val="0"/>
                        </a:spcBef>
                        <a:spcAft>
                          <a:spcPts val="0"/>
                        </a:spcAft>
                      </a:pPr>
                      <a:r>
                        <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rPr>
                        <a:t>31</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808080"/>
                      </a:solidFill>
                      <a:prstDash val="solid"/>
                      <a:round/>
                      <a:headEnd type="none" w="med" len="med"/>
                      <a:tailEnd type="none" w="med" len="med"/>
                    </a:lnB>
                    <a:noFill/>
                  </a:tcPr>
                </a:tc>
                <a:tc>
                  <a:txBody>
                    <a:bodyPr/>
                    <a:lstStyle/>
                    <a:p>
                      <a:pPr marL="0" marR="0" indent="-228600" algn="ctr">
                        <a:spcBef>
                          <a:spcPts val="0"/>
                        </a:spcBef>
                        <a:spcAft>
                          <a:spcPts val="0"/>
                        </a:spcAft>
                      </a:pPr>
                      <a:r>
                        <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rPr>
                        <a:t>24</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808080"/>
                      </a:solidFill>
                      <a:prstDash val="solid"/>
                      <a:round/>
                      <a:headEnd type="none" w="med" len="med"/>
                      <a:tailEnd type="none" w="med" len="med"/>
                    </a:lnB>
                    <a:noFill/>
                  </a:tcPr>
                </a:tc>
                <a:tc>
                  <a:txBody>
                    <a:bodyPr/>
                    <a:lstStyle/>
                    <a:p>
                      <a:pPr marL="0" marR="0" indent="-228600" algn="ctr">
                        <a:spcBef>
                          <a:spcPts val="0"/>
                        </a:spcBef>
                        <a:spcAft>
                          <a:spcPts val="0"/>
                        </a:spcAft>
                      </a:pPr>
                      <a:r>
                        <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rPr>
                        <a:t>23</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808080"/>
                      </a:solidFill>
                      <a:prstDash val="solid"/>
                      <a:round/>
                      <a:headEnd type="none" w="med" len="med"/>
                      <a:tailEnd type="none" w="med" len="med"/>
                    </a:lnB>
                    <a:noFill/>
                  </a:tcPr>
                </a:tc>
                <a:tc>
                  <a:txBody>
                    <a:bodyPr/>
                    <a:lstStyle/>
                    <a:p>
                      <a:pPr marL="0" marR="0" indent="-228600" algn="ctr">
                        <a:spcBef>
                          <a:spcPts val="0"/>
                        </a:spcBef>
                        <a:spcAft>
                          <a:spcPts val="0"/>
                        </a:spcAft>
                      </a:pPr>
                      <a:r>
                        <a:rPr lang="en-US" sz="2000" dirty="0">
                          <a:solidFill>
                            <a:srgbClr val="191919"/>
                          </a:solidFill>
                          <a:effectLst/>
                          <a:latin typeface="Source Sans 3" panose="020B0303030403020204" pitchFamily="34" charset="0"/>
                          <a:ea typeface="Source Sans 3" panose="020B0303030403020204" pitchFamily="34" charset="0"/>
                          <a:cs typeface="Times New Roman" panose="02020603050405020304" pitchFamily="18" charset="0"/>
                        </a:rPr>
                        <a:t>TBD</a:t>
                      </a:r>
                    </a:p>
                  </a:txBody>
                  <a:tcPr marL="19050" marR="190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80808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726112525"/>
                  </a:ext>
                </a:extLst>
              </a:tr>
            </a:tbl>
          </a:graphicData>
        </a:graphic>
      </p:graphicFrame>
      <p:sp>
        <p:nvSpPr>
          <p:cNvPr id="17" name="Rectangle 16">
            <a:extLst>
              <a:ext uri="{FF2B5EF4-FFF2-40B4-BE49-F238E27FC236}">
                <a16:creationId xmlns:a16="http://schemas.microsoft.com/office/drawing/2014/main" id="{086399A6-4152-3785-B8CB-E72DF0D92781}"/>
              </a:ext>
            </a:extLst>
          </p:cNvPr>
          <p:cNvSpPr/>
          <p:nvPr/>
        </p:nvSpPr>
        <p:spPr>
          <a:xfrm>
            <a:off x="1991117" y="1585713"/>
            <a:ext cx="8412965" cy="2389387"/>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ource Sans 3"/>
              <a:ea typeface="+mn-ea"/>
              <a:cs typeface="+mn-cs"/>
            </a:endParaRPr>
          </a:p>
        </p:txBody>
      </p:sp>
      <p:sp>
        <p:nvSpPr>
          <p:cNvPr id="18" name="TextBox 17">
            <a:extLst>
              <a:ext uri="{FF2B5EF4-FFF2-40B4-BE49-F238E27FC236}">
                <a16:creationId xmlns:a16="http://schemas.microsoft.com/office/drawing/2014/main" id="{730F14D9-51C0-0DDD-2885-CE459B316618}"/>
              </a:ext>
            </a:extLst>
          </p:cNvPr>
          <p:cNvSpPr txBox="1"/>
          <p:nvPr/>
        </p:nvSpPr>
        <p:spPr>
          <a:xfrm>
            <a:off x="2924473" y="1657916"/>
            <a:ext cx="69360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A2F36"/>
                </a:solidFill>
                <a:effectLst/>
                <a:uLnTx/>
                <a:uFillTx/>
                <a:latin typeface="Source Sans 3"/>
                <a:ea typeface="+mn-ea"/>
                <a:cs typeface="Arial" panose="020B0604020202020204" pitchFamily="34" charset="0"/>
              </a:rPr>
              <a:t>IRS 202X Calendar Year Population Figure, Ohio</a:t>
            </a:r>
          </a:p>
        </p:txBody>
      </p:sp>
      <p:sp>
        <p:nvSpPr>
          <p:cNvPr id="19" name="TextBox 18">
            <a:extLst>
              <a:ext uri="{FF2B5EF4-FFF2-40B4-BE49-F238E27FC236}">
                <a16:creationId xmlns:a16="http://schemas.microsoft.com/office/drawing/2014/main" id="{74F3ADAF-253F-DE2A-3624-FA0E8C219E01}"/>
              </a:ext>
            </a:extLst>
          </p:cNvPr>
          <p:cNvSpPr txBox="1"/>
          <p:nvPr/>
        </p:nvSpPr>
        <p:spPr>
          <a:xfrm>
            <a:off x="2924473" y="2516542"/>
            <a:ext cx="6196407"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A2F36"/>
                </a:solidFill>
                <a:effectLst/>
                <a:uLnTx/>
                <a:uFillTx/>
                <a:latin typeface="Source Sans 3"/>
                <a:ea typeface="+mn-ea"/>
                <a:cs typeface="Arial" panose="020B0604020202020204" pitchFamily="34" charset="0"/>
              </a:rPr>
              <a:t>IRS 202X Per Capita Multiplier</a:t>
            </a:r>
          </a:p>
        </p:txBody>
      </p:sp>
      <p:sp>
        <p:nvSpPr>
          <p:cNvPr id="22" name="TextBox 21">
            <a:extLst>
              <a:ext uri="{FF2B5EF4-FFF2-40B4-BE49-F238E27FC236}">
                <a16:creationId xmlns:a16="http://schemas.microsoft.com/office/drawing/2014/main" id="{EA9BC508-F9BA-5205-1C97-3DDAB53619EF}"/>
              </a:ext>
            </a:extLst>
          </p:cNvPr>
          <p:cNvSpPr txBox="1"/>
          <p:nvPr/>
        </p:nvSpPr>
        <p:spPr>
          <a:xfrm>
            <a:off x="2276155" y="2087229"/>
            <a:ext cx="516069"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A2F36"/>
                </a:solidFill>
                <a:effectLst/>
                <a:uLnTx/>
                <a:uFillTx/>
                <a:latin typeface="Arial" panose="020B0604020202020204" pitchFamily="34" charset="0"/>
                <a:ea typeface="+mn-ea"/>
                <a:cs typeface="Arial" panose="020B0604020202020204" pitchFamily="34" charset="0"/>
              </a:rPr>
              <a:t>X</a:t>
            </a:r>
          </a:p>
        </p:txBody>
      </p:sp>
      <p:sp>
        <p:nvSpPr>
          <p:cNvPr id="23" name="TextBox 22">
            <a:extLst>
              <a:ext uri="{FF2B5EF4-FFF2-40B4-BE49-F238E27FC236}">
                <a16:creationId xmlns:a16="http://schemas.microsoft.com/office/drawing/2014/main" id="{B838D765-5D97-F35A-793E-CF7C7EC09D75}"/>
              </a:ext>
            </a:extLst>
          </p:cNvPr>
          <p:cNvSpPr txBox="1"/>
          <p:nvPr/>
        </p:nvSpPr>
        <p:spPr>
          <a:xfrm>
            <a:off x="2261312" y="3421617"/>
            <a:ext cx="516069"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A2F36"/>
                </a:solidFill>
                <a:effectLst/>
                <a:uLnTx/>
                <a:uFillTx/>
                <a:latin typeface="Arial" panose="020B0604020202020204" pitchFamily="34" charset="0"/>
                <a:ea typeface="+mn-ea"/>
                <a:cs typeface="Arial" panose="020B0604020202020204" pitchFamily="34" charset="0"/>
              </a:rPr>
              <a:t>=</a:t>
            </a:r>
          </a:p>
        </p:txBody>
      </p:sp>
      <p:cxnSp>
        <p:nvCxnSpPr>
          <p:cNvPr id="24" name="Straight Connector 23">
            <a:extLst>
              <a:ext uri="{FF2B5EF4-FFF2-40B4-BE49-F238E27FC236}">
                <a16:creationId xmlns:a16="http://schemas.microsoft.com/office/drawing/2014/main" id="{1490ED4E-CED6-B9BB-2D8A-101316A5EB20}"/>
              </a:ext>
            </a:extLst>
          </p:cNvPr>
          <p:cNvCxnSpPr>
            <a:cxnSpLocks/>
          </p:cNvCxnSpPr>
          <p:nvPr/>
        </p:nvCxnSpPr>
        <p:spPr>
          <a:xfrm>
            <a:off x="2960966" y="3172760"/>
            <a:ext cx="68995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C4CC1534-167B-D8C0-26B2-C1E2CA7EAA01}"/>
              </a:ext>
            </a:extLst>
          </p:cNvPr>
          <p:cNvSpPr txBox="1"/>
          <p:nvPr/>
        </p:nvSpPr>
        <p:spPr>
          <a:xfrm>
            <a:off x="2924472" y="3421618"/>
            <a:ext cx="69360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A2F36"/>
                </a:solidFill>
                <a:effectLst/>
                <a:uLnTx/>
                <a:uFillTx/>
                <a:latin typeface="Source Sans 3"/>
                <a:ea typeface="+mn-ea"/>
                <a:cs typeface="Arial" panose="020B0604020202020204" pitchFamily="34" charset="0"/>
              </a:rPr>
              <a:t>Ohio’s 202X 9% LIHTC Ceiling</a:t>
            </a:r>
          </a:p>
        </p:txBody>
      </p:sp>
      <p:sp>
        <p:nvSpPr>
          <p:cNvPr id="3" name="TextBox 2">
            <a:extLst>
              <a:ext uri="{FF2B5EF4-FFF2-40B4-BE49-F238E27FC236}">
                <a16:creationId xmlns:a16="http://schemas.microsoft.com/office/drawing/2014/main" id="{DFAAB4E5-5D08-1C89-5FB1-08ADF224DC69}"/>
              </a:ext>
            </a:extLst>
          </p:cNvPr>
          <p:cNvSpPr txBox="1"/>
          <p:nvPr/>
        </p:nvSpPr>
        <p:spPr>
          <a:xfrm>
            <a:off x="575073" y="6266183"/>
            <a:ext cx="1136644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0000"/>
                </a:solidFill>
                <a:effectLst/>
                <a:uLnTx/>
                <a:uFillTx/>
                <a:latin typeface="Source Sans 3"/>
                <a:ea typeface="+mn-ea"/>
                <a:cs typeface="+mn-cs"/>
              </a:rPr>
              <a:t>*President Trump’s Big Beautiful Bill expands the 9% LIHTC program, increasing 9% LIHTC allocations by 12%</a:t>
            </a:r>
          </a:p>
        </p:txBody>
      </p:sp>
    </p:spTree>
    <p:extLst>
      <p:ext uri="{BB962C8B-B14F-4D97-AF65-F5344CB8AC3E}">
        <p14:creationId xmlns:p14="http://schemas.microsoft.com/office/powerpoint/2010/main" val="22511684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FCABCAA-3E71-C16C-6451-2976BF6F7ABD}"/>
              </a:ext>
            </a:extLst>
          </p:cNvPr>
          <p:cNvSpPr>
            <a:spLocks noGrp="1"/>
          </p:cNvSpPr>
          <p:nvPr>
            <p:ph type="title"/>
          </p:nvPr>
        </p:nvSpPr>
        <p:spPr>
          <a:xfrm>
            <a:off x="381000" y="856853"/>
            <a:ext cx="11430000" cy="982861"/>
          </a:xfrm>
        </p:spPr>
        <p:txBody>
          <a:bodyPr anchor="t">
            <a:normAutofit/>
          </a:bodyPr>
          <a:lstStyle/>
          <a:p>
            <a:r>
              <a:rPr lang="en-US" dirty="0"/>
              <a:t>Funding Pools</a:t>
            </a:r>
          </a:p>
        </p:txBody>
      </p:sp>
      <p:sp>
        <p:nvSpPr>
          <p:cNvPr id="4" name="Text Placeholder 3">
            <a:extLst>
              <a:ext uri="{FF2B5EF4-FFF2-40B4-BE49-F238E27FC236}">
                <a16:creationId xmlns:a16="http://schemas.microsoft.com/office/drawing/2014/main" id="{0FBDC0DB-B002-072E-DACE-EAAD695A4A4C}"/>
              </a:ext>
            </a:extLst>
          </p:cNvPr>
          <p:cNvSpPr>
            <a:spLocks noGrp="1"/>
          </p:cNvSpPr>
          <p:nvPr>
            <p:ph type="body" sz="quarter" idx="12"/>
          </p:nvPr>
        </p:nvSpPr>
        <p:spPr>
          <a:xfrm>
            <a:off x="1064302" y="2008683"/>
            <a:ext cx="9878336" cy="3687268"/>
          </a:xfrm>
        </p:spPr>
        <p:txBody>
          <a:bodyPr>
            <a:normAutofit/>
          </a:bodyPr>
          <a:lstStyle/>
          <a:p>
            <a:pPr>
              <a:lnSpc>
                <a:spcPct val="90000"/>
              </a:lnSpc>
            </a:pPr>
            <a:r>
              <a:rPr lang="en-US" sz="2200"/>
              <a:t>New Affordability – General Occupancy </a:t>
            </a:r>
          </a:p>
          <a:p>
            <a:pPr lvl="1">
              <a:lnSpc>
                <a:spcPct val="90000"/>
              </a:lnSpc>
            </a:pPr>
            <a:r>
              <a:rPr lang="en-US" dirty="0"/>
              <a:t>39% of 9% LIHTC Ceiling</a:t>
            </a:r>
            <a:endParaRPr lang="en-US"/>
          </a:p>
          <a:p>
            <a:pPr>
              <a:lnSpc>
                <a:spcPct val="90000"/>
              </a:lnSpc>
            </a:pPr>
            <a:r>
              <a:rPr lang="en-US" sz="2200"/>
              <a:t>New Affordability – Senior </a:t>
            </a:r>
          </a:p>
          <a:p>
            <a:pPr lvl="1">
              <a:lnSpc>
                <a:spcPct val="90000"/>
              </a:lnSpc>
            </a:pPr>
            <a:r>
              <a:rPr lang="en-US" dirty="0"/>
              <a:t>26% of 9% LIHTC Ceiling</a:t>
            </a:r>
            <a:endParaRPr lang="en-US"/>
          </a:p>
          <a:p>
            <a:pPr>
              <a:lnSpc>
                <a:spcPct val="90000"/>
              </a:lnSpc>
            </a:pPr>
            <a:r>
              <a:rPr lang="en-US" sz="2200"/>
              <a:t>Preserved Affordability</a:t>
            </a:r>
          </a:p>
          <a:p>
            <a:pPr lvl="1">
              <a:lnSpc>
                <a:spcPct val="90000"/>
              </a:lnSpc>
            </a:pPr>
            <a:r>
              <a:rPr lang="en-US" dirty="0"/>
              <a:t>13% of 9% LIHTC Ceiling</a:t>
            </a:r>
            <a:endParaRPr lang="en-US"/>
          </a:p>
          <a:p>
            <a:pPr>
              <a:lnSpc>
                <a:spcPct val="90000"/>
              </a:lnSpc>
            </a:pPr>
            <a:r>
              <a:rPr lang="en-US" sz="2200"/>
              <a:t>Populations with Special Housing Needs</a:t>
            </a:r>
          </a:p>
          <a:p>
            <a:pPr lvl="1">
              <a:lnSpc>
                <a:spcPct val="90000"/>
              </a:lnSpc>
            </a:pPr>
            <a:r>
              <a:rPr lang="en-US" dirty="0"/>
              <a:t>22% of 9% LIHTC Ceiling</a:t>
            </a:r>
            <a:endParaRPr lang="en-US"/>
          </a:p>
        </p:txBody>
      </p:sp>
      <p:sp>
        <p:nvSpPr>
          <p:cNvPr id="2" name="Slide Number Placeholder 1">
            <a:extLst>
              <a:ext uri="{FF2B5EF4-FFF2-40B4-BE49-F238E27FC236}">
                <a16:creationId xmlns:a16="http://schemas.microsoft.com/office/drawing/2014/main" id="{D3D22AC9-BE51-6306-CCFE-A0B1B6711854}"/>
              </a:ext>
            </a:extLst>
          </p:cNvPr>
          <p:cNvSpPr>
            <a:spLocks noGrp="1"/>
          </p:cNvSpPr>
          <p:nvPr>
            <p:ph type="sldNum" sz="quarter" idx="14"/>
          </p:nvPr>
        </p:nvSpPr>
        <p:spPr>
          <a:xfrm>
            <a:off x="9067800" y="6356350"/>
            <a:ext cx="2743200" cy="365125"/>
          </a:xfrm>
        </p:spPr>
        <p:txBody>
          <a:bodyPr anchor="ctr">
            <a:normAutofit/>
          </a:bodyPr>
          <a:lstStyle/>
          <a:p>
            <a:pPr>
              <a:spcAft>
                <a:spcPts val="600"/>
              </a:spcAft>
            </a:pPr>
            <a:fld id="{383B7B7A-CDDA-7C44-B1B0-1F1E45567B3B}" type="slidenum">
              <a:rPr lang="en-US" smtClean="0"/>
              <a:pPr>
                <a:spcAft>
                  <a:spcPts val="600"/>
                </a:spcAft>
              </a:pPr>
              <a:t>20</a:t>
            </a:fld>
            <a:endParaRPr lang="en-US"/>
          </a:p>
        </p:txBody>
      </p:sp>
    </p:spTree>
    <p:extLst>
      <p:ext uri="{BB962C8B-B14F-4D97-AF65-F5344CB8AC3E}">
        <p14:creationId xmlns:p14="http://schemas.microsoft.com/office/powerpoint/2010/main" val="11330565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1BD4BDC-E52E-DFEC-F6C5-1746C24A2F29}"/>
              </a:ext>
            </a:extLst>
          </p:cNvPr>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3B7B7A-CDDA-7C44-B1B0-1F1E45567B3B}" type="slidenum">
              <a:rPr kumimoji="0" lang="en-US" sz="1200" b="1" i="0" u="none" strike="noStrike" kern="1200" cap="none" spc="0" normalizeH="0" baseline="0" noProof="0" smtClean="0">
                <a:ln>
                  <a:noFill/>
                </a:ln>
                <a:solidFill>
                  <a:srgbClr val="FFFFFF">
                    <a:lumMod val="95000"/>
                  </a:srgbClr>
                </a:solidFill>
                <a:effectLst/>
                <a:uLnTx/>
                <a:uFillTx/>
                <a:latin typeface="Open Sans" panose="020B0606030504020204" pitchFamily="34" charset="0"/>
                <a:ea typeface="Open Sans" panose="020B0606030504020204" pitchFamily="34" charset="0"/>
                <a:cs typeface="Open Sans" panose="020B0606030504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1" i="0" u="none" strike="noStrike" kern="1200" cap="none" spc="0" normalizeH="0" baseline="0" noProof="0">
              <a:ln>
                <a:noFill/>
              </a:ln>
              <a:solidFill>
                <a:srgbClr val="FFFFFF">
                  <a:lumMod val="9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3" name="Title 2">
            <a:extLst>
              <a:ext uri="{FF2B5EF4-FFF2-40B4-BE49-F238E27FC236}">
                <a16:creationId xmlns:a16="http://schemas.microsoft.com/office/drawing/2014/main" id="{7AF3704E-6D63-CBC5-EE90-ED7D2A9F6121}"/>
              </a:ext>
            </a:extLst>
          </p:cNvPr>
          <p:cNvSpPr>
            <a:spLocks noGrp="1"/>
          </p:cNvSpPr>
          <p:nvPr>
            <p:ph type="title"/>
          </p:nvPr>
        </p:nvSpPr>
        <p:spPr/>
        <p:txBody>
          <a:bodyPr/>
          <a:lstStyle/>
          <a:p>
            <a:r>
              <a:rPr lang="en-US" dirty="0"/>
              <a:t>Three Primary scoring categories</a:t>
            </a:r>
          </a:p>
        </p:txBody>
      </p:sp>
      <p:sp>
        <p:nvSpPr>
          <p:cNvPr id="5" name="Text Placeholder 4">
            <a:extLst>
              <a:ext uri="{FF2B5EF4-FFF2-40B4-BE49-F238E27FC236}">
                <a16:creationId xmlns:a16="http://schemas.microsoft.com/office/drawing/2014/main" id="{16B1BE76-6A9A-F1B5-2055-5F74883AD2EF}"/>
              </a:ext>
            </a:extLst>
          </p:cNvPr>
          <p:cNvSpPr>
            <a:spLocks noGrp="1"/>
          </p:cNvSpPr>
          <p:nvPr>
            <p:ph type="body" sz="quarter" idx="12"/>
          </p:nvPr>
        </p:nvSpPr>
        <p:spPr>
          <a:xfrm>
            <a:off x="1051239" y="1839714"/>
            <a:ext cx="9878336" cy="4256294"/>
          </a:xfrm>
        </p:spPr>
        <p:txBody>
          <a:bodyPr>
            <a:normAutofit lnSpcReduction="10000"/>
          </a:bodyPr>
          <a:lstStyle/>
          <a:p>
            <a:pPr marL="0" indent="0">
              <a:buNone/>
            </a:pPr>
            <a:r>
              <a:rPr lang="en-US" i="1" dirty="0"/>
              <a:t>Policy Goal: Prioritizing LIHTC projects in high-opportunity areas while addressing housing need and ensuring efficient use of tax credits</a:t>
            </a:r>
          </a:p>
          <a:p>
            <a:pPr lvl="1"/>
            <a:r>
              <a:rPr lang="en-US" dirty="0"/>
              <a:t>Neighborhood Opportunity Index* (General &amp; Senior) (40%)</a:t>
            </a:r>
          </a:p>
          <a:p>
            <a:pPr lvl="1"/>
            <a:r>
              <a:rPr lang="en-US" dirty="0"/>
              <a:t>Housing Needs Index* (35%)</a:t>
            </a:r>
          </a:p>
          <a:p>
            <a:pPr lvl="1"/>
            <a:r>
              <a:rPr lang="en-US" dirty="0"/>
              <a:t>Annual LIHTC Request per LIHTC unit** (25%)</a:t>
            </a:r>
          </a:p>
          <a:p>
            <a:endParaRPr lang="en-US" dirty="0"/>
          </a:p>
          <a:p>
            <a:pPr marL="0" indent="0">
              <a:buNone/>
            </a:pPr>
            <a:r>
              <a:rPr lang="en-US" b="1" dirty="0">
                <a:solidFill>
                  <a:srgbClr val="FF0000"/>
                </a:solidFill>
              </a:rPr>
              <a:t>Example:</a:t>
            </a:r>
            <a:r>
              <a:rPr lang="en-US" dirty="0"/>
              <a:t> Project is in census tract with Neighborhood Opportunity Score of 80, Housing Needs of 50, and project maximizes its score for credits per unit</a:t>
            </a:r>
          </a:p>
          <a:p>
            <a:pPr lvl="1"/>
            <a:r>
              <a:rPr lang="en-US" dirty="0"/>
              <a:t>Opp (80*0.4) + HNI (50*0.35) + CPU (25) = 74.5 out of 100</a:t>
            </a:r>
          </a:p>
          <a:p>
            <a:pPr marL="548640" lvl="1" indent="0">
              <a:buNone/>
            </a:pPr>
            <a:endParaRPr lang="en-US" dirty="0"/>
          </a:p>
          <a:p>
            <a:pPr marL="548640" lvl="1" indent="0">
              <a:buNone/>
            </a:pPr>
            <a:endParaRPr lang="en-US" dirty="0"/>
          </a:p>
          <a:p>
            <a:endParaRPr lang="en-US" dirty="0"/>
          </a:p>
        </p:txBody>
      </p:sp>
      <p:sp>
        <p:nvSpPr>
          <p:cNvPr id="4" name="TextBox 3">
            <a:extLst>
              <a:ext uri="{FF2B5EF4-FFF2-40B4-BE49-F238E27FC236}">
                <a16:creationId xmlns:a16="http://schemas.microsoft.com/office/drawing/2014/main" id="{1829492B-9C7E-3088-269D-05A87A199883}"/>
              </a:ext>
            </a:extLst>
          </p:cNvPr>
          <p:cNvSpPr txBox="1"/>
          <p:nvPr/>
        </p:nvSpPr>
        <p:spPr>
          <a:xfrm>
            <a:off x="653143" y="6096008"/>
            <a:ext cx="898006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A2F36"/>
                </a:solidFill>
                <a:effectLst/>
                <a:uLnTx/>
                <a:uFillTx/>
                <a:latin typeface="Source Sans 3"/>
                <a:ea typeface="+mn-ea"/>
                <a:cs typeface="+mn-cs"/>
              </a:rPr>
              <a:t>   *Updated annually or every two years based on contract;</a:t>
            </a:r>
            <a:br>
              <a:rPr kumimoji="0" lang="en-US" sz="1800" b="0" i="0" u="none" strike="noStrike" kern="1200" cap="none" spc="0" normalizeH="0" baseline="0" noProof="0" dirty="0">
                <a:ln>
                  <a:noFill/>
                </a:ln>
                <a:solidFill>
                  <a:srgbClr val="2A2F36"/>
                </a:solidFill>
                <a:effectLst/>
                <a:uLnTx/>
                <a:uFillTx/>
                <a:latin typeface="Source Sans 3"/>
                <a:ea typeface="+mn-ea"/>
                <a:cs typeface="+mn-cs"/>
              </a:rPr>
            </a:br>
            <a:r>
              <a:rPr kumimoji="0" lang="en-US" sz="1800" b="0" i="0" u="none" strike="noStrike" kern="1200" cap="none" spc="0" normalizeH="0" baseline="0" noProof="0" dirty="0">
                <a:ln>
                  <a:noFill/>
                </a:ln>
                <a:solidFill>
                  <a:srgbClr val="2A2F36"/>
                </a:solidFill>
                <a:effectLst/>
                <a:uLnTx/>
                <a:uFillTx/>
                <a:latin typeface="Source Sans 3"/>
                <a:ea typeface="+mn-ea"/>
                <a:cs typeface="+mn-cs"/>
              </a:rPr>
              <a:t> **Updated annually based on Multifamily Residential Construction Index</a:t>
            </a:r>
          </a:p>
        </p:txBody>
      </p:sp>
    </p:spTree>
    <p:extLst>
      <p:ext uri="{BB962C8B-B14F-4D97-AF65-F5344CB8AC3E}">
        <p14:creationId xmlns:p14="http://schemas.microsoft.com/office/powerpoint/2010/main" val="34007913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5A7D8A6-A30E-0A28-A698-B7A95F32CF3D}"/>
              </a:ext>
            </a:extLst>
          </p:cNvPr>
          <p:cNvSpPr>
            <a:spLocks noGrp="1"/>
          </p:cNvSpPr>
          <p:nvPr>
            <p:ph type="sldNum" sz="quarter" idx="11"/>
          </p:nvPr>
        </p:nvSpPr>
        <p:spPr/>
        <p:txBody>
          <a:bodyPr/>
          <a:lstStyle/>
          <a:p>
            <a:fld id="{383B7B7A-CDDA-7C44-B1B0-1F1E45567B3B}" type="slidenum">
              <a:rPr lang="en-US" smtClean="0"/>
              <a:pPr/>
              <a:t>22</a:t>
            </a:fld>
            <a:endParaRPr lang="en-US"/>
          </a:p>
        </p:txBody>
      </p:sp>
      <p:sp>
        <p:nvSpPr>
          <p:cNvPr id="3" name="Title 2">
            <a:extLst>
              <a:ext uri="{FF2B5EF4-FFF2-40B4-BE49-F238E27FC236}">
                <a16:creationId xmlns:a16="http://schemas.microsoft.com/office/drawing/2014/main" id="{62FE5801-5D20-441C-51BC-FC5E2F3A795C}"/>
              </a:ext>
            </a:extLst>
          </p:cNvPr>
          <p:cNvSpPr>
            <a:spLocks noGrp="1"/>
          </p:cNvSpPr>
          <p:nvPr>
            <p:ph type="title"/>
          </p:nvPr>
        </p:nvSpPr>
        <p:spPr/>
        <p:txBody>
          <a:bodyPr/>
          <a:lstStyle/>
          <a:p>
            <a:r>
              <a:rPr lang="en-US" dirty="0"/>
              <a:t>Award Sequence</a:t>
            </a:r>
          </a:p>
        </p:txBody>
      </p:sp>
      <p:sp>
        <p:nvSpPr>
          <p:cNvPr id="4" name="Text Placeholder 3">
            <a:extLst>
              <a:ext uri="{FF2B5EF4-FFF2-40B4-BE49-F238E27FC236}">
                <a16:creationId xmlns:a16="http://schemas.microsoft.com/office/drawing/2014/main" id="{9AECF04D-8153-50C6-48B3-F3D8AFE5B7AA}"/>
              </a:ext>
            </a:extLst>
          </p:cNvPr>
          <p:cNvSpPr>
            <a:spLocks noGrp="1"/>
          </p:cNvSpPr>
          <p:nvPr>
            <p:ph type="body" sz="quarter" idx="12"/>
          </p:nvPr>
        </p:nvSpPr>
        <p:spPr>
          <a:xfrm>
            <a:off x="1064302" y="2008682"/>
            <a:ext cx="9878336" cy="4347667"/>
          </a:xfrm>
        </p:spPr>
        <p:txBody>
          <a:bodyPr>
            <a:normAutofit fontScale="92500"/>
          </a:bodyPr>
          <a:lstStyle/>
          <a:p>
            <a:r>
              <a:rPr lang="en-US" b="1" dirty="0"/>
              <a:t>CHDO-Sponsor Set Aside </a:t>
            </a:r>
            <a:r>
              <a:rPr lang="en-US" dirty="0"/>
              <a:t>(two highest scoring eligible projects; max one per region; max one per funding pool)</a:t>
            </a:r>
          </a:p>
          <a:p>
            <a:r>
              <a:rPr lang="en-US" b="1" dirty="0"/>
              <a:t>Tenant Populations with Special Housing Needs Set Asides</a:t>
            </a:r>
          </a:p>
          <a:p>
            <a:pPr lvl="1"/>
            <a:r>
              <a:rPr lang="en-US" u="sng" dirty="0"/>
              <a:t>PSH Policy Framework </a:t>
            </a:r>
            <a:r>
              <a:rPr lang="en-US" dirty="0"/>
              <a:t>(two highest scoring eligible projects; mas one per region)</a:t>
            </a:r>
          </a:p>
          <a:p>
            <a:pPr lvl="1"/>
            <a:r>
              <a:rPr lang="en-US" u="sng" dirty="0"/>
              <a:t>Non-PSH Policy Framework </a:t>
            </a:r>
            <a:r>
              <a:rPr lang="en-US" dirty="0"/>
              <a:t>(the highest scoring eligible project)</a:t>
            </a:r>
          </a:p>
          <a:p>
            <a:pPr lvl="1"/>
            <a:r>
              <a:rPr lang="en-US" u="sng" dirty="0"/>
              <a:t>Balance of State </a:t>
            </a:r>
            <a:r>
              <a:rPr lang="en-US" dirty="0"/>
              <a:t>(the highest scoring eligible project)</a:t>
            </a:r>
          </a:p>
          <a:p>
            <a:r>
              <a:rPr lang="en-US" b="1" dirty="0"/>
              <a:t>Preserved Affordability </a:t>
            </a:r>
            <a:r>
              <a:rPr lang="en-US" b="1" dirty="0" err="1"/>
              <a:t>Subpools</a:t>
            </a:r>
            <a:r>
              <a:rPr lang="en-US" b="1" dirty="0"/>
              <a:t> </a:t>
            </a:r>
            <a:r>
              <a:rPr lang="en-US" dirty="0"/>
              <a:t>(max one per region)</a:t>
            </a:r>
          </a:p>
          <a:p>
            <a:pPr lvl="1"/>
            <a:r>
              <a:rPr lang="en-US" dirty="0"/>
              <a:t>Preserved Affordability – Rental Assistance (highest scoring eligible project)</a:t>
            </a:r>
          </a:p>
          <a:p>
            <a:pPr lvl="1"/>
            <a:r>
              <a:rPr lang="en-US" dirty="0"/>
              <a:t>Preserved Affordability – LIHTC </a:t>
            </a:r>
            <a:r>
              <a:rPr lang="en-US" dirty="0" err="1"/>
              <a:t>Resyndication</a:t>
            </a:r>
            <a:r>
              <a:rPr lang="en-US" dirty="0"/>
              <a:t> (highest scoring eligible project)</a:t>
            </a:r>
          </a:p>
        </p:txBody>
      </p:sp>
    </p:spTree>
    <p:extLst>
      <p:ext uri="{BB962C8B-B14F-4D97-AF65-F5344CB8AC3E}">
        <p14:creationId xmlns:p14="http://schemas.microsoft.com/office/powerpoint/2010/main" val="20906048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951535B-A25A-A80A-7A31-97C60C640B40}"/>
              </a:ext>
            </a:extLst>
          </p:cNvPr>
          <p:cNvSpPr>
            <a:spLocks noGrp="1"/>
          </p:cNvSpPr>
          <p:nvPr>
            <p:ph type="sldNum" sz="quarter" idx="11"/>
          </p:nvPr>
        </p:nvSpPr>
        <p:spPr/>
        <p:txBody>
          <a:bodyPr/>
          <a:lstStyle/>
          <a:p>
            <a:fld id="{77F59FA7-9E35-E641-9260-462B0A5FC689}" type="slidenum">
              <a:rPr lang="en-US" smtClean="0"/>
              <a:pPr/>
              <a:t>23</a:t>
            </a:fld>
            <a:endParaRPr lang="en-US"/>
          </a:p>
        </p:txBody>
      </p:sp>
      <p:sp>
        <p:nvSpPr>
          <p:cNvPr id="2" name="Title 1">
            <a:extLst>
              <a:ext uri="{FF2B5EF4-FFF2-40B4-BE49-F238E27FC236}">
                <a16:creationId xmlns:a16="http://schemas.microsoft.com/office/drawing/2014/main" id="{F0E41062-DF2A-B555-6FE8-457931157E02}"/>
              </a:ext>
            </a:extLst>
          </p:cNvPr>
          <p:cNvSpPr>
            <a:spLocks noGrp="1"/>
          </p:cNvSpPr>
          <p:nvPr>
            <p:ph type="title"/>
          </p:nvPr>
        </p:nvSpPr>
        <p:spPr>
          <a:xfrm>
            <a:off x="381000" y="425721"/>
            <a:ext cx="11430000" cy="982861"/>
          </a:xfrm>
        </p:spPr>
        <p:txBody>
          <a:bodyPr>
            <a:normAutofit fontScale="90000"/>
          </a:bodyPr>
          <a:lstStyle/>
          <a:p>
            <a:r>
              <a:rPr lang="en-US" dirty="0"/>
              <a:t>Regional distribution of Credit ceiling by population </a:t>
            </a:r>
          </a:p>
        </p:txBody>
      </p:sp>
      <p:pic>
        <p:nvPicPr>
          <p:cNvPr id="7" name="Picture 6" descr="Map&#10;&#10;Description automatically generated">
            <a:extLst>
              <a:ext uri="{FF2B5EF4-FFF2-40B4-BE49-F238E27FC236}">
                <a16:creationId xmlns:a16="http://schemas.microsoft.com/office/drawing/2014/main" id="{988A9410-B3F9-4B66-5F10-A6A1FAD715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7113" y="1406875"/>
            <a:ext cx="5449454" cy="5382315"/>
          </a:xfrm>
          <a:prstGeom prst="rect">
            <a:avLst/>
          </a:prstGeom>
        </p:spPr>
      </p:pic>
      <p:graphicFrame>
        <p:nvGraphicFramePr>
          <p:cNvPr id="8" name="Table 7">
            <a:extLst>
              <a:ext uri="{FF2B5EF4-FFF2-40B4-BE49-F238E27FC236}">
                <a16:creationId xmlns:a16="http://schemas.microsoft.com/office/drawing/2014/main" id="{669A1D92-E34D-0119-0602-32D716C709A3}"/>
              </a:ext>
            </a:extLst>
          </p:cNvPr>
          <p:cNvGraphicFramePr>
            <a:graphicFrameLocks noGrp="1"/>
          </p:cNvGraphicFramePr>
          <p:nvPr/>
        </p:nvGraphicFramePr>
        <p:xfrm>
          <a:off x="6624772" y="2457371"/>
          <a:ext cx="4733618" cy="2648603"/>
        </p:xfrm>
        <a:graphic>
          <a:graphicData uri="http://schemas.openxmlformats.org/drawingml/2006/table">
            <a:tbl>
              <a:tblPr>
                <a:tableStyleId>{5C22544A-7EE6-4342-B048-85BDC9FD1C3A}</a:tableStyleId>
              </a:tblPr>
              <a:tblGrid>
                <a:gridCol w="1439575">
                  <a:extLst>
                    <a:ext uri="{9D8B030D-6E8A-4147-A177-3AD203B41FA5}">
                      <a16:colId xmlns:a16="http://schemas.microsoft.com/office/drawing/2014/main" val="1763362117"/>
                    </a:ext>
                  </a:extLst>
                </a:gridCol>
                <a:gridCol w="1493666">
                  <a:extLst>
                    <a:ext uri="{9D8B030D-6E8A-4147-A177-3AD203B41FA5}">
                      <a16:colId xmlns:a16="http://schemas.microsoft.com/office/drawing/2014/main" val="1376318999"/>
                    </a:ext>
                  </a:extLst>
                </a:gridCol>
                <a:gridCol w="1800377">
                  <a:extLst>
                    <a:ext uri="{9D8B030D-6E8A-4147-A177-3AD203B41FA5}">
                      <a16:colId xmlns:a16="http://schemas.microsoft.com/office/drawing/2014/main" val="819212002"/>
                    </a:ext>
                  </a:extLst>
                </a:gridCol>
              </a:tblGrid>
              <a:tr h="561251">
                <a:tc>
                  <a:txBody>
                    <a:bodyPr/>
                    <a:lstStyle/>
                    <a:p>
                      <a:pPr algn="l" fontAlgn="b"/>
                      <a:r>
                        <a:rPr lang="en-US" sz="2000" u="none" strike="noStrike" dirty="0">
                          <a:solidFill>
                            <a:schemeClr val="bg1"/>
                          </a:solidFill>
                          <a:effectLst/>
                          <a:latin typeface="+mn-lt"/>
                        </a:rPr>
                        <a:t>Region</a:t>
                      </a:r>
                      <a:endParaRPr lang="en-US" sz="2000" b="0" i="0" u="none" strike="noStrike" dirty="0">
                        <a:solidFill>
                          <a:schemeClr val="bg1"/>
                        </a:solidFill>
                        <a:effectLst/>
                        <a:latin typeface="+mn-lt"/>
                      </a:endParaRPr>
                    </a:p>
                  </a:txBody>
                  <a:tcPr marL="9525" marR="9525" marT="9525" marB="0" anchor="b">
                    <a:solidFill>
                      <a:schemeClr val="accent1"/>
                    </a:solidFill>
                  </a:tcPr>
                </a:tc>
                <a:tc>
                  <a:txBody>
                    <a:bodyPr/>
                    <a:lstStyle/>
                    <a:p>
                      <a:pPr algn="l" fontAlgn="b"/>
                      <a:r>
                        <a:rPr lang="en-US" sz="2000" u="none" strike="noStrike" dirty="0">
                          <a:solidFill>
                            <a:schemeClr val="bg1"/>
                          </a:solidFill>
                          <a:effectLst/>
                          <a:latin typeface="+mn-lt"/>
                        </a:rPr>
                        <a:t>Population</a:t>
                      </a:r>
                      <a:endParaRPr lang="en-US" sz="2000" b="0" i="0" u="none" strike="noStrike" dirty="0">
                        <a:solidFill>
                          <a:schemeClr val="bg1"/>
                        </a:solidFill>
                        <a:effectLst/>
                        <a:latin typeface="+mn-lt"/>
                      </a:endParaRPr>
                    </a:p>
                  </a:txBody>
                  <a:tcPr marL="9525" marR="9525" marT="9525" marB="0" anchor="b">
                    <a:solidFill>
                      <a:schemeClr val="accent1"/>
                    </a:solidFill>
                  </a:tcPr>
                </a:tc>
                <a:tc>
                  <a:txBody>
                    <a:bodyPr/>
                    <a:lstStyle/>
                    <a:p>
                      <a:pPr algn="l" fontAlgn="b"/>
                      <a:r>
                        <a:rPr lang="en-US" sz="2000" u="none" strike="noStrike" dirty="0">
                          <a:solidFill>
                            <a:schemeClr val="bg1"/>
                          </a:solidFill>
                          <a:effectLst/>
                          <a:latin typeface="+mn-lt"/>
                        </a:rPr>
                        <a:t>Percent of State</a:t>
                      </a:r>
                      <a:endParaRPr lang="en-US" sz="2000" b="0" i="0" u="none" strike="noStrike" dirty="0">
                        <a:solidFill>
                          <a:schemeClr val="bg1"/>
                        </a:solidFill>
                        <a:effectLst/>
                        <a:latin typeface="+mn-lt"/>
                      </a:endParaRPr>
                    </a:p>
                  </a:txBody>
                  <a:tcPr marL="9525" marR="9525" marT="9525" marB="0" anchor="b">
                    <a:solidFill>
                      <a:schemeClr val="accent1"/>
                    </a:solidFill>
                  </a:tcPr>
                </a:tc>
                <a:extLst>
                  <a:ext uri="{0D108BD9-81ED-4DB2-BD59-A6C34878D82A}">
                    <a16:rowId xmlns:a16="http://schemas.microsoft.com/office/drawing/2014/main" val="30084344"/>
                  </a:ext>
                </a:extLst>
              </a:tr>
              <a:tr h="336313">
                <a:tc>
                  <a:txBody>
                    <a:bodyPr/>
                    <a:lstStyle/>
                    <a:p>
                      <a:pPr algn="l" fontAlgn="b"/>
                      <a:r>
                        <a:rPr lang="en-US" sz="2000" u="none" strike="noStrike">
                          <a:effectLst/>
                        </a:rPr>
                        <a:t>Central</a:t>
                      </a:r>
                      <a:endParaRPr lang="en-US" sz="2000" b="0" i="0" u="none" strike="noStrike">
                        <a:solidFill>
                          <a:srgbClr val="000000"/>
                        </a:solidFill>
                        <a:effectLst/>
                        <a:latin typeface="Calibri" panose="020F0502020204030204" pitchFamily="34" charset="0"/>
                      </a:endParaRPr>
                    </a:p>
                  </a:txBody>
                  <a:tcPr marL="9525" marR="9525" marT="9525" marB="0" anchor="b">
                    <a:noFill/>
                  </a:tcPr>
                </a:tc>
                <a:tc>
                  <a:txBody>
                    <a:bodyPr/>
                    <a:lstStyle/>
                    <a:p>
                      <a:pPr algn="r" fontAlgn="b"/>
                      <a:r>
                        <a:rPr lang="en-US" sz="2000" u="none" strike="noStrike" dirty="0">
                          <a:effectLst/>
                        </a:rPr>
                        <a:t>2,262,608</a:t>
                      </a:r>
                      <a:endParaRPr lang="en-US" sz="2000" b="0" i="0" u="none" strike="noStrike" dirty="0">
                        <a:solidFill>
                          <a:srgbClr val="000000"/>
                        </a:solidFill>
                        <a:effectLst/>
                        <a:latin typeface="Calibri" panose="020F0502020204030204" pitchFamily="34" charset="0"/>
                      </a:endParaRPr>
                    </a:p>
                  </a:txBody>
                  <a:tcPr marL="9525" marR="9525" marT="9525" marB="0" anchor="b">
                    <a:noFill/>
                  </a:tcPr>
                </a:tc>
                <a:tc>
                  <a:txBody>
                    <a:bodyPr/>
                    <a:lstStyle/>
                    <a:p>
                      <a:pPr algn="ctr" fontAlgn="b"/>
                      <a:r>
                        <a:rPr lang="en-US" sz="2000" u="none" strike="noStrike" dirty="0">
                          <a:effectLst/>
                        </a:rPr>
                        <a:t>19%</a:t>
                      </a:r>
                      <a:endParaRPr lang="en-US" sz="2000" b="0" i="0" u="none" strike="noStrike" dirty="0">
                        <a:solidFill>
                          <a:srgbClr val="000000"/>
                        </a:solidFill>
                        <a:effectLst/>
                        <a:latin typeface="Calibri" panose="020F0502020204030204" pitchFamily="34" charset="0"/>
                      </a:endParaRPr>
                    </a:p>
                  </a:txBody>
                  <a:tcPr marL="9525" marR="9525" marT="9525" marB="0" anchor="b">
                    <a:noFill/>
                  </a:tcPr>
                </a:tc>
                <a:extLst>
                  <a:ext uri="{0D108BD9-81ED-4DB2-BD59-A6C34878D82A}">
                    <a16:rowId xmlns:a16="http://schemas.microsoft.com/office/drawing/2014/main" val="2769016171"/>
                  </a:ext>
                </a:extLst>
              </a:tr>
              <a:tr h="353129">
                <a:tc>
                  <a:txBody>
                    <a:bodyPr/>
                    <a:lstStyle/>
                    <a:p>
                      <a:pPr algn="l" fontAlgn="b"/>
                      <a:r>
                        <a:rPr lang="en-US" sz="2000" u="none" strike="noStrike">
                          <a:effectLst/>
                        </a:rPr>
                        <a:t>Northeast</a:t>
                      </a:r>
                      <a:endParaRPr lang="en-US" sz="2000" b="0" i="0" u="none" strike="noStrike">
                        <a:solidFill>
                          <a:srgbClr val="000000"/>
                        </a:solidFill>
                        <a:effectLst/>
                        <a:latin typeface="Calibri" panose="020F0502020204030204" pitchFamily="34" charset="0"/>
                      </a:endParaRPr>
                    </a:p>
                  </a:txBody>
                  <a:tcPr marL="9525" marR="9525" marT="9525" marB="0" anchor="b">
                    <a:noFill/>
                  </a:tcPr>
                </a:tc>
                <a:tc>
                  <a:txBody>
                    <a:bodyPr/>
                    <a:lstStyle/>
                    <a:p>
                      <a:pPr algn="r" fontAlgn="b"/>
                      <a:r>
                        <a:rPr lang="en-US" sz="2000" u="none" strike="noStrike" dirty="0">
                          <a:effectLst/>
                        </a:rPr>
                        <a:t>4,311,826</a:t>
                      </a:r>
                      <a:endParaRPr lang="en-US" sz="2000" b="0" i="0" u="none" strike="noStrike" dirty="0">
                        <a:solidFill>
                          <a:srgbClr val="000000"/>
                        </a:solidFill>
                        <a:effectLst/>
                        <a:latin typeface="Calibri" panose="020F0502020204030204" pitchFamily="34" charset="0"/>
                      </a:endParaRPr>
                    </a:p>
                  </a:txBody>
                  <a:tcPr marL="9525" marR="9525" marT="9525" marB="0" anchor="b">
                    <a:noFill/>
                  </a:tcPr>
                </a:tc>
                <a:tc>
                  <a:txBody>
                    <a:bodyPr/>
                    <a:lstStyle/>
                    <a:p>
                      <a:pPr algn="ctr" fontAlgn="b"/>
                      <a:r>
                        <a:rPr lang="en-US" sz="2000" u="none" strike="noStrike" dirty="0">
                          <a:effectLst/>
                        </a:rPr>
                        <a:t>37%</a:t>
                      </a:r>
                      <a:endParaRPr lang="en-US" sz="2000" b="0" i="0" u="none" strike="noStrike" dirty="0">
                        <a:solidFill>
                          <a:srgbClr val="000000"/>
                        </a:solidFill>
                        <a:effectLst/>
                        <a:latin typeface="Calibri" panose="020F0502020204030204" pitchFamily="34" charset="0"/>
                      </a:endParaRPr>
                    </a:p>
                  </a:txBody>
                  <a:tcPr marL="9525" marR="9525" marT="9525" marB="0" anchor="b">
                    <a:noFill/>
                  </a:tcPr>
                </a:tc>
                <a:extLst>
                  <a:ext uri="{0D108BD9-81ED-4DB2-BD59-A6C34878D82A}">
                    <a16:rowId xmlns:a16="http://schemas.microsoft.com/office/drawing/2014/main" val="216919256"/>
                  </a:ext>
                </a:extLst>
              </a:tr>
              <a:tr h="336313">
                <a:tc>
                  <a:txBody>
                    <a:bodyPr/>
                    <a:lstStyle/>
                    <a:p>
                      <a:pPr algn="l" fontAlgn="b"/>
                      <a:r>
                        <a:rPr lang="en-US" sz="2000" u="none" strike="noStrike">
                          <a:effectLst/>
                        </a:rPr>
                        <a:t>Northwest</a:t>
                      </a:r>
                      <a:endParaRPr lang="en-US" sz="2000" b="0" i="0" u="none" strike="noStrike">
                        <a:solidFill>
                          <a:srgbClr val="000000"/>
                        </a:solidFill>
                        <a:effectLst/>
                        <a:latin typeface="Calibri" panose="020F0502020204030204" pitchFamily="34" charset="0"/>
                      </a:endParaRPr>
                    </a:p>
                  </a:txBody>
                  <a:tcPr marL="9525" marR="9525" marT="9525" marB="0" anchor="b">
                    <a:noFill/>
                  </a:tcPr>
                </a:tc>
                <a:tc>
                  <a:txBody>
                    <a:bodyPr/>
                    <a:lstStyle/>
                    <a:p>
                      <a:pPr algn="r" fontAlgn="b"/>
                      <a:r>
                        <a:rPr lang="en-US" sz="2000" u="none" strike="noStrike" dirty="0">
                          <a:effectLst/>
                        </a:rPr>
                        <a:t>1,482,013</a:t>
                      </a:r>
                      <a:endParaRPr lang="en-US" sz="2000" b="0" i="0" u="none" strike="noStrike" dirty="0">
                        <a:solidFill>
                          <a:srgbClr val="000000"/>
                        </a:solidFill>
                        <a:effectLst/>
                        <a:latin typeface="Calibri" panose="020F0502020204030204" pitchFamily="34" charset="0"/>
                      </a:endParaRPr>
                    </a:p>
                  </a:txBody>
                  <a:tcPr marL="9525" marR="9525" marT="9525" marB="0" anchor="b">
                    <a:noFill/>
                  </a:tcPr>
                </a:tc>
                <a:tc>
                  <a:txBody>
                    <a:bodyPr/>
                    <a:lstStyle/>
                    <a:p>
                      <a:pPr algn="ctr" fontAlgn="b"/>
                      <a:r>
                        <a:rPr lang="en-US" sz="2000" u="none" strike="noStrike" dirty="0">
                          <a:effectLst/>
                        </a:rPr>
                        <a:t>13%</a:t>
                      </a:r>
                      <a:endParaRPr lang="en-US" sz="2000" b="0" i="0" u="none" strike="noStrike" dirty="0">
                        <a:solidFill>
                          <a:srgbClr val="000000"/>
                        </a:solidFill>
                        <a:effectLst/>
                        <a:latin typeface="Calibri" panose="020F0502020204030204" pitchFamily="34" charset="0"/>
                      </a:endParaRPr>
                    </a:p>
                  </a:txBody>
                  <a:tcPr marL="9525" marR="9525" marT="9525" marB="0" anchor="b">
                    <a:noFill/>
                  </a:tcPr>
                </a:tc>
                <a:extLst>
                  <a:ext uri="{0D108BD9-81ED-4DB2-BD59-A6C34878D82A}">
                    <a16:rowId xmlns:a16="http://schemas.microsoft.com/office/drawing/2014/main" val="239620167"/>
                  </a:ext>
                </a:extLst>
              </a:tr>
              <a:tr h="336313">
                <a:tc>
                  <a:txBody>
                    <a:bodyPr/>
                    <a:lstStyle/>
                    <a:p>
                      <a:pPr algn="l" fontAlgn="b"/>
                      <a:r>
                        <a:rPr lang="en-US" sz="2000" u="none" strike="noStrike">
                          <a:effectLst/>
                        </a:rPr>
                        <a:t>Southeast</a:t>
                      </a:r>
                      <a:endParaRPr lang="en-US" sz="2000" b="0" i="0" u="none" strike="noStrike">
                        <a:solidFill>
                          <a:srgbClr val="000000"/>
                        </a:solidFill>
                        <a:effectLst/>
                        <a:latin typeface="Calibri" panose="020F0502020204030204" pitchFamily="34" charset="0"/>
                      </a:endParaRPr>
                    </a:p>
                  </a:txBody>
                  <a:tcPr marL="9525" marR="9525" marT="9525" marB="0" anchor="b">
                    <a:noFill/>
                  </a:tcPr>
                </a:tc>
                <a:tc>
                  <a:txBody>
                    <a:bodyPr/>
                    <a:lstStyle/>
                    <a:p>
                      <a:pPr algn="r" fontAlgn="b"/>
                      <a:r>
                        <a:rPr lang="en-US" sz="2000" u="none" strike="noStrike" dirty="0">
                          <a:effectLst/>
                        </a:rPr>
                        <a:t>783,786</a:t>
                      </a:r>
                      <a:endParaRPr lang="en-US" sz="2000" b="0" i="0" u="none" strike="noStrike" dirty="0">
                        <a:solidFill>
                          <a:srgbClr val="000000"/>
                        </a:solidFill>
                        <a:effectLst/>
                        <a:latin typeface="Calibri" panose="020F0502020204030204" pitchFamily="34" charset="0"/>
                      </a:endParaRPr>
                    </a:p>
                  </a:txBody>
                  <a:tcPr marL="9525" marR="9525" marT="9525" marB="0" anchor="b">
                    <a:noFill/>
                  </a:tcPr>
                </a:tc>
                <a:tc>
                  <a:txBody>
                    <a:bodyPr/>
                    <a:lstStyle/>
                    <a:p>
                      <a:pPr algn="ctr" fontAlgn="b"/>
                      <a:r>
                        <a:rPr lang="en-US" sz="2000" u="none" strike="noStrike" dirty="0">
                          <a:effectLst/>
                        </a:rPr>
                        <a:t>7%</a:t>
                      </a:r>
                      <a:endParaRPr lang="en-US" sz="2000" b="0" i="0" u="none" strike="noStrike" dirty="0">
                        <a:solidFill>
                          <a:srgbClr val="000000"/>
                        </a:solidFill>
                        <a:effectLst/>
                        <a:latin typeface="Calibri" panose="020F0502020204030204" pitchFamily="34" charset="0"/>
                      </a:endParaRPr>
                    </a:p>
                  </a:txBody>
                  <a:tcPr marL="9525" marR="9525" marT="9525" marB="0" anchor="b">
                    <a:noFill/>
                  </a:tcPr>
                </a:tc>
                <a:extLst>
                  <a:ext uri="{0D108BD9-81ED-4DB2-BD59-A6C34878D82A}">
                    <a16:rowId xmlns:a16="http://schemas.microsoft.com/office/drawing/2014/main" val="1284401999"/>
                  </a:ext>
                </a:extLst>
              </a:tr>
              <a:tr h="360565">
                <a:tc>
                  <a:txBody>
                    <a:bodyPr/>
                    <a:lstStyle/>
                    <a:p>
                      <a:pPr algn="l" fontAlgn="b"/>
                      <a:r>
                        <a:rPr lang="en-US" sz="2000" u="none" strike="noStrike" dirty="0">
                          <a:effectLst/>
                        </a:rPr>
                        <a:t>Southwest</a:t>
                      </a:r>
                      <a:endParaRPr lang="en-US" sz="2000" b="0" i="0" u="none" strike="noStrike" dirty="0">
                        <a:solidFill>
                          <a:srgbClr val="000000"/>
                        </a:solidFill>
                        <a:effectLst/>
                        <a:latin typeface="Calibri" panose="020F0502020204030204" pitchFamily="34" charset="0"/>
                      </a:endParaRPr>
                    </a:p>
                  </a:txBody>
                  <a:tcPr marL="9525" marR="9525" marT="9525" marB="0" anchor="b">
                    <a:lnB w="12700" cap="flat" cmpd="sng" algn="ctr">
                      <a:solidFill>
                        <a:schemeClr val="tx1"/>
                      </a:solidFill>
                      <a:prstDash val="solid"/>
                      <a:round/>
                      <a:headEnd type="none" w="med" len="med"/>
                      <a:tailEnd type="none" w="med" len="med"/>
                    </a:lnB>
                    <a:noFill/>
                  </a:tcPr>
                </a:tc>
                <a:tc>
                  <a:txBody>
                    <a:bodyPr/>
                    <a:lstStyle/>
                    <a:p>
                      <a:pPr algn="r" fontAlgn="b"/>
                      <a:r>
                        <a:rPr lang="en-US" sz="2000" u="none" strike="noStrike" dirty="0">
                          <a:effectLst/>
                        </a:rPr>
                        <a:t>2,939,813</a:t>
                      </a:r>
                      <a:endParaRPr lang="en-US" sz="2000" b="0" i="0" u="none" strike="noStrike" dirty="0">
                        <a:solidFill>
                          <a:srgbClr val="000000"/>
                        </a:solidFill>
                        <a:effectLst/>
                        <a:latin typeface="Calibri" panose="020F0502020204030204" pitchFamily="34" charset="0"/>
                      </a:endParaRPr>
                    </a:p>
                  </a:txBody>
                  <a:tcPr marL="9525" marR="9525" marT="9525" marB="0" anchor="b">
                    <a:lnB w="12700" cap="flat" cmpd="sng" algn="ctr">
                      <a:solidFill>
                        <a:schemeClr val="tx1"/>
                      </a:solidFill>
                      <a:prstDash val="solid"/>
                      <a:round/>
                      <a:headEnd type="none" w="med" len="med"/>
                      <a:tailEnd type="none" w="med" len="med"/>
                    </a:lnB>
                    <a:noFill/>
                  </a:tcPr>
                </a:tc>
                <a:tc>
                  <a:txBody>
                    <a:bodyPr/>
                    <a:lstStyle/>
                    <a:p>
                      <a:pPr algn="ctr" fontAlgn="b"/>
                      <a:r>
                        <a:rPr lang="en-US" sz="2000" u="none" strike="noStrike" dirty="0">
                          <a:effectLst/>
                        </a:rPr>
                        <a:t>25%</a:t>
                      </a:r>
                      <a:endParaRPr lang="en-US" sz="2000" b="0" i="0" u="none" strike="noStrike" dirty="0">
                        <a:solidFill>
                          <a:srgbClr val="000000"/>
                        </a:solidFill>
                        <a:effectLst/>
                        <a:latin typeface="Calibri" panose="020F0502020204030204" pitchFamily="34" charset="0"/>
                      </a:endParaRPr>
                    </a:p>
                  </a:txBody>
                  <a:tcPr marL="9525" marR="9525" marT="9525" marB="0" anchor="b">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23857313"/>
                  </a:ext>
                </a:extLst>
              </a:tr>
              <a:tr h="364719">
                <a:tc>
                  <a:txBody>
                    <a:bodyPr/>
                    <a:lstStyle/>
                    <a:p>
                      <a:pPr algn="l" fontAlgn="b"/>
                      <a:r>
                        <a:rPr lang="en-US" sz="2000" b="1" u="none" strike="noStrike" dirty="0">
                          <a:effectLst/>
                        </a:rPr>
                        <a:t>Grand Total</a:t>
                      </a:r>
                      <a:endParaRPr lang="en-US" sz="2000" b="1" i="0" u="none" strike="noStrike" dirty="0">
                        <a:solidFill>
                          <a:srgbClr val="000000"/>
                        </a:solidFill>
                        <a:effectLst/>
                        <a:latin typeface="Calibri" panose="020F0502020204030204" pitchFamily="34" charset="0"/>
                      </a:endParaRPr>
                    </a:p>
                  </a:txBody>
                  <a:tcPr marL="9525" marR="9525" marT="9525" marB="0" anchor="b">
                    <a:lnT w="12700" cap="flat" cmpd="sng" algn="ctr">
                      <a:solidFill>
                        <a:schemeClr val="tx1"/>
                      </a:solidFill>
                      <a:prstDash val="solid"/>
                      <a:round/>
                      <a:headEnd type="none" w="med" len="med"/>
                      <a:tailEnd type="none" w="med" len="med"/>
                    </a:lnT>
                    <a:noFill/>
                  </a:tcPr>
                </a:tc>
                <a:tc>
                  <a:txBody>
                    <a:bodyPr/>
                    <a:lstStyle/>
                    <a:p>
                      <a:pPr algn="r" fontAlgn="b"/>
                      <a:r>
                        <a:rPr lang="en-US" sz="2000" b="1" u="none" strike="noStrike" dirty="0">
                          <a:effectLst/>
                        </a:rPr>
                        <a:t>11,780,046</a:t>
                      </a:r>
                      <a:endParaRPr lang="en-US" sz="2000" b="1" i="0" u="none" strike="noStrike" dirty="0">
                        <a:solidFill>
                          <a:srgbClr val="000000"/>
                        </a:solidFill>
                        <a:effectLst/>
                        <a:latin typeface="Calibri" panose="020F0502020204030204" pitchFamily="34" charset="0"/>
                      </a:endParaRPr>
                    </a:p>
                  </a:txBody>
                  <a:tcPr marL="9525" marR="9525" marT="9525" marB="0" anchor="b">
                    <a:lnT w="12700" cap="flat" cmpd="sng" algn="ctr">
                      <a:solidFill>
                        <a:schemeClr val="tx1"/>
                      </a:solidFill>
                      <a:prstDash val="solid"/>
                      <a:round/>
                      <a:headEnd type="none" w="med" len="med"/>
                      <a:tailEnd type="none" w="med" len="med"/>
                    </a:lnT>
                    <a:noFill/>
                  </a:tcPr>
                </a:tc>
                <a:tc>
                  <a:txBody>
                    <a:bodyPr/>
                    <a:lstStyle/>
                    <a:p>
                      <a:pPr algn="ctr" fontAlgn="b"/>
                      <a:r>
                        <a:rPr lang="en-US" sz="2000" b="1" u="none" strike="noStrike" dirty="0">
                          <a:effectLst/>
                        </a:rPr>
                        <a:t>1</a:t>
                      </a:r>
                      <a:endParaRPr lang="en-US" sz="2000" b="1" i="0" u="none" strike="noStrike" dirty="0">
                        <a:solidFill>
                          <a:srgbClr val="000000"/>
                        </a:solidFill>
                        <a:effectLst/>
                        <a:latin typeface="Calibri" panose="020F0502020204030204" pitchFamily="34" charset="0"/>
                      </a:endParaRPr>
                    </a:p>
                  </a:txBody>
                  <a:tcPr marL="9525" marR="9525" marT="9525" marB="0" anchor="b">
                    <a:lnT w="127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3376552868"/>
                  </a:ext>
                </a:extLst>
              </a:tr>
            </a:tbl>
          </a:graphicData>
        </a:graphic>
      </p:graphicFrame>
    </p:spTree>
    <p:extLst>
      <p:ext uri="{BB962C8B-B14F-4D97-AF65-F5344CB8AC3E}">
        <p14:creationId xmlns:p14="http://schemas.microsoft.com/office/powerpoint/2010/main" val="30932227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3916C65-E84D-79E0-0E37-23587E1B6002}"/>
              </a:ext>
            </a:extLst>
          </p:cNvPr>
          <p:cNvSpPr>
            <a:spLocks noGrp="1"/>
          </p:cNvSpPr>
          <p:nvPr>
            <p:ph type="sldNum" sz="quarter" idx="11"/>
          </p:nvPr>
        </p:nvSpPr>
        <p:spPr/>
        <p:txBody>
          <a:bodyPr/>
          <a:lstStyle/>
          <a:p>
            <a:fld id="{383B7B7A-CDDA-7C44-B1B0-1F1E45567B3B}" type="slidenum">
              <a:rPr lang="en-US" smtClean="0"/>
              <a:pPr/>
              <a:t>24</a:t>
            </a:fld>
            <a:endParaRPr lang="en-US"/>
          </a:p>
        </p:txBody>
      </p:sp>
      <p:sp>
        <p:nvSpPr>
          <p:cNvPr id="3" name="Title 2">
            <a:extLst>
              <a:ext uri="{FF2B5EF4-FFF2-40B4-BE49-F238E27FC236}">
                <a16:creationId xmlns:a16="http://schemas.microsoft.com/office/drawing/2014/main" id="{48002B86-13AE-DA25-61E1-A4D31C94F54B}"/>
              </a:ext>
            </a:extLst>
          </p:cNvPr>
          <p:cNvSpPr>
            <a:spLocks noGrp="1"/>
          </p:cNvSpPr>
          <p:nvPr>
            <p:ph type="title"/>
          </p:nvPr>
        </p:nvSpPr>
        <p:spPr/>
        <p:txBody>
          <a:bodyPr/>
          <a:lstStyle/>
          <a:p>
            <a:r>
              <a:rPr lang="en-US" dirty="0"/>
              <a:t>Award sequence Continued</a:t>
            </a:r>
          </a:p>
        </p:txBody>
      </p:sp>
      <p:sp>
        <p:nvSpPr>
          <p:cNvPr id="4" name="Text Placeholder 3">
            <a:extLst>
              <a:ext uri="{FF2B5EF4-FFF2-40B4-BE49-F238E27FC236}">
                <a16:creationId xmlns:a16="http://schemas.microsoft.com/office/drawing/2014/main" id="{5F8855D2-60F2-3D36-BBC0-A51DF2985B19}"/>
              </a:ext>
            </a:extLst>
          </p:cNvPr>
          <p:cNvSpPr>
            <a:spLocks noGrp="1"/>
          </p:cNvSpPr>
          <p:nvPr>
            <p:ph type="body" sz="quarter" idx="12"/>
          </p:nvPr>
        </p:nvSpPr>
        <p:spPr>
          <a:xfrm>
            <a:off x="1064302" y="2008682"/>
            <a:ext cx="9878336" cy="4150817"/>
          </a:xfrm>
        </p:spPr>
        <p:txBody>
          <a:bodyPr vert="horz" lIns="91440" tIns="45720" rIns="91440" bIns="45720" rtlCol="0" anchor="t">
            <a:normAutofit lnSpcReduction="10000"/>
          </a:bodyPr>
          <a:lstStyle/>
          <a:p>
            <a:r>
              <a:rPr lang="en-US" b="1" dirty="0"/>
              <a:t>Regional Award Sequence</a:t>
            </a:r>
          </a:p>
          <a:p>
            <a:pPr lvl="1"/>
            <a:r>
              <a:rPr lang="en-US">
                <a:ea typeface="Open Sans"/>
                <a:cs typeface="Open Sans"/>
              </a:rPr>
              <a:t>Highest Scoring </a:t>
            </a:r>
            <a:r>
              <a:rPr lang="en-US" b="1">
                <a:ea typeface="Open Sans"/>
                <a:cs typeface="Open Sans"/>
              </a:rPr>
              <a:t>Rural</a:t>
            </a:r>
            <a:r>
              <a:rPr lang="en-US">
                <a:ea typeface="Open Sans"/>
                <a:cs typeface="Open Sans"/>
              </a:rPr>
              <a:t> project (New Affordability – General Occupancy or Senior)</a:t>
            </a:r>
          </a:p>
          <a:p>
            <a:pPr lvl="1"/>
            <a:r>
              <a:rPr lang="en-US">
                <a:ea typeface="Open Sans"/>
                <a:cs typeface="Open Sans"/>
              </a:rPr>
              <a:t>Highest Scoring project from the opposite funding pool </a:t>
            </a:r>
          </a:p>
          <a:p>
            <a:pPr lvl="2"/>
            <a:r>
              <a:rPr lang="en-US">
                <a:ea typeface="Open Sans"/>
                <a:cs typeface="Open Sans"/>
              </a:rPr>
              <a:t>(</a:t>
            </a:r>
            <a:r>
              <a:rPr lang="en-US">
                <a:ea typeface="+mn-lt"/>
                <a:cs typeface="+mn-lt"/>
              </a:rPr>
              <a:t>e.g., If Step 1 funds a General Occupancy project, Step 2 will fund the highest-scoring Senior project).</a:t>
            </a:r>
            <a:endParaRPr lang="en-US"/>
          </a:p>
          <a:p>
            <a:r>
              <a:rPr lang="en-US" b="1" dirty="0"/>
              <a:t>Statewide Redistribution of Unused Regional Credits</a:t>
            </a:r>
          </a:p>
          <a:p>
            <a:pPr lvl="1"/>
            <a:r>
              <a:rPr lang="en-US" dirty="0"/>
              <a:t>QCT with Concerted Community Revitalization Plan (two projects)</a:t>
            </a:r>
          </a:p>
          <a:p>
            <a:pPr lvl="1"/>
            <a:r>
              <a:rPr lang="en-US" dirty="0"/>
              <a:t>Community Impact Strategic Initiative (at least one project) </a:t>
            </a:r>
          </a:p>
          <a:p>
            <a:r>
              <a:rPr lang="en-US" b="1" dirty="0"/>
              <a:t>Forward Allocation Adjustment</a:t>
            </a:r>
          </a:p>
        </p:txBody>
      </p:sp>
    </p:spTree>
    <p:extLst>
      <p:ext uri="{BB962C8B-B14F-4D97-AF65-F5344CB8AC3E}">
        <p14:creationId xmlns:p14="http://schemas.microsoft.com/office/powerpoint/2010/main" val="12540189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3F2B423-10BE-82A2-5134-3A011EC20064}"/>
              </a:ext>
            </a:extLst>
          </p:cNvPr>
          <p:cNvSpPr>
            <a:spLocks noGrp="1"/>
          </p:cNvSpPr>
          <p:nvPr>
            <p:ph type="sldNum" sz="quarter" idx="10"/>
          </p:nvPr>
        </p:nvSpPr>
        <p:spPr/>
        <p:txBody>
          <a:bodyPr/>
          <a:lstStyle/>
          <a:p>
            <a:fld id="{383B7B7A-CDDA-7C44-B1B0-1F1E45567B3B}" type="slidenum">
              <a:rPr lang="en-US" smtClean="0"/>
              <a:pPr/>
              <a:t>25</a:t>
            </a:fld>
            <a:endParaRPr lang="en-US"/>
          </a:p>
        </p:txBody>
      </p:sp>
      <p:graphicFrame>
        <p:nvGraphicFramePr>
          <p:cNvPr id="4" name="Table 3">
            <a:extLst>
              <a:ext uri="{FF2B5EF4-FFF2-40B4-BE49-F238E27FC236}">
                <a16:creationId xmlns:a16="http://schemas.microsoft.com/office/drawing/2014/main" id="{83A5C66F-19B7-F433-9EDD-B4F3D9AB7978}"/>
              </a:ext>
            </a:extLst>
          </p:cNvPr>
          <p:cNvGraphicFramePr>
            <a:graphicFrameLocks noGrp="1"/>
          </p:cNvGraphicFramePr>
          <p:nvPr>
            <p:extLst>
              <p:ext uri="{D42A27DB-BD31-4B8C-83A1-F6EECF244321}">
                <p14:modId xmlns:p14="http://schemas.microsoft.com/office/powerpoint/2010/main" val="4056972633"/>
              </p:ext>
            </p:extLst>
          </p:nvPr>
        </p:nvGraphicFramePr>
        <p:xfrm>
          <a:off x="342900" y="345072"/>
          <a:ext cx="11506200" cy="5805193"/>
        </p:xfrm>
        <a:graphic>
          <a:graphicData uri="http://schemas.openxmlformats.org/drawingml/2006/table">
            <a:tbl>
              <a:tblPr firstRow="1" bandRow="1">
                <a:tableStyleId>{5C22544A-7EE6-4342-B048-85BDC9FD1C3A}</a:tableStyleId>
              </a:tblPr>
              <a:tblGrid>
                <a:gridCol w="2301240">
                  <a:extLst>
                    <a:ext uri="{9D8B030D-6E8A-4147-A177-3AD203B41FA5}">
                      <a16:colId xmlns:a16="http://schemas.microsoft.com/office/drawing/2014/main" val="3132933759"/>
                    </a:ext>
                  </a:extLst>
                </a:gridCol>
                <a:gridCol w="2425165">
                  <a:extLst>
                    <a:ext uri="{9D8B030D-6E8A-4147-A177-3AD203B41FA5}">
                      <a16:colId xmlns:a16="http://schemas.microsoft.com/office/drawing/2014/main" val="1502781998"/>
                    </a:ext>
                  </a:extLst>
                </a:gridCol>
                <a:gridCol w="2177315">
                  <a:extLst>
                    <a:ext uri="{9D8B030D-6E8A-4147-A177-3AD203B41FA5}">
                      <a16:colId xmlns:a16="http://schemas.microsoft.com/office/drawing/2014/main" val="1495225529"/>
                    </a:ext>
                  </a:extLst>
                </a:gridCol>
                <a:gridCol w="2301240">
                  <a:extLst>
                    <a:ext uri="{9D8B030D-6E8A-4147-A177-3AD203B41FA5}">
                      <a16:colId xmlns:a16="http://schemas.microsoft.com/office/drawing/2014/main" val="4074855968"/>
                    </a:ext>
                  </a:extLst>
                </a:gridCol>
                <a:gridCol w="2301240">
                  <a:extLst>
                    <a:ext uri="{9D8B030D-6E8A-4147-A177-3AD203B41FA5}">
                      <a16:colId xmlns:a16="http://schemas.microsoft.com/office/drawing/2014/main" val="3634048502"/>
                    </a:ext>
                  </a:extLst>
                </a:gridCol>
              </a:tblGrid>
              <a:tr h="370840">
                <a:tc>
                  <a:txBody>
                    <a:bodyPr/>
                    <a:lstStyle/>
                    <a:p>
                      <a:pPr algn="ctr" rtl="0" fontAlgn="base">
                        <a:buNone/>
                      </a:pPr>
                      <a:r>
                        <a:rPr lang="en-US" sz="2000" dirty="0">
                          <a:solidFill>
                            <a:srgbClr val="FFFFFF"/>
                          </a:solidFill>
                          <a:effectLst/>
                          <a:latin typeface="Aptos" panose="020B0004020202020204" pitchFamily="34" charset="0"/>
                        </a:rPr>
                        <a:t> </a:t>
                      </a:r>
                    </a:p>
                  </a:txBody>
                  <a:tcPr marL="3833" marR="3833" marT="3833" marB="0" anchor="ctr"/>
                </a:tc>
                <a:tc>
                  <a:txBody>
                    <a:bodyPr/>
                    <a:lstStyle/>
                    <a:p>
                      <a:pPr algn="ctr" rtl="0" fontAlgn="base">
                        <a:buNone/>
                      </a:pPr>
                      <a:r>
                        <a:rPr lang="en-US" sz="2000" dirty="0">
                          <a:solidFill>
                            <a:srgbClr val="FFFFFF"/>
                          </a:solidFill>
                          <a:effectLst/>
                          <a:latin typeface="Aptos" panose="020B0004020202020204" pitchFamily="34" charset="0"/>
                        </a:rPr>
                        <a:t>Set Aside</a:t>
                      </a:r>
                    </a:p>
                  </a:txBody>
                  <a:tcPr marL="3833" marR="3833" marT="3833" marB="0" anchor="ctr"/>
                </a:tc>
                <a:tc>
                  <a:txBody>
                    <a:bodyPr/>
                    <a:lstStyle/>
                    <a:p>
                      <a:pPr algn="ctr" rtl="0" fontAlgn="base">
                        <a:buNone/>
                      </a:pPr>
                      <a:r>
                        <a:rPr lang="en-US" sz="2000">
                          <a:solidFill>
                            <a:srgbClr val="FFFFFF"/>
                          </a:solidFill>
                          <a:effectLst/>
                          <a:latin typeface="Aptos" panose="020B0004020202020204" pitchFamily="34" charset="0"/>
                        </a:rPr>
                        <a:t>Funding Pool</a:t>
                      </a:r>
                    </a:p>
                  </a:txBody>
                  <a:tcPr marL="3833" marR="3833" marT="3833" marB="0" anchor="ctr"/>
                </a:tc>
                <a:tc>
                  <a:txBody>
                    <a:bodyPr/>
                    <a:lstStyle/>
                    <a:p>
                      <a:pPr algn="ctr" rtl="0" fontAlgn="base">
                        <a:buNone/>
                      </a:pPr>
                      <a:r>
                        <a:rPr lang="en-US" sz="2000">
                          <a:solidFill>
                            <a:srgbClr val="FFFFFF"/>
                          </a:solidFill>
                          <a:effectLst/>
                          <a:latin typeface="Aptos" panose="020B0004020202020204" pitchFamily="34" charset="0"/>
                        </a:rPr>
                        <a:t>Region</a:t>
                      </a:r>
                    </a:p>
                  </a:txBody>
                  <a:tcPr marL="3833" marR="3833" marT="3833" marB="0" anchor="ctr"/>
                </a:tc>
                <a:tc>
                  <a:txBody>
                    <a:bodyPr/>
                    <a:lstStyle/>
                    <a:p>
                      <a:pPr algn="ctr" rtl="0" fontAlgn="base">
                        <a:buNone/>
                      </a:pPr>
                      <a:r>
                        <a:rPr lang="en-US" sz="2000" dirty="0">
                          <a:solidFill>
                            <a:srgbClr val="FFFFFF"/>
                          </a:solidFill>
                          <a:effectLst/>
                          <a:latin typeface="Aptos" panose="020B0004020202020204" pitchFamily="34" charset="0"/>
                        </a:rPr>
                        <a:t>Metropolitan or Rural</a:t>
                      </a:r>
                    </a:p>
                  </a:txBody>
                  <a:tcPr marL="3833" marR="3833" marT="3833" marB="0" anchor="ctr"/>
                </a:tc>
                <a:extLst>
                  <a:ext uri="{0D108BD9-81ED-4DB2-BD59-A6C34878D82A}">
                    <a16:rowId xmlns:a16="http://schemas.microsoft.com/office/drawing/2014/main" val="455656916"/>
                  </a:ext>
                </a:extLst>
              </a:tr>
              <a:tr h="370840">
                <a:tc>
                  <a:txBody>
                    <a:bodyPr/>
                    <a:lstStyle/>
                    <a:p>
                      <a:pPr algn="l" rtl="0" fontAlgn="base">
                        <a:buNone/>
                      </a:pPr>
                      <a:r>
                        <a:rPr lang="en-US" sz="2000">
                          <a:solidFill>
                            <a:srgbClr val="000000"/>
                          </a:solidFill>
                          <a:effectLst/>
                          <a:latin typeface="Aptos" panose="020B0004020202020204" pitchFamily="34" charset="0"/>
                        </a:rPr>
                        <a:t>Project 1</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CHDO Sponsor</a:t>
                      </a:r>
                    </a:p>
                  </a:txBody>
                  <a:tcPr marL="45996" marR="3833" marT="3833" marB="0" anchor="ctr"/>
                </a:tc>
                <a:tc>
                  <a:txBody>
                    <a:bodyPr/>
                    <a:lstStyle/>
                    <a:p>
                      <a:pPr algn="l" rtl="0" fontAlgn="base">
                        <a:buNone/>
                      </a:pPr>
                      <a:r>
                        <a:rPr lang="en-US" sz="2000">
                          <a:solidFill>
                            <a:srgbClr val="000000"/>
                          </a:solidFill>
                          <a:effectLst/>
                          <a:latin typeface="Aptos" panose="020B0004020202020204" pitchFamily="34" charset="0"/>
                        </a:rPr>
                        <a:t> </a:t>
                      </a:r>
                    </a:p>
                  </a:txBody>
                  <a:tcPr marL="45996" marR="3833" marT="3833" marB="0" anchor="ctr"/>
                </a:tc>
                <a:tc>
                  <a:txBody>
                    <a:bodyPr/>
                    <a:lstStyle/>
                    <a:p>
                      <a:pPr algn="l" rtl="0" fontAlgn="base">
                        <a:buNone/>
                      </a:pPr>
                      <a:r>
                        <a:rPr lang="en-US" sz="2000">
                          <a:solidFill>
                            <a:srgbClr val="000000"/>
                          </a:solidFill>
                          <a:effectLst/>
                          <a:latin typeface="Aptos" panose="020B0004020202020204" pitchFamily="34" charset="0"/>
                        </a:rPr>
                        <a:t>N/A</a:t>
                      </a:r>
                    </a:p>
                  </a:txBody>
                  <a:tcPr marL="45996" marR="3833" marT="3833" marB="0" anchor="ctr"/>
                </a:tc>
                <a:tc>
                  <a:txBody>
                    <a:bodyPr/>
                    <a:lstStyle/>
                    <a:p>
                      <a:pPr algn="l" rtl="0" fontAlgn="base">
                        <a:buNone/>
                      </a:pPr>
                      <a:r>
                        <a:rPr lang="en-US" sz="2000">
                          <a:solidFill>
                            <a:srgbClr val="000000"/>
                          </a:solidFill>
                          <a:effectLst/>
                          <a:latin typeface="Aptos" panose="020B0004020202020204" pitchFamily="34" charset="0"/>
                        </a:rPr>
                        <a:t>N/A</a:t>
                      </a:r>
                    </a:p>
                  </a:txBody>
                  <a:tcPr marL="45996" marR="3833" marT="3833" marB="0" anchor="ctr"/>
                </a:tc>
                <a:extLst>
                  <a:ext uri="{0D108BD9-81ED-4DB2-BD59-A6C34878D82A}">
                    <a16:rowId xmlns:a16="http://schemas.microsoft.com/office/drawing/2014/main" val="2360658302"/>
                  </a:ext>
                </a:extLst>
              </a:tr>
              <a:tr h="370840">
                <a:tc>
                  <a:txBody>
                    <a:bodyPr/>
                    <a:lstStyle/>
                    <a:p>
                      <a:pPr algn="l" rtl="0" fontAlgn="base">
                        <a:buNone/>
                      </a:pPr>
                      <a:r>
                        <a:rPr lang="en-US" sz="2000">
                          <a:solidFill>
                            <a:srgbClr val="000000"/>
                          </a:solidFill>
                          <a:effectLst/>
                          <a:latin typeface="Aptos" panose="020B0004020202020204" pitchFamily="34" charset="0"/>
                        </a:rPr>
                        <a:t>Project 2</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CHDO Sponsor</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 </a:t>
                      </a:r>
                    </a:p>
                  </a:txBody>
                  <a:tcPr marL="45996" marR="3833" marT="3833" marB="0" anchor="ctr"/>
                </a:tc>
                <a:tc>
                  <a:txBody>
                    <a:bodyPr/>
                    <a:lstStyle/>
                    <a:p>
                      <a:pPr algn="l" rtl="0" fontAlgn="base">
                        <a:buNone/>
                      </a:pPr>
                      <a:r>
                        <a:rPr lang="en-US" sz="2000">
                          <a:solidFill>
                            <a:srgbClr val="000000"/>
                          </a:solidFill>
                          <a:effectLst/>
                          <a:latin typeface="Aptos" panose="020B0004020202020204" pitchFamily="34" charset="0"/>
                        </a:rPr>
                        <a:t>N/A</a:t>
                      </a:r>
                    </a:p>
                  </a:txBody>
                  <a:tcPr marL="45996" marR="3833" marT="3833" marB="0" anchor="ctr"/>
                </a:tc>
                <a:tc>
                  <a:txBody>
                    <a:bodyPr/>
                    <a:lstStyle/>
                    <a:p>
                      <a:pPr algn="l" rtl="0" fontAlgn="base">
                        <a:buNone/>
                      </a:pPr>
                      <a:r>
                        <a:rPr lang="en-US" sz="2000">
                          <a:solidFill>
                            <a:srgbClr val="000000"/>
                          </a:solidFill>
                          <a:effectLst/>
                          <a:latin typeface="Aptos" panose="020B0004020202020204" pitchFamily="34" charset="0"/>
                        </a:rPr>
                        <a:t>N/A</a:t>
                      </a:r>
                    </a:p>
                  </a:txBody>
                  <a:tcPr marL="45996" marR="3833" marT="3833" marB="0" anchor="ctr"/>
                </a:tc>
                <a:extLst>
                  <a:ext uri="{0D108BD9-81ED-4DB2-BD59-A6C34878D82A}">
                    <a16:rowId xmlns:a16="http://schemas.microsoft.com/office/drawing/2014/main" val="4079890908"/>
                  </a:ext>
                </a:extLst>
              </a:tr>
              <a:tr h="370840">
                <a:tc>
                  <a:txBody>
                    <a:bodyPr/>
                    <a:lstStyle/>
                    <a:p>
                      <a:pPr algn="l" rtl="0" fontAlgn="base">
                        <a:buNone/>
                      </a:pPr>
                      <a:r>
                        <a:rPr lang="en-US" sz="2000">
                          <a:solidFill>
                            <a:srgbClr val="000000"/>
                          </a:solidFill>
                          <a:effectLst/>
                          <a:latin typeface="Aptos" panose="020B0004020202020204" pitchFamily="34" charset="0"/>
                        </a:rPr>
                        <a:t>Project 3</a:t>
                      </a:r>
                    </a:p>
                  </a:txBody>
                  <a:tcPr marL="45996" marR="3833" marT="3833" marB="0" anchor="ctr"/>
                </a:tc>
                <a:tc>
                  <a:txBody>
                    <a:bodyPr/>
                    <a:lstStyle/>
                    <a:p>
                      <a:pPr algn="l" rtl="0" fontAlgn="base">
                        <a:buNone/>
                      </a:pPr>
                      <a:r>
                        <a:rPr lang="en-US" sz="2000">
                          <a:solidFill>
                            <a:srgbClr val="000000"/>
                          </a:solidFill>
                          <a:effectLst/>
                          <a:latin typeface="Aptos" panose="020B0004020202020204" pitchFamily="34" charset="0"/>
                        </a:rPr>
                        <a:t>PSH #1</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TPSHN</a:t>
                      </a:r>
                    </a:p>
                  </a:txBody>
                  <a:tcPr marL="45996" marR="3833" marT="3833" marB="0" anchor="ctr"/>
                </a:tc>
                <a:tc>
                  <a:txBody>
                    <a:bodyPr/>
                    <a:lstStyle/>
                    <a:p>
                      <a:pPr algn="l" rtl="0" fontAlgn="base">
                        <a:buNone/>
                      </a:pPr>
                      <a:r>
                        <a:rPr lang="en-US" sz="2000">
                          <a:solidFill>
                            <a:srgbClr val="000000"/>
                          </a:solidFill>
                          <a:effectLst/>
                          <a:latin typeface="Aptos" panose="020B0004020202020204" pitchFamily="34" charset="0"/>
                        </a:rPr>
                        <a:t>N/A</a:t>
                      </a:r>
                    </a:p>
                  </a:txBody>
                  <a:tcPr marL="45996" marR="3833" marT="3833" marB="0" anchor="ctr"/>
                </a:tc>
                <a:tc>
                  <a:txBody>
                    <a:bodyPr/>
                    <a:lstStyle/>
                    <a:p>
                      <a:pPr algn="l" rtl="0" fontAlgn="base">
                        <a:buNone/>
                      </a:pPr>
                      <a:r>
                        <a:rPr lang="en-US" sz="2000">
                          <a:solidFill>
                            <a:srgbClr val="000000"/>
                          </a:solidFill>
                          <a:effectLst/>
                          <a:latin typeface="Aptos" panose="020B0004020202020204" pitchFamily="34" charset="0"/>
                        </a:rPr>
                        <a:t>N/A</a:t>
                      </a:r>
                    </a:p>
                  </a:txBody>
                  <a:tcPr marL="45996" marR="3833" marT="3833" marB="0" anchor="ctr"/>
                </a:tc>
                <a:extLst>
                  <a:ext uri="{0D108BD9-81ED-4DB2-BD59-A6C34878D82A}">
                    <a16:rowId xmlns:a16="http://schemas.microsoft.com/office/drawing/2014/main" val="855280305"/>
                  </a:ext>
                </a:extLst>
              </a:tr>
              <a:tr h="370840">
                <a:tc>
                  <a:txBody>
                    <a:bodyPr/>
                    <a:lstStyle/>
                    <a:p>
                      <a:pPr algn="l" rtl="0" fontAlgn="base">
                        <a:buNone/>
                      </a:pPr>
                      <a:r>
                        <a:rPr lang="en-US" sz="2000">
                          <a:solidFill>
                            <a:srgbClr val="000000"/>
                          </a:solidFill>
                          <a:effectLst/>
                          <a:latin typeface="Aptos" panose="020B0004020202020204" pitchFamily="34" charset="0"/>
                        </a:rPr>
                        <a:t>Project 4</a:t>
                      </a:r>
                    </a:p>
                  </a:txBody>
                  <a:tcPr marL="45996" marR="3833" marT="3833" marB="0" anchor="ctr"/>
                </a:tc>
                <a:tc>
                  <a:txBody>
                    <a:bodyPr/>
                    <a:lstStyle/>
                    <a:p>
                      <a:pPr algn="l" rtl="0" fontAlgn="base">
                        <a:buNone/>
                      </a:pPr>
                      <a:r>
                        <a:rPr lang="en-US" sz="2000">
                          <a:solidFill>
                            <a:srgbClr val="000000"/>
                          </a:solidFill>
                          <a:effectLst/>
                          <a:latin typeface="Aptos" panose="020B0004020202020204" pitchFamily="34" charset="0"/>
                        </a:rPr>
                        <a:t>PSH #2</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TPSHN</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N/A</a:t>
                      </a:r>
                    </a:p>
                  </a:txBody>
                  <a:tcPr marL="45996" marR="3833" marT="3833" marB="0" anchor="ctr"/>
                </a:tc>
                <a:tc>
                  <a:txBody>
                    <a:bodyPr/>
                    <a:lstStyle/>
                    <a:p>
                      <a:pPr algn="l" rtl="0" fontAlgn="base">
                        <a:buNone/>
                      </a:pPr>
                      <a:r>
                        <a:rPr lang="en-US" sz="2000">
                          <a:solidFill>
                            <a:srgbClr val="000000"/>
                          </a:solidFill>
                          <a:effectLst/>
                          <a:latin typeface="Aptos" panose="020B0004020202020204" pitchFamily="34" charset="0"/>
                        </a:rPr>
                        <a:t>N/A</a:t>
                      </a:r>
                    </a:p>
                  </a:txBody>
                  <a:tcPr marL="45996" marR="3833" marT="3833" marB="0" anchor="ctr"/>
                </a:tc>
                <a:extLst>
                  <a:ext uri="{0D108BD9-81ED-4DB2-BD59-A6C34878D82A}">
                    <a16:rowId xmlns:a16="http://schemas.microsoft.com/office/drawing/2014/main" val="1413493076"/>
                  </a:ext>
                </a:extLst>
              </a:tr>
              <a:tr h="370840">
                <a:tc>
                  <a:txBody>
                    <a:bodyPr/>
                    <a:lstStyle/>
                    <a:p>
                      <a:pPr algn="l" rtl="0" fontAlgn="base">
                        <a:buNone/>
                      </a:pPr>
                      <a:r>
                        <a:rPr lang="en-US" sz="2000">
                          <a:solidFill>
                            <a:srgbClr val="000000"/>
                          </a:solidFill>
                          <a:effectLst/>
                          <a:latin typeface="Aptos" panose="020B0004020202020204" pitchFamily="34" charset="0"/>
                        </a:rPr>
                        <a:t>Project 5</a:t>
                      </a:r>
                    </a:p>
                  </a:txBody>
                  <a:tcPr marL="45996" marR="3833" marT="3833" marB="0" anchor="ctr"/>
                </a:tc>
                <a:tc>
                  <a:txBody>
                    <a:bodyPr/>
                    <a:lstStyle/>
                    <a:p>
                      <a:pPr algn="l" rtl="0" fontAlgn="base">
                        <a:buNone/>
                      </a:pPr>
                      <a:r>
                        <a:rPr lang="en-US" sz="2000">
                          <a:solidFill>
                            <a:srgbClr val="000000"/>
                          </a:solidFill>
                          <a:effectLst/>
                          <a:latin typeface="Aptos" panose="020B0004020202020204" pitchFamily="34" charset="0"/>
                        </a:rPr>
                        <a:t>Non-PSH</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TPSHN</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N/A</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N/A</a:t>
                      </a:r>
                    </a:p>
                  </a:txBody>
                  <a:tcPr marL="45996" marR="3833" marT="3833" marB="0" anchor="ctr"/>
                </a:tc>
                <a:extLst>
                  <a:ext uri="{0D108BD9-81ED-4DB2-BD59-A6C34878D82A}">
                    <a16:rowId xmlns:a16="http://schemas.microsoft.com/office/drawing/2014/main" val="600683743"/>
                  </a:ext>
                </a:extLst>
              </a:tr>
              <a:tr h="370840">
                <a:tc>
                  <a:txBody>
                    <a:bodyPr/>
                    <a:lstStyle/>
                    <a:p>
                      <a:pPr algn="l" rtl="0" fontAlgn="base">
                        <a:buNone/>
                      </a:pPr>
                      <a:r>
                        <a:rPr lang="en-US" sz="2000" dirty="0">
                          <a:solidFill>
                            <a:srgbClr val="000000"/>
                          </a:solidFill>
                          <a:effectLst/>
                          <a:latin typeface="Aptos" panose="020B0004020202020204" pitchFamily="34" charset="0"/>
                        </a:rPr>
                        <a:t>Project 6</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Balance of State</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TPSHN</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N/A</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N/A</a:t>
                      </a:r>
                    </a:p>
                  </a:txBody>
                  <a:tcPr marL="45996" marR="3833" marT="3833" marB="0" anchor="ctr"/>
                </a:tc>
                <a:extLst>
                  <a:ext uri="{0D108BD9-81ED-4DB2-BD59-A6C34878D82A}">
                    <a16:rowId xmlns:a16="http://schemas.microsoft.com/office/drawing/2014/main" val="4078073124"/>
                  </a:ext>
                </a:extLst>
              </a:tr>
              <a:tr h="370840">
                <a:tc>
                  <a:txBody>
                    <a:bodyPr/>
                    <a:lstStyle/>
                    <a:p>
                      <a:pPr algn="l" rtl="0" fontAlgn="base">
                        <a:buNone/>
                      </a:pPr>
                      <a:r>
                        <a:rPr lang="en-US" sz="2000" dirty="0">
                          <a:solidFill>
                            <a:srgbClr val="000000"/>
                          </a:solidFill>
                          <a:effectLst/>
                          <a:latin typeface="Aptos" panose="020B0004020202020204" pitchFamily="34" charset="0"/>
                        </a:rPr>
                        <a:t>Project 7</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Rental Assistance</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PA</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N/A</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N/A</a:t>
                      </a:r>
                    </a:p>
                  </a:txBody>
                  <a:tcPr marL="45996" marR="3833" marT="3833" marB="0" anchor="ctr"/>
                </a:tc>
                <a:extLst>
                  <a:ext uri="{0D108BD9-81ED-4DB2-BD59-A6C34878D82A}">
                    <a16:rowId xmlns:a16="http://schemas.microsoft.com/office/drawing/2014/main" val="2355485770"/>
                  </a:ext>
                </a:extLst>
              </a:tr>
              <a:tr h="370840">
                <a:tc>
                  <a:txBody>
                    <a:bodyPr/>
                    <a:lstStyle/>
                    <a:p>
                      <a:pPr algn="l" rtl="0" fontAlgn="base">
                        <a:buNone/>
                      </a:pPr>
                      <a:r>
                        <a:rPr lang="en-US" sz="2000" dirty="0">
                          <a:solidFill>
                            <a:srgbClr val="000000"/>
                          </a:solidFill>
                          <a:effectLst/>
                          <a:latin typeface="Aptos" panose="020B0004020202020204" pitchFamily="34" charset="0"/>
                        </a:rPr>
                        <a:t>Project 8</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LIHTC </a:t>
                      </a:r>
                      <a:r>
                        <a:rPr lang="en-US" sz="2000" dirty="0" err="1">
                          <a:solidFill>
                            <a:srgbClr val="000000"/>
                          </a:solidFill>
                          <a:effectLst/>
                          <a:latin typeface="Aptos" panose="020B0004020202020204" pitchFamily="34" charset="0"/>
                        </a:rPr>
                        <a:t>Resyndication</a:t>
                      </a:r>
                      <a:endParaRPr lang="en-US" sz="2000" dirty="0">
                        <a:solidFill>
                          <a:srgbClr val="000000"/>
                        </a:solidFill>
                        <a:effectLst/>
                        <a:latin typeface="Aptos" panose="020B0004020202020204" pitchFamily="34" charset="0"/>
                      </a:endParaRP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PA</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N/A</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N/A</a:t>
                      </a:r>
                    </a:p>
                  </a:txBody>
                  <a:tcPr marL="45996" marR="3833" marT="3833" marB="0" anchor="ctr"/>
                </a:tc>
                <a:extLst>
                  <a:ext uri="{0D108BD9-81ED-4DB2-BD59-A6C34878D82A}">
                    <a16:rowId xmlns:a16="http://schemas.microsoft.com/office/drawing/2014/main" val="2617891241"/>
                  </a:ext>
                </a:extLst>
              </a:tr>
              <a:tr h="370840">
                <a:tc>
                  <a:txBody>
                    <a:bodyPr/>
                    <a:lstStyle/>
                    <a:p>
                      <a:pPr algn="l" rtl="0" fontAlgn="base">
                        <a:buNone/>
                      </a:pPr>
                      <a:r>
                        <a:rPr lang="en-US" sz="2000" dirty="0">
                          <a:solidFill>
                            <a:srgbClr val="000000"/>
                          </a:solidFill>
                          <a:effectLst/>
                          <a:latin typeface="Aptos" panose="020B0004020202020204" pitchFamily="34" charset="0"/>
                        </a:rPr>
                        <a:t>Project 10</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N/A</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NA-GO</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Southeast</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Rural</a:t>
                      </a:r>
                    </a:p>
                  </a:txBody>
                  <a:tcPr marL="45996" marR="3833" marT="3833" marB="0" anchor="ctr"/>
                </a:tc>
                <a:extLst>
                  <a:ext uri="{0D108BD9-81ED-4DB2-BD59-A6C34878D82A}">
                    <a16:rowId xmlns:a16="http://schemas.microsoft.com/office/drawing/2014/main" val="4245127909"/>
                  </a:ext>
                </a:extLst>
              </a:tr>
              <a:tr h="370840">
                <a:tc>
                  <a:txBody>
                    <a:bodyPr/>
                    <a:lstStyle/>
                    <a:p>
                      <a:pPr algn="l" rtl="0" fontAlgn="base">
                        <a:buNone/>
                      </a:pPr>
                      <a:r>
                        <a:rPr lang="en-US" sz="2000" dirty="0">
                          <a:solidFill>
                            <a:srgbClr val="000000"/>
                          </a:solidFill>
                          <a:effectLst/>
                          <a:latin typeface="Aptos" panose="020B0004020202020204" pitchFamily="34" charset="0"/>
                        </a:rPr>
                        <a:t>Project 11-12</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N/A</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New Affordability</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Northwest</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Rural and ?</a:t>
                      </a:r>
                    </a:p>
                  </a:txBody>
                  <a:tcPr marL="45996" marR="3833" marT="3833" marB="0" anchor="ctr"/>
                </a:tc>
                <a:extLst>
                  <a:ext uri="{0D108BD9-81ED-4DB2-BD59-A6C34878D82A}">
                    <a16:rowId xmlns:a16="http://schemas.microsoft.com/office/drawing/2014/main" val="2742010194"/>
                  </a:ext>
                </a:extLst>
              </a:tr>
              <a:tr h="370840">
                <a:tc>
                  <a:txBody>
                    <a:bodyPr/>
                    <a:lstStyle/>
                    <a:p>
                      <a:pPr algn="l" rtl="0" fontAlgn="base">
                        <a:buNone/>
                      </a:pPr>
                      <a:r>
                        <a:rPr lang="en-US" sz="2000" dirty="0">
                          <a:solidFill>
                            <a:srgbClr val="000000"/>
                          </a:solidFill>
                          <a:effectLst/>
                          <a:latin typeface="Aptos" panose="020B0004020202020204" pitchFamily="34" charset="0"/>
                        </a:rPr>
                        <a:t>Project 13-15</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N/A</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New Affordability</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Central</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Rural and ??</a:t>
                      </a:r>
                    </a:p>
                  </a:txBody>
                  <a:tcPr marL="45996" marR="3833" marT="3833" marB="0" anchor="ctr"/>
                </a:tc>
                <a:extLst>
                  <a:ext uri="{0D108BD9-81ED-4DB2-BD59-A6C34878D82A}">
                    <a16:rowId xmlns:a16="http://schemas.microsoft.com/office/drawing/2014/main" val="3827347473"/>
                  </a:ext>
                </a:extLst>
              </a:tr>
              <a:tr h="370840">
                <a:tc>
                  <a:txBody>
                    <a:bodyPr/>
                    <a:lstStyle/>
                    <a:p>
                      <a:pPr algn="l" rtl="0" fontAlgn="base">
                        <a:buNone/>
                      </a:pPr>
                      <a:r>
                        <a:rPr lang="en-US" sz="2000" dirty="0">
                          <a:solidFill>
                            <a:srgbClr val="000000"/>
                          </a:solidFill>
                          <a:effectLst/>
                          <a:latin typeface="Aptos" panose="020B0004020202020204" pitchFamily="34" charset="0"/>
                        </a:rPr>
                        <a:t>Project 16-18</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N/A</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New Affordability</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Southwest</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Rural and ??</a:t>
                      </a:r>
                    </a:p>
                  </a:txBody>
                  <a:tcPr marL="45996" marR="3833" marT="3833" marB="0" anchor="ctr"/>
                </a:tc>
                <a:extLst>
                  <a:ext uri="{0D108BD9-81ED-4DB2-BD59-A6C34878D82A}">
                    <a16:rowId xmlns:a16="http://schemas.microsoft.com/office/drawing/2014/main" val="886598998"/>
                  </a:ext>
                </a:extLst>
              </a:tr>
              <a:tr h="370840">
                <a:tc>
                  <a:txBody>
                    <a:bodyPr/>
                    <a:lstStyle/>
                    <a:p>
                      <a:pPr algn="l" rtl="0" fontAlgn="base">
                        <a:buNone/>
                      </a:pPr>
                      <a:r>
                        <a:rPr lang="en-US" sz="2000" dirty="0">
                          <a:solidFill>
                            <a:srgbClr val="000000"/>
                          </a:solidFill>
                          <a:effectLst/>
                          <a:latin typeface="Aptos" panose="020B0004020202020204" pitchFamily="34" charset="0"/>
                        </a:rPr>
                        <a:t>Project 19-22</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N/A</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New Affordability</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Northeast</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Rural and ???</a:t>
                      </a:r>
                    </a:p>
                  </a:txBody>
                  <a:tcPr marL="45996" marR="3833" marT="3833" marB="0" anchor="ctr"/>
                </a:tc>
                <a:extLst>
                  <a:ext uri="{0D108BD9-81ED-4DB2-BD59-A6C34878D82A}">
                    <a16:rowId xmlns:a16="http://schemas.microsoft.com/office/drawing/2014/main" val="3455034982"/>
                  </a:ext>
                </a:extLst>
              </a:tr>
              <a:tr h="370840">
                <a:tc>
                  <a:txBody>
                    <a:bodyPr/>
                    <a:lstStyle/>
                    <a:p>
                      <a:pPr algn="l" rtl="0" fontAlgn="base">
                        <a:buNone/>
                      </a:pPr>
                      <a:r>
                        <a:rPr lang="en-US" sz="2000" dirty="0">
                          <a:solidFill>
                            <a:srgbClr val="000000"/>
                          </a:solidFill>
                          <a:effectLst/>
                          <a:latin typeface="Aptos" panose="020B0004020202020204" pitchFamily="34" charset="0"/>
                        </a:rPr>
                        <a:t>Project 23</a:t>
                      </a:r>
                    </a:p>
                  </a:txBody>
                  <a:tcPr marL="45996" marR="3833" marT="3833" marB="0" anchor="ctr"/>
                </a:tc>
                <a:tc>
                  <a:txBody>
                    <a:bodyPr/>
                    <a:lstStyle/>
                    <a:p>
                      <a:pPr algn="l" rtl="0" fontAlgn="base">
                        <a:buNone/>
                      </a:pPr>
                      <a:r>
                        <a:rPr lang="en-US" sz="2000" dirty="0">
                          <a:solidFill>
                            <a:srgbClr val="000000"/>
                          </a:solidFill>
                          <a:effectLst/>
                          <a:latin typeface="Aptos" panose="020B0004020202020204" pitchFamily="34" charset="0"/>
                        </a:rPr>
                        <a:t>Strategic Initiative</a:t>
                      </a:r>
                    </a:p>
                  </a:txBody>
                  <a:tcPr marL="45996" marR="3833" marT="3833" marB="0" anchor="ctr"/>
                </a:tc>
                <a:tc>
                  <a:txBody>
                    <a:bodyPr/>
                    <a:lstStyle/>
                    <a:p>
                      <a:pPr algn="l" rtl="0" fontAlgn="base">
                        <a:buNone/>
                      </a:pPr>
                      <a:endParaRPr lang="en-US" sz="2000" dirty="0">
                        <a:solidFill>
                          <a:srgbClr val="000000"/>
                        </a:solidFill>
                        <a:effectLst/>
                        <a:latin typeface="Aptos" panose="020B0004020202020204" pitchFamily="34" charset="0"/>
                      </a:endParaRPr>
                    </a:p>
                  </a:txBody>
                  <a:tcPr marL="45996" marR="3833" marT="3833" marB="0" anchor="ctr"/>
                </a:tc>
                <a:tc>
                  <a:txBody>
                    <a:bodyPr/>
                    <a:lstStyle/>
                    <a:p>
                      <a:pPr algn="l" rtl="0" fontAlgn="base">
                        <a:buNone/>
                      </a:pPr>
                      <a:endParaRPr lang="en-US" sz="2000" dirty="0">
                        <a:solidFill>
                          <a:srgbClr val="000000"/>
                        </a:solidFill>
                        <a:effectLst/>
                        <a:latin typeface="Aptos" panose="020B0004020202020204" pitchFamily="34" charset="0"/>
                      </a:endParaRPr>
                    </a:p>
                  </a:txBody>
                  <a:tcPr marL="45996" marR="3833" marT="3833" marB="0" anchor="ctr"/>
                </a:tc>
                <a:tc>
                  <a:txBody>
                    <a:bodyPr/>
                    <a:lstStyle/>
                    <a:p>
                      <a:pPr algn="l" rtl="0" fontAlgn="base">
                        <a:buNone/>
                      </a:pPr>
                      <a:endParaRPr lang="en-US" sz="2000" dirty="0">
                        <a:solidFill>
                          <a:srgbClr val="000000"/>
                        </a:solidFill>
                        <a:effectLst/>
                        <a:latin typeface="Aptos" panose="020B0004020202020204" pitchFamily="34" charset="0"/>
                      </a:endParaRPr>
                    </a:p>
                  </a:txBody>
                  <a:tcPr marL="45996" marR="3833" marT="3833" marB="0" anchor="ctr"/>
                </a:tc>
                <a:extLst>
                  <a:ext uri="{0D108BD9-81ED-4DB2-BD59-A6C34878D82A}">
                    <a16:rowId xmlns:a16="http://schemas.microsoft.com/office/drawing/2014/main" val="3292622231"/>
                  </a:ext>
                </a:extLst>
              </a:tr>
            </a:tbl>
          </a:graphicData>
        </a:graphic>
      </p:graphicFrame>
      <p:sp>
        <p:nvSpPr>
          <p:cNvPr id="5" name="TextBox 4">
            <a:extLst>
              <a:ext uri="{FF2B5EF4-FFF2-40B4-BE49-F238E27FC236}">
                <a16:creationId xmlns:a16="http://schemas.microsoft.com/office/drawing/2014/main" id="{63985183-EA4B-4296-53FD-08C29360BA4F}"/>
              </a:ext>
            </a:extLst>
          </p:cNvPr>
          <p:cNvSpPr txBox="1"/>
          <p:nvPr/>
        </p:nvSpPr>
        <p:spPr>
          <a:xfrm>
            <a:off x="922304" y="6352143"/>
            <a:ext cx="10929862" cy="369332"/>
          </a:xfrm>
          <a:prstGeom prst="rect">
            <a:avLst/>
          </a:prstGeom>
          <a:noFill/>
        </p:spPr>
        <p:txBody>
          <a:bodyPr wrap="square" lIns="91440" tIns="45720" rIns="91440" bIns="45720" rtlCol="0" anchor="t">
            <a:spAutoFit/>
          </a:bodyPr>
          <a:lstStyle/>
          <a:p>
            <a:r>
              <a:rPr lang="en-US" dirty="0"/>
              <a:t>* At least two projects (Project 1 – 22) must be in a QCT with Concerted Community Revitalization Plan</a:t>
            </a:r>
          </a:p>
        </p:txBody>
      </p:sp>
    </p:spTree>
    <p:extLst>
      <p:ext uri="{BB962C8B-B14F-4D97-AF65-F5344CB8AC3E}">
        <p14:creationId xmlns:p14="http://schemas.microsoft.com/office/powerpoint/2010/main" val="20939764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86750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89892377"/>
      </p:ext>
    </p:extLst>
  </p:cSld>
  <p:clrMapOvr>
    <a:masterClrMapping/>
  </p:clrMapOvr>
</p:sld>
</file>

<file path=ppt/theme/theme1.xml><?xml version="1.0" encoding="utf-8"?>
<a:theme xmlns:a="http://schemas.openxmlformats.org/drawingml/2006/main" name="Heart of it All Deck">
  <a:themeElements>
    <a:clrScheme name="HOIA">
      <a:dk1>
        <a:srgbClr val="2A2F36"/>
      </a:dk1>
      <a:lt1>
        <a:srgbClr val="FFFFFF"/>
      </a:lt1>
      <a:dk2>
        <a:srgbClr val="2A2F36"/>
      </a:dk2>
      <a:lt2>
        <a:srgbClr val="FAFAFA"/>
      </a:lt2>
      <a:accent1>
        <a:srgbClr val="0E3F75"/>
      </a:accent1>
      <a:accent2>
        <a:srgbClr val="C12637"/>
      </a:accent2>
      <a:accent3>
        <a:srgbClr val="0098D3"/>
      </a:accent3>
      <a:accent4>
        <a:srgbClr val="BBD36F"/>
      </a:accent4>
      <a:accent5>
        <a:srgbClr val="EBA70E"/>
      </a:accent5>
      <a:accent6>
        <a:srgbClr val="69C2C6"/>
      </a:accent6>
      <a:hlink>
        <a:srgbClr val="0098D3"/>
      </a:hlink>
      <a:folHlink>
        <a:srgbClr val="B0B3AF"/>
      </a:folHlink>
    </a:clrScheme>
    <a:fontScheme name="HOIA">
      <a:majorFont>
        <a:latin typeface="Source Sans 3 SemiBold"/>
        <a:ea typeface=""/>
        <a:cs typeface=""/>
      </a:majorFont>
      <a:minorFont>
        <a:latin typeface="Source Sans 3"/>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23 Population Power Point" id="{6239F01F-605E-4DF6-9195-54D7C7F60308}" vid="{FC1A0B45-B191-4371-9653-8CC1623D5EDB}"/>
    </a:ext>
  </a:extLst>
</a:theme>
</file>

<file path=ppt/theme/theme2.xml><?xml version="1.0" encoding="utf-8"?>
<a:theme xmlns:a="http://schemas.openxmlformats.org/drawingml/2006/main" name="Opening and Closing Slides">
  <a:themeElements>
    <a:clrScheme name="Custom 1">
      <a:dk1>
        <a:sysClr val="windowText" lastClr="000000"/>
      </a:dk1>
      <a:lt1>
        <a:sysClr val="window" lastClr="FFFFFF"/>
      </a:lt1>
      <a:dk2>
        <a:srgbClr val="44546A"/>
      </a:dk2>
      <a:lt2>
        <a:srgbClr val="E7E6E6"/>
      </a:lt2>
      <a:accent1>
        <a:srgbClr val="FF0000"/>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Heart of it all">
      <a:majorFont>
        <a:latin typeface="Source Sans Pro SemiBold"/>
        <a:ea typeface=""/>
        <a:cs typeface=""/>
      </a:majorFont>
      <a:minorFont>
        <a:latin typeface="Source Sans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1456360c-bef9-46f5-b977-0e72ad0f0a3e" xsi:nil="true"/>
    <lcf76f155ced4ddcb4097134ff3c332f xmlns="f2747ae2-a841-44b8-9de1-3c7bc52c7f24">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6C502BABFE77540BAD554B701DC8A6D" ma:contentTypeVersion="10" ma:contentTypeDescription="Create a new document." ma:contentTypeScope="" ma:versionID="04602c6cd3537a2e5e2496d6b0bafcea">
  <xsd:schema xmlns:xsd="http://www.w3.org/2001/XMLSchema" xmlns:xs="http://www.w3.org/2001/XMLSchema" xmlns:p="http://schemas.microsoft.com/office/2006/metadata/properties" xmlns:ns2="f2747ae2-a841-44b8-9de1-3c7bc52c7f24" xmlns:ns3="1456360c-bef9-46f5-b977-0e72ad0f0a3e" targetNamespace="http://schemas.microsoft.com/office/2006/metadata/properties" ma:root="true" ma:fieldsID="e5a359746312e8353e7410dd2ccf3789" ns2:_="" ns3:_="">
    <xsd:import namespace="f2747ae2-a841-44b8-9de1-3c7bc52c7f24"/>
    <xsd:import namespace="1456360c-bef9-46f5-b977-0e72ad0f0a3e"/>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2747ae2-a841-44b8-9de1-3c7bc52c7f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7234c9c0-dc82-4bd3-8448-fd5c6ce0fb75"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456360c-bef9-46f5-b977-0e72ad0f0a3e"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137c48c4-e548-497a-9de5-8480d556e95f}" ma:internalName="TaxCatchAll" ma:showField="CatchAllData" ma:web="1456360c-bef9-46f5-b977-0e72ad0f0a3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5F7962D-14BC-456C-971E-190597DEE151}">
  <ds:schemaRefs>
    <ds:schemaRef ds:uri="http://schemas.microsoft.com/sharepoint/v3/contenttype/forms"/>
  </ds:schemaRefs>
</ds:datastoreItem>
</file>

<file path=customXml/itemProps2.xml><?xml version="1.0" encoding="utf-8"?>
<ds:datastoreItem xmlns:ds="http://schemas.openxmlformats.org/officeDocument/2006/customXml" ds:itemID="{4DB78C98-FE6C-431E-B9CB-9E06A5A38945}">
  <ds:schemaRefs>
    <ds:schemaRef ds:uri="f2747ae2-a841-44b8-9de1-3c7bc52c7f24"/>
    <ds:schemaRef ds:uri="http://purl.org/dc/dcmitype/"/>
    <ds:schemaRef ds:uri="http://schemas.microsoft.com/office/infopath/2007/PartnerControls"/>
    <ds:schemaRef ds:uri="http://schemas.microsoft.com/office/2006/metadata/properties"/>
    <ds:schemaRef ds:uri="http://purl.org/dc/elements/1.1/"/>
    <ds:schemaRef ds:uri="http://www.w3.org/XML/1998/namespace"/>
    <ds:schemaRef ds:uri="http://schemas.microsoft.com/office/2006/documentManagement/types"/>
    <ds:schemaRef ds:uri="http://schemas.openxmlformats.org/package/2006/metadata/core-properties"/>
    <ds:schemaRef ds:uri="1456360c-bef9-46f5-b977-0e72ad0f0a3e"/>
    <ds:schemaRef ds:uri="http://purl.org/dc/terms/"/>
  </ds:schemaRefs>
</ds:datastoreItem>
</file>

<file path=customXml/itemProps3.xml><?xml version="1.0" encoding="utf-8"?>
<ds:datastoreItem xmlns:ds="http://schemas.openxmlformats.org/officeDocument/2006/customXml" ds:itemID="{5853E1D9-8F7E-40BB-9B58-1FC04104930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2747ae2-a841-44b8-9de1-3c7bc52c7f24"/>
    <ds:schemaRef ds:uri="1456360c-bef9-46f5-b977-0e72ad0f0a3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6990</TotalTime>
  <Words>2551</Words>
  <Application>Microsoft Office PowerPoint</Application>
  <PresentationFormat>Widescreen</PresentationFormat>
  <Paragraphs>429</Paragraphs>
  <Slides>27</Slides>
  <Notes>13</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27</vt:i4>
      </vt:variant>
    </vt:vector>
  </HeadingPairs>
  <TitlesOfParts>
    <vt:vector size="38" baseType="lpstr">
      <vt:lpstr>Arial</vt:lpstr>
      <vt:lpstr>Source Sans 3</vt:lpstr>
      <vt:lpstr>Open Sans</vt:lpstr>
      <vt:lpstr>Source Sans Pro SemiBold</vt:lpstr>
      <vt:lpstr>Aptos</vt:lpstr>
      <vt:lpstr>Source Sans 3 SemiBold</vt:lpstr>
      <vt:lpstr>Calibri</vt:lpstr>
      <vt:lpstr>Source Sans Pro SemiBold</vt:lpstr>
      <vt:lpstr>Source Sans Pro</vt:lpstr>
      <vt:lpstr>Heart of it All Deck</vt:lpstr>
      <vt:lpstr>Opening and Closing Slides</vt:lpstr>
      <vt:lpstr>PowerPoint Presentation</vt:lpstr>
      <vt:lpstr>PowerPoint Presentation</vt:lpstr>
      <vt:lpstr>Office of Multifamily Housing</vt:lpstr>
      <vt:lpstr>Welcome 4% Housing Tax Credit Section Chief!</vt:lpstr>
      <vt:lpstr>LIHTC Program updates</vt:lpstr>
      <vt:lpstr>2025 4% Experience &amp; Capacity</vt:lpstr>
      <vt:lpstr>2026 Experience and Capacity Standards</vt:lpstr>
      <vt:lpstr>4% LIHTC only</vt:lpstr>
      <vt:lpstr>4% LIHTC Program Guidelines</vt:lpstr>
      <vt:lpstr>SFY 2026 Ohio LIHTC &amp; 2025 BGF Calendar</vt:lpstr>
      <vt:lpstr>SFY 2026 Ohio LIHTC</vt:lpstr>
      <vt:lpstr>2025 BGF Calendar</vt:lpstr>
      <vt:lpstr>Cross Cutting Guidelines</vt:lpstr>
      <vt:lpstr>Cross Cutting Guidelines</vt:lpstr>
      <vt:lpstr>Future Goals</vt:lpstr>
      <vt:lpstr>Future Goals</vt:lpstr>
      <vt:lpstr>2025 9% LIHTC Calendar</vt:lpstr>
      <vt:lpstr>2026-2027 9% LIHTC QAP Timeline</vt:lpstr>
      <vt:lpstr>Ohio 9% LIHTC Ceiling, 2021-2026</vt:lpstr>
      <vt:lpstr>Funding Pools</vt:lpstr>
      <vt:lpstr>Three Primary scoring categories</vt:lpstr>
      <vt:lpstr>Award Sequence</vt:lpstr>
      <vt:lpstr>Regional distribution of Credit ceiling by population </vt:lpstr>
      <vt:lpstr>Award sequence Continued</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Blanton, Susanna</dc:creator>
  <cp:lastModifiedBy>Richards, Barbara</cp:lastModifiedBy>
  <cp:revision>188</cp:revision>
  <cp:lastPrinted>2023-06-01T12:39:21Z</cp:lastPrinted>
  <dcterms:created xsi:type="dcterms:W3CDTF">2019-10-25T18:01:05Z</dcterms:created>
  <dcterms:modified xsi:type="dcterms:W3CDTF">2025-09-10T17:35:25Z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0x010100A6C502BABFE77540BAD554B701DC8A6D</vt:lpwstr>
  </property>
</Properties>
</file>