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C0130-731E-EA58-3F4B-853A3FC83D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1F9E66-9A44-6CA4-2AF0-785B54B60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F0DB6-20FE-A1CC-E11E-169C2B69D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B5068-BF10-B306-D37F-9C4612341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27719-7691-139E-A5BA-C2446756E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082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190B8-B1BE-C396-2372-6022AD87B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30018-4983-58A9-EFBB-832BD2FD6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87BC4-6D53-13A6-CC79-C31F9B5EA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071E5-DFCC-E5AC-1BA8-0E494F9F8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E523E-6EB7-7F0A-DD90-5838DF241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38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1915B-CF0A-E644-4F31-44A78D9B1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E9E5AA-E941-2B88-E7A0-5FBD85A113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8BF5-D601-E322-7EFC-0431863EE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8EBED-E7E2-35B1-E4C2-F4E4C57CC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7CC6EC-8FA1-00A8-3B72-89F8FEC07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346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4F03F-D6D9-1568-0ABB-809625E66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70ABC-0EC1-37A0-ED15-B2BA57F7B0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8F10D2-AF60-5790-07CE-6C34895B69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55818-33D6-0E04-43A1-357BAE88A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2E20C0-112B-54EA-6EA2-68A938016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AFBFD-FB31-5BAF-9E3C-39500CD76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670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77BF1-B890-3B34-CB4B-EB6B757F2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5D163-08E7-3E2E-8361-5507CD4787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7084C9-D047-0AA3-CC5A-CCF0616BAC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6F763A-358C-4947-700C-D60C646754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9BDC52-5B51-DDE4-C01F-6B4C4E95D0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3EC3ED-CF35-D0CD-FAC1-66C7E46C6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8A84AB-451D-C3A6-6BEF-BEC35DC10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614641-4312-BDA3-45BB-2C62EAE3D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721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8D14-B6B3-D101-D733-AE998B664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9D147-7F89-4121-E1A0-E28DD631B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0C7C59-4F9C-28B4-4312-7EDC1C02F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349A11-41CF-282A-653A-7BCD8D476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565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6FA117-E653-9572-9A4D-42DFF58BF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5BC9F3-E5C9-842A-4FFF-C5F2E9A3F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79694B-43A6-2FD5-E966-AE916185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532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9BC8B-2269-A947-CC42-314056CF3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5A5DD-366B-E915-DD62-FB223FA85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B582E8-9F78-AFDC-CDA4-18FB51B0AF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3D7991-4B98-C194-5A11-0D4BE2D9E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C77E10-14BC-381A-4E81-B75185CEA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5B29E-EA4B-2CEB-F0EE-3EE19C79C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020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E8DE9-D663-E4B8-20FB-5F749C555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E3F1F8-AAC7-246F-E7AC-4984F29A59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6F1FFE-2383-22C1-1A52-2CF03319A1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FE7431-CD48-E7C8-D289-6DA906075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FAB53-8F93-EF3F-9BEF-D876A48D9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99CA61-38A7-DA92-4664-1B9D52ABD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25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EAF76-01FE-AEE0-1AD0-A9C31C270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0D89F7-AC2C-C380-AF7C-EA3B90C2BF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62527-A6D0-7BE2-E551-E9782B757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5FA95-BB60-8395-371C-E3832AFD4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5D544-906A-B75C-5F2D-9A10F9C61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173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A30703-B800-E7BB-96E9-DC01BDB0C9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A2261-E410-B075-C6DC-D84E0185C1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55E8C-A637-08E0-3C7F-F8BAFC1D7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9FE92-CA7D-97D5-3805-911A4363B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56C0EC-D251-6EFE-F0AE-600683BE2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712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5C6402-1EFE-8924-C99B-9026A5291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CEE48-A379-B9D2-C42F-5BC0601E28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3452E-570B-BAD8-C116-AEC73C0C1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B3B68F-5867-47AC-9878-8EF50EA3B2BB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90D4C3-5E05-C99E-9849-F30306E4C9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85385A-46EE-7C90-09E5-158173EBD5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0A05BF-BB2B-467A-90A0-622017A1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827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sv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sc.org/our-stories/story/lisc-closes-5m-solar-energy-investment-address-affordability-crisis-dc-families-seniors/" TargetMode="External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kbaker@lisc.org" TargetMode="Externa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000" b="-900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-63503" y="4718418"/>
            <a:ext cx="12318997" cy="2203085"/>
          </a:xfrm>
          <a:custGeom>
            <a:avLst/>
            <a:gdLst/>
            <a:ahLst/>
            <a:cxnLst/>
            <a:rect l="l" t="t" r="r" b="b"/>
            <a:pathLst>
              <a:path w="12318997" h="2203085">
                <a:moveTo>
                  <a:pt x="0" y="0"/>
                </a:moveTo>
                <a:lnTo>
                  <a:pt x="12318997" y="0"/>
                </a:lnTo>
                <a:lnTo>
                  <a:pt x="12318997" y="2203085"/>
                </a:lnTo>
                <a:lnTo>
                  <a:pt x="0" y="220308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642356" y="517703"/>
            <a:ext cx="1360284" cy="1016708"/>
            <a:chOff x="0" y="0"/>
            <a:chExt cx="1813712" cy="13556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13687" cy="1355598"/>
            </a:xfrm>
            <a:custGeom>
              <a:avLst/>
              <a:gdLst/>
              <a:ahLst/>
              <a:cxnLst/>
              <a:rect l="l" t="t" r="r" b="b"/>
              <a:pathLst>
                <a:path w="1813687" h="1355598">
                  <a:moveTo>
                    <a:pt x="0" y="0"/>
                  </a:moveTo>
                  <a:lnTo>
                    <a:pt x="1813687" y="0"/>
                  </a:lnTo>
                  <a:lnTo>
                    <a:pt x="1813687" y="1355598"/>
                  </a:lnTo>
                  <a:lnTo>
                    <a:pt x="0" y="13555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-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688972" y="4776645"/>
            <a:ext cx="2908297" cy="225628"/>
          </a:xfrm>
          <a:custGeom>
            <a:avLst/>
            <a:gdLst/>
            <a:ahLst/>
            <a:cxnLst/>
            <a:rect l="l" t="t" r="r" b="b"/>
            <a:pathLst>
              <a:path w="2908297" h="225628">
                <a:moveTo>
                  <a:pt x="0" y="0"/>
                </a:moveTo>
                <a:lnTo>
                  <a:pt x="2908297" y="0"/>
                </a:lnTo>
                <a:lnTo>
                  <a:pt x="2908297" y="225628"/>
                </a:lnTo>
                <a:lnTo>
                  <a:pt x="0" y="22562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694639" y="4873514"/>
            <a:ext cx="4333894" cy="1011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8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TC Franklin Gothic LT Condensed Italics"/>
                <a:ea typeface="ITC Franklin Gothic LT Condensed Italics"/>
                <a:cs typeface="ITC Franklin Gothic LT Condensed Italics"/>
                <a:sym typeface="ITC Franklin Gothic LT Condensed Italics"/>
              </a:rPr>
              <a:t>Sustainability</a:t>
            </a:r>
          </a:p>
        </p:txBody>
      </p:sp>
    </p:spTree>
    <p:extLst>
      <p:ext uri="{BB962C8B-B14F-4D97-AF65-F5344CB8AC3E}">
        <p14:creationId xmlns:p14="http://schemas.microsoft.com/office/powerpoint/2010/main" val="3665308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503" y="-63503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5015484" y="1821180"/>
            <a:ext cx="7172706" cy="5034534"/>
            <a:chOff x="0" y="0"/>
            <a:chExt cx="9563608" cy="671271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563608" cy="6712712"/>
            </a:xfrm>
            <a:custGeom>
              <a:avLst/>
              <a:gdLst/>
              <a:ahLst/>
              <a:cxnLst/>
              <a:rect l="l" t="t" r="r" b="b"/>
              <a:pathLst>
                <a:path w="9563608" h="6712712">
                  <a:moveTo>
                    <a:pt x="0" y="0"/>
                  </a:moveTo>
                  <a:lnTo>
                    <a:pt x="9563608" y="0"/>
                  </a:lnTo>
                  <a:lnTo>
                    <a:pt x="9563608" y="6712712"/>
                  </a:lnTo>
                  <a:lnTo>
                    <a:pt x="0" y="67127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960364" y="627821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80288" y="638065"/>
            <a:ext cx="2661652" cy="546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Who We Are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07136" y="4694882"/>
            <a:ext cx="5281574" cy="340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2004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We work with residents and partners to close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35736" y="5058813"/>
            <a:ext cx="4714494" cy="6711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64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gaps in health, wealth, and opportunity so that people and places can thrive.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99186" y="2520686"/>
            <a:ext cx="6293672" cy="569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0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•LISC is one of the country’s largest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7786" y="3059973"/>
            <a:ext cx="5707428" cy="15754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7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0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community development nonprofits, helping forge vibrant, resilient communities across America.</a:t>
            </a:r>
          </a:p>
        </p:txBody>
      </p:sp>
    </p:spTree>
    <p:extLst>
      <p:ext uri="{BB962C8B-B14F-4D97-AF65-F5344CB8AC3E}">
        <p14:creationId xmlns:p14="http://schemas.microsoft.com/office/powerpoint/2010/main" val="1667566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-63503" y="-63503"/>
            <a:ext cx="12318997" cy="1955806"/>
          </a:xfrm>
          <a:custGeom>
            <a:avLst/>
            <a:gdLst/>
            <a:ahLst/>
            <a:cxnLst/>
            <a:rect l="l" t="t" r="r" b="b"/>
            <a:pathLst>
              <a:path w="12318997" h="1955806">
                <a:moveTo>
                  <a:pt x="0" y="0"/>
                </a:moveTo>
                <a:lnTo>
                  <a:pt x="12318997" y="0"/>
                </a:lnTo>
                <a:lnTo>
                  <a:pt x="12318997" y="1955806"/>
                </a:lnTo>
                <a:lnTo>
                  <a:pt x="0" y="195580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0" y="1812236"/>
            <a:ext cx="12192000" cy="763953"/>
            <a:chOff x="0" y="0"/>
            <a:chExt cx="16256000" cy="10186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256000" cy="1018667"/>
            </a:xfrm>
            <a:custGeom>
              <a:avLst/>
              <a:gdLst/>
              <a:ahLst/>
              <a:cxnLst/>
              <a:rect l="l" t="t" r="r" b="b"/>
              <a:pathLst>
                <a:path w="16256000" h="1018667">
                  <a:moveTo>
                    <a:pt x="0" y="0"/>
                  </a:moveTo>
                  <a:lnTo>
                    <a:pt x="16256000" y="0"/>
                  </a:lnTo>
                  <a:lnTo>
                    <a:pt x="16256000" y="1018667"/>
                  </a:lnTo>
                  <a:lnTo>
                    <a:pt x="0" y="1018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-40" b="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5564886" y="6062558"/>
            <a:ext cx="1099337" cy="511264"/>
            <a:chOff x="0" y="0"/>
            <a:chExt cx="1465783" cy="68168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65834" cy="681736"/>
            </a:xfrm>
            <a:custGeom>
              <a:avLst/>
              <a:gdLst/>
              <a:ahLst/>
              <a:cxnLst/>
              <a:rect l="l" t="t" r="r" b="b"/>
              <a:pathLst>
                <a:path w="1465834" h="681736">
                  <a:moveTo>
                    <a:pt x="0" y="0"/>
                  </a:moveTo>
                  <a:lnTo>
                    <a:pt x="1465834" y="0"/>
                  </a:lnTo>
                  <a:lnTo>
                    <a:pt x="1465834" y="681736"/>
                  </a:lnTo>
                  <a:lnTo>
                    <a:pt x="0" y="681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r="3" b="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667374" y="4776759"/>
            <a:ext cx="2885189" cy="408137"/>
            <a:chOff x="0" y="0"/>
            <a:chExt cx="3846919" cy="54418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846957" cy="544195"/>
            </a:xfrm>
            <a:custGeom>
              <a:avLst/>
              <a:gdLst/>
              <a:ahLst/>
              <a:cxnLst/>
              <a:rect l="l" t="t" r="r" b="b"/>
              <a:pathLst>
                <a:path w="3846957" h="544195">
                  <a:moveTo>
                    <a:pt x="0" y="0"/>
                  </a:moveTo>
                  <a:lnTo>
                    <a:pt x="3846957" y="0"/>
                  </a:lnTo>
                  <a:lnTo>
                    <a:pt x="3846957" y="544195"/>
                  </a:lnTo>
                  <a:lnTo>
                    <a:pt x="0" y="5441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b="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481190" y="5418696"/>
            <a:ext cx="1255538" cy="343395"/>
            <a:chOff x="0" y="0"/>
            <a:chExt cx="1674050" cy="45786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74114" cy="457835"/>
            </a:xfrm>
            <a:custGeom>
              <a:avLst/>
              <a:gdLst/>
              <a:ahLst/>
              <a:cxnLst/>
              <a:rect l="l" t="t" r="r" b="b"/>
              <a:pathLst>
                <a:path w="1674114" h="457835">
                  <a:moveTo>
                    <a:pt x="0" y="0"/>
                  </a:moveTo>
                  <a:lnTo>
                    <a:pt x="0" y="457835"/>
                  </a:lnTo>
                  <a:lnTo>
                    <a:pt x="1674114" y="457835"/>
                  </a:lnTo>
                  <a:lnTo>
                    <a:pt x="1674114" y="0"/>
                  </a:lnTo>
                  <a:close/>
                </a:path>
              </a:pathLst>
            </a:custGeom>
            <a:blipFill>
              <a:blip r:embed="rId7"/>
              <a:stretch>
                <a:fillRect r="3" b="-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428362" y="6214805"/>
            <a:ext cx="395983" cy="111233"/>
            <a:chOff x="0" y="0"/>
            <a:chExt cx="527977" cy="14831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27939" cy="148336"/>
            </a:xfrm>
            <a:custGeom>
              <a:avLst/>
              <a:gdLst/>
              <a:ahLst/>
              <a:cxnLst/>
              <a:rect l="l" t="t" r="r" b="b"/>
              <a:pathLst>
                <a:path w="527939" h="148336">
                  <a:moveTo>
                    <a:pt x="0" y="0"/>
                  </a:moveTo>
                  <a:lnTo>
                    <a:pt x="527939" y="0"/>
                  </a:lnTo>
                  <a:lnTo>
                    <a:pt x="527939" y="148336"/>
                  </a:lnTo>
                  <a:lnTo>
                    <a:pt x="0" y="148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r="-7" b="1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960364" y="627821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80288" y="576638"/>
            <a:ext cx="4047744" cy="546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How LISC Works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43738" y="2708100"/>
            <a:ext cx="2882951" cy="9459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20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•Our network of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20" normalizeH="0" baseline="0" noProof="0">
                <a:ln>
                  <a:noFill/>
                </a:ln>
                <a:solidFill>
                  <a:srgbClr val="00779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•36 local markets </a:t>
            </a:r>
            <a:r>
              <a:rPr kumimoji="0" lang="en-US" sz="2004" b="0" i="0" u="none" strike="noStrike" kern="1200" cap="none" spc="20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and nationwide </a:t>
            </a:r>
            <a:r>
              <a:rPr kumimoji="0" lang="en-US" sz="2004" b="0" i="0" u="none" strike="noStrike" kern="1200" cap="none" spc="20" normalizeH="0" baseline="0" noProof="0">
                <a:ln>
                  <a:noFill/>
                </a:ln>
                <a:solidFill>
                  <a:srgbClr val="00779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rural program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483608" y="2670000"/>
            <a:ext cx="3370221" cy="374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6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•Our four fund-management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828032" y="3022492"/>
            <a:ext cx="2617460" cy="6217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6" b="0" i="0" u="none" strike="noStrike" kern="1200" cap="none" spc="4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and tax credit •syndication </a:t>
            </a:r>
            <a:r>
              <a:rPr kumimoji="0" lang="en-US" sz="2006" b="0" i="0" u="none" strike="noStrike" kern="1200" cap="none" spc="4" normalizeH="0" baseline="0" noProof="0">
                <a:ln>
                  <a:noFill/>
                </a:ln>
                <a:solidFill>
                  <a:srgbClr val="00779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affiliates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724262" y="2660113"/>
            <a:ext cx="90859" cy="347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007799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114406" y="2661971"/>
            <a:ext cx="2549423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00779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10 program areas </a:t>
            </a: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that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472554" y="2966771"/>
            <a:ext cx="3460766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4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address all the building blocks</a:t>
            </a:r>
            <a:r>
              <a:rPr kumimoji="0" lang="en-US" sz="2004" b="0" i="0" u="none" strike="noStrike" kern="1200" cap="none" spc="4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812654" y="3271285"/>
            <a:ext cx="2716711" cy="354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6" b="0" i="0" u="none" strike="noStrike" kern="1200" cap="none" spc="14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of</a:t>
            </a:r>
            <a:r>
              <a:rPr kumimoji="0" lang="en-US" sz="2006" b="0" i="0" u="none" strike="noStrike" kern="1200" cap="none" spc="14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2006" b="0" i="0" u="none" strike="noStrike" kern="1200" cap="none" spc="14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community</a:t>
            </a:r>
            <a:r>
              <a:rPr kumimoji="0" lang="en-US" sz="2006" b="0" i="0" u="none" strike="noStrike" kern="1200" cap="none" spc="14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2006" b="0" i="0" u="none" strike="noStrike" kern="1200" cap="none" spc="14" normalizeH="0" baseline="0" noProof="0">
                <a:ln>
                  <a:noFill/>
                </a:ln>
                <a:solidFill>
                  <a:srgbClr val="3E414B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wellbeing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4201196" y="1802587"/>
            <a:ext cx="3789608" cy="4122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•We do this through:</a:t>
            </a:r>
          </a:p>
        </p:txBody>
      </p:sp>
    </p:spTree>
    <p:extLst>
      <p:ext uri="{BB962C8B-B14F-4D97-AF65-F5344CB8AC3E}">
        <p14:creationId xmlns:p14="http://schemas.microsoft.com/office/powerpoint/2010/main" val="127438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820149" y="-1"/>
            <a:ext cx="4371851" cy="6858000"/>
          </a:xfrm>
          <a:custGeom>
            <a:avLst/>
            <a:gdLst/>
            <a:ahLst/>
            <a:cxnLst/>
            <a:rect l="l" t="t" r="r" b="b"/>
            <a:pathLst>
              <a:path w="4371851" h="6858000">
                <a:moveTo>
                  <a:pt x="0" y="0"/>
                </a:moveTo>
                <a:lnTo>
                  <a:pt x="4371851" y="0"/>
                </a:lnTo>
                <a:lnTo>
                  <a:pt x="437185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771144" y="296961"/>
            <a:ext cx="5736212" cy="1055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Building Economic Resilience for a Sustainable</a:t>
            </a: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Future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034235" y="1626651"/>
            <a:ext cx="47330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8647" y="1636176"/>
            <a:ext cx="6807175" cy="4113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46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Communities across the country are grappling with rising energy and housing costs, aging infrastructure, and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the growing frequency of weather-related disasters. LISC Sustainability helps communities meet these challenges head-on by offering strategies that integrate sustainability into the core of local community and economic development.</a:t>
            </a:r>
          </a:p>
          <a:p>
            <a:pPr marL="0" marR="0" lvl="0" indent="0" algn="l" defTabSz="914400" rtl="0" eaLnBrk="1" fontAlgn="auto" latinLnBrk="0" hangingPunct="1">
              <a:lnSpc>
                <a:spcPts val="2462"/>
              </a:lnSpc>
              <a:spcBef>
                <a:spcPts val="216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We work holistically across all aspects of LISC’s work—housing, small business, workforce, education, and health—to expand access to affordable energy, resilient infrastructure, and new economic opportunities. Through catalytic capital, hands-on technical assistance, and strategic partnerships, we help communities build a healthier, more affordable, and resilient future.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326128" y="4375899"/>
            <a:ext cx="3723056" cy="13733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6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ts val="216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BUSINESSES, AND INFASTRUCTURE MUST BE BUILT TO BE DURABLE, OPERATE EFFICIENTLY, AND REMAIN AFFORDABLE OVER TIME.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326129" y="4330837"/>
            <a:ext cx="2816398" cy="313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 COMMUNITY’S HOMES,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566661" y="1851308"/>
            <a:ext cx="2914440" cy="1706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00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$430M</a:t>
            </a:r>
          </a:p>
        </p:txBody>
      </p:sp>
    </p:spTree>
    <p:extLst>
      <p:ext uri="{BB962C8B-B14F-4D97-AF65-F5344CB8AC3E}">
        <p14:creationId xmlns:p14="http://schemas.microsoft.com/office/powerpoint/2010/main" val="3346207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"/>
            <a:ext cx="12192000" cy="199263"/>
          </a:xfrm>
          <a:custGeom>
            <a:avLst/>
            <a:gdLst/>
            <a:ahLst/>
            <a:cxnLst/>
            <a:rect l="l" t="t" r="r" b="b"/>
            <a:pathLst>
              <a:path w="12192000" h="199263">
                <a:moveTo>
                  <a:pt x="0" y="0"/>
                </a:moveTo>
                <a:lnTo>
                  <a:pt x="12192000" y="0"/>
                </a:lnTo>
                <a:lnTo>
                  <a:pt x="12192000" y="199263"/>
                </a:lnTo>
                <a:lnTo>
                  <a:pt x="0" y="1992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394992" y="1879349"/>
            <a:ext cx="11491760" cy="4438717"/>
          </a:xfrm>
          <a:custGeom>
            <a:avLst/>
            <a:gdLst/>
            <a:ahLst/>
            <a:cxnLst/>
            <a:rect l="l" t="t" r="r" b="b"/>
            <a:pathLst>
              <a:path w="11491760" h="4438717">
                <a:moveTo>
                  <a:pt x="0" y="0"/>
                </a:moveTo>
                <a:lnTo>
                  <a:pt x="11491760" y="0"/>
                </a:lnTo>
                <a:lnTo>
                  <a:pt x="11491760" y="4438717"/>
                </a:lnTo>
                <a:lnTo>
                  <a:pt x="0" y="44387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472439" y="555022"/>
            <a:ext cx="7075673" cy="546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11224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LISC Sustainability Key Areas of Work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370077" y="2301954"/>
            <a:ext cx="1865493" cy="2552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Sustainable Finance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765791" y="2301954"/>
            <a:ext cx="1120081" cy="2581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3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Resiliency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44640" y="2669619"/>
            <a:ext cx="4737926" cy="2581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•Strengthen local and national disaster resilience in low-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59197" y="2926032"/>
            <a:ext cx="4947590" cy="629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income communities by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mobilizing funding and financing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that delivers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physical and financial risk reductions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through multi-sector collaboration, rooted in communities.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644640" y="3630368"/>
            <a:ext cx="5090217" cy="838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00" b="1" i="0" u="none" strike="noStrike" kern="1200" cap="none" spc="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Expand financing strategies </a:t>
            </a:r>
            <a:r>
              <a:rPr kumimoji="0" lang="en-US" sz="1500" b="0" i="0" u="none" strike="noStrike" kern="1200" cap="none" spc="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to address increasing  frequency and intensity of extreme weather events, including national bridge financing fund for recovery dollars and resiliency building features.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644640" y="4497143"/>
            <a:ext cx="4852568" cy="2581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•Develop initiatives that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develop needed models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around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759197" y="4753270"/>
            <a:ext cx="4830585" cy="419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improved risk sharing</a:t>
            </a:r>
            <a:r>
              <a:rPr kumimoji="0" lang="en-US" sz="1502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, including work with the </a:t>
            </a:r>
            <a:r>
              <a:rPr kumimoji="0" lang="en-US" sz="15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insurance</a:t>
            </a:r>
            <a:r>
              <a:rPr kumimoji="0" lang="en-US" sz="1502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sector.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44640" y="5201488"/>
            <a:ext cx="4605214" cy="2581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Scale pilots 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with state-based insurance programs for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759197" y="5457949"/>
            <a:ext cx="4831137" cy="419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4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community development assets; and water infrastructure needs.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67512" y="2698652"/>
            <a:ext cx="5018561" cy="26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Build leadership in sustainability finance </a:t>
            </a: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across the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39724" y="2968781"/>
            <a:ext cx="4765215" cy="45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community development sector to support long-term affordability, resilience, and job creation.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67512" y="3443888"/>
            <a:ext cx="4649705" cy="26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Respond to growing market demand </a:t>
            </a: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for cleaner,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39724" y="3667630"/>
            <a:ext cx="3498228" cy="28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healthier, and more affordable housing.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67512" y="3967001"/>
            <a:ext cx="4737725" cy="26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Focus on high need markets </a:t>
            </a: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– including tribal and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39724" y="4191029"/>
            <a:ext cx="409146" cy="282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rural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67512" y="4489733"/>
            <a:ext cx="5155216" cy="268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Support financing </a:t>
            </a: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of construction of high-performance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39724" y="4761386"/>
            <a:ext cx="4423153" cy="457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buildings (prioritizing multi-family affordable) and renewable energy.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67512" y="5236207"/>
            <a:ext cx="4449928" cy="28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•Explore opportunities in related sectors such as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39724" y="5506879"/>
            <a:ext cx="4141737" cy="45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distributed grid and sustainable community facilities</a:t>
            </a: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7731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1205" y="-53510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792480" y="653856"/>
            <a:ext cx="7894320" cy="6087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Our Approach to Sustainable Finance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302177" y="837648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92480" y="1979971"/>
            <a:ext cx="10636606" cy="1357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46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We are drawing on decades of investing experience to build a national platform for sustainable community finance—unlocking access to capital for healthier communities, affordable energy, and long-term affordability.</a:t>
            </a:r>
          </a:p>
          <a:p>
            <a:pPr marL="0" marR="0" lvl="0" indent="0" algn="l" defTabSz="914400" rtl="0" eaLnBrk="1" fontAlgn="auto" latinLnBrk="0" hangingPunct="1">
              <a:lnSpc>
                <a:spcPts val="2460"/>
              </a:lnSpc>
              <a:spcBef>
                <a:spcPts val="9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B1E4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■LOAN PRODUCTS: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LISC offers construction and bridge financing for high-performance buildings (new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1385" y="3336331"/>
            <a:ext cx="7956299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construction and retrofit) and solar projects to meet evolving community needs.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92480" y="3763051"/>
            <a:ext cx="10591629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B1E4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■MARKET BUILDING: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Partnering with local LISC offices across the nation to invest in and scale innovative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1385" y="4075471"/>
            <a:ext cx="2235651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financing approaches.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92480" y="4502191"/>
            <a:ext cx="9734026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B1E4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■IMPACT TRACKING: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Leveraging a sustainable finance taxonomy and impact framework to track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1385" y="4816383"/>
            <a:ext cx="6449073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outcomes and measure the benefits of community investments.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92480" y="5243103"/>
            <a:ext cx="10260016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B1E4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■PARTNER ENGAGEMENT: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Collaborating with mission-aligned partners to leverage public and private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1385" y="5555523"/>
            <a:ext cx="4688624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B1623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incentives and drive adoption at the local level.</a:t>
            </a:r>
          </a:p>
        </p:txBody>
      </p:sp>
    </p:spTree>
    <p:extLst>
      <p:ext uri="{BB962C8B-B14F-4D97-AF65-F5344CB8AC3E}">
        <p14:creationId xmlns:p14="http://schemas.microsoft.com/office/powerpoint/2010/main" val="3320129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" y="-2"/>
            <a:ext cx="12192000" cy="199263"/>
          </a:xfrm>
          <a:custGeom>
            <a:avLst/>
            <a:gdLst/>
            <a:ahLst/>
            <a:cxnLst/>
            <a:rect l="l" t="t" r="r" b="b"/>
            <a:pathLst>
              <a:path w="12192000" h="199263">
                <a:moveTo>
                  <a:pt x="0" y="0"/>
                </a:moveTo>
                <a:lnTo>
                  <a:pt x="12192000" y="0"/>
                </a:lnTo>
                <a:lnTo>
                  <a:pt x="12192000" y="199263"/>
                </a:lnTo>
                <a:lnTo>
                  <a:pt x="0" y="1992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36084" y="931612"/>
            <a:ext cx="11854310" cy="4965830"/>
          </a:xfrm>
          <a:custGeom>
            <a:avLst/>
            <a:gdLst/>
            <a:ahLst/>
            <a:cxnLst/>
            <a:rect l="l" t="t" r="r" b="b"/>
            <a:pathLst>
              <a:path w="11854310" h="4965830">
                <a:moveTo>
                  <a:pt x="0" y="0"/>
                </a:moveTo>
                <a:lnTo>
                  <a:pt x="11854310" y="0"/>
                </a:lnTo>
                <a:lnTo>
                  <a:pt x="11854310" y="4965830"/>
                </a:lnTo>
                <a:lnTo>
                  <a:pt x="0" y="496583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472440" y="557022"/>
            <a:ext cx="2253507" cy="6027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u="none" strike="noStrike" kern="1200" cap="none" spc="0" normalizeH="0" baseline="0" noProof="0" dirty="0">
                <a:ln>
                  <a:noFill/>
                </a:ln>
                <a:solidFill>
                  <a:srgbClr val="00B1E4"/>
                </a:solidFill>
                <a:effectLst/>
                <a:uLnTx/>
                <a:uFillTx/>
                <a:latin typeface="ITC Franklin Gothic LT Condensed Italics"/>
                <a:ea typeface="ITC Franklin Gothic LT Condensed Italics"/>
                <a:cs typeface="ITC Franklin Gothic LT Condensed Italics"/>
                <a:sym typeface="ITC Franklin Gothic LT Condensed Italics"/>
              </a:rPr>
              <a:t>Outcomes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499466" y="6407210"/>
            <a:ext cx="165392" cy="2027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EB1D1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35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9230" y="2607107"/>
            <a:ext cx="2523125" cy="25391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ts val="29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6" b="1" i="0" u="none" strike="noStrike" kern="1200" cap="none" spc="2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Healthier and More Efficient Buildings </a:t>
            </a:r>
          </a:p>
          <a:p>
            <a:pPr marL="0" marR="0" lvl="0" indent="0" defTabSz="914400" rtl="0" eaLnBrk="1" fontAlgn="auto" latinLnBrk="0" hangingPunct="1">
              <a:lnSpc>
                <a:spcPts val="18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</a:br>
            <a: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Produce and preserve housing units that provide enhanced tenant comfort, energy savings, and health outcomes.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378708" y="2553005"/>
            <a:ext cx="1315079" cy="896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36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6" b="1" i="0" u="none" strike="noStrike" kern="1200" cap="none" spc="2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Resilient Buildings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347898" y="2607107"/>
            <a:ext cx="2666706" cy="23852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9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6" b="1" i="0" u="none" strike="noStrike" kern="1200" cap="none" spc="2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Affordable Renewable Energy </a:t>
            </a:r>
          </a:p>
          <a:p>
            <a:pPr marL="0" marR="0" lvl="0" indent="0" defTabSz="914400" rtl="0" eaLnBrk="1" fontAlgn="auto" latinLnBrk="0" hangingPunct="1">
              <a:lnSpc>
                <a:spcPts val="18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</a:br>
            <a:endParaRPr kumimoji="0" lang="en-US" sz="1596" b="0" i="0" u="none" strike="noStrike" kern="1200" cap="none" spc="1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IBM Plex Sans Condensed"/>
              <a:ea typeface="IBM Plex Sans Condensed"/>
              <a:cs typeface="IBM Plex Sans Condensed"/>
              <a:sym typeface="IBM Plex Sans Condensed"/>
            </a:endParaRPr>
          </a:p>
          <a:p>
            <a:pPr marL="0" marR="0" lvl="0" indent="0" defTabSz="914400" rtl="0" eaLnBrk="1" fontAlgn="auto" latinLnBrk="0" hangingPunct="1">
              <a:lnSpc>
                <a:spcPts val="18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Finance solar for affordable housing that decreases energy burden for residents and provides revenue source for affordable housing developers.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357617" y="2553005"/>
            <a:ext cx="2428599" cy="89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6" b="1" i="0" u="none" strike="noStrike" kern="1200" cap="none" spc="2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Connectivity to a Changing Grid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357617" y="3813696"/>
            <a:ext cx="2401557" cy="1382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Create an equitable energy future, as low-income communities are key connection points for the transformation of energy infrastructure.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78708" y="3806857"/>
            <a:ext cx="2523125" cy="1246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Prepare vulnerable communities against increasing extreme-weather focused on reducing economic impacts.</a:t>
            </a:r>
          </a:p>
        </p:txBody>
      </p:sp>
    </p:spTree>
    <p:extLst>
      <p:ext uri="{BB962C8B-B14F-4D97-AF65-F5344CB8AC3E}">
        <p14:creationId xmlns:p14="http://schemas.microsoft.com/office/powerpoint/2010/main" val="3592219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503" y="-63503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5960364" y="627821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80287" y="536555"/>
            <a:ext cx="6129470" cy="546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Sustainable Finance Products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80288" y="2080619"/>
            <a:ext cx="2238442" cy="5648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sng" spc="18" dirty="0">
                <a:solidFill>
                  <a:srgbClr val="000000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Product</a:t>
            </a:r>
          </a:p>
          <a:p>
            <a:pPr marL="0" marR="0" lvl="0" indent="0" algn="l" defTabSz="914400" rtl="0" eaLnBrk="1" fontAlgn="auto" latinLnBrk="0" hangingPunct="1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 sz="1200" spc="18" dirty="0">
                <a:solidFill>
                  <a:srgbClr val="000000"/>
                </a:solidFill>
                <a:latin typeface="IBM Plex Sans Condensed"/>
                <a:ea typeface="IBM Plex Sans Condensed"/>
                <a:cs typeface="IBM Plex Sans Condensed"/>
                <a:sym typeface="IBM Plex Sans Condensed"/>
              </a:rPr>
            </a:br>
            <a:endParaRPr kumimoji="0" lang="en-US" sz="1200" b="1" i="0" u="none" strike="noStrike" kern="1200" cap="none" spc="18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IBM Plex Sans Condensed"/>
              <a:ea typeface="IBM Plex Sans Condensed"/>
              <a:cs typeface="IBM Plex Sans Condensed"/>
              <a:sym typeface="IBM Plex Sans Condensed"/>
            </a:endParaRP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19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Renewable Energy</a:t>
            </a: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596" b="1" spc="19" dirty="0">
              <a:solidFill>
                <a:srgbClr val="000000"/>
              </a:solidFill>
              <a:latin typeface="IBM Plex Sans Condensed"/>
              <a:ea typeface="IBM Plex Sans Condensed"/>
              <a:cs typeface="IBM Plex Sans Condensed"/>
              <a:sym typeface="IBM Plex Sans Condensed"/>
            </a:endParaRP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19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 (Solar)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700529" y="1980448"/>
            <a:ext cx="3603374" cy="7053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4" b="0" u="sng" strike="noStrike" kern="1200" cap="none" spc="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TC Franklin Gothic LT Condensed Italics"/>
                <a:ea typeface="ITC Franklin Gothic LT Condensed Italics"/>
                <a:cs typeface="ITC Franklin Gothic LT Condensed Italics"/>
                <a:sym typeface="ITC Franklin Gothic LT Condensed Italics"/>
              </a:rPr>
              <a:t>Use Case</a:t>
            </a:r>
          </a:p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Finance installation of solar systems and bridge timing of tax credits/incentives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368797" y="2066173"/>
            <a:ext cx="3089929" cy="398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4" b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TC Franklin Gothic LT Condensed Italics"/>
                <a:ea typeface="ITC Franklin Gothic LT Condensed Italics"/>
                <a:cs typeface="ITC Franklin Gothic LT Condensed Italics"/>
                <a:sym typeface="ITC Franklin Gothic LT Condensed Italics"/>
              </a:rPr>
              <a:t>Typical Structure </a:t>
            </a:r>
          </a:p>
          <a:p>
            <a:pPr marL="0" marR="0" lvl="0" indent="0" algn="l" defTabSz="914400" rtl="0" eaLnBrk="1" fontAlgn="auto" latinLnBrk="0" hangingPunct="1">
              <a:lnSpc>
                <a:spcPts val="7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4" i="1" dirty="0">
              <a:solidFill>
                <a:srgbClr val="000000"/>
              </a:solidFill>
              <a:latin typeface="ITC Franklin Gothic LT Condensed Italics"/>
              <a:ea typeface="ITC Franklin Gothic LT Condensed Italics"/>
              <a:cs typeface="ITC Franklin Gothic LT Condensed Italics"/>
              <a:sym typeface="ITC Franklin Gothic LT Condensed Italics"/>
            </a:endParaRPr>
          </a:p>
          <a:p>
            <a:pPr marL="0" marR="0" lvl="0" indent="0" algn="l" defTabSz="914400" rtl="0" eaLnBrk="1" fontAlgn="auto" latinLnBrk="0" hangingPunct="1">
              <a:lnSpc>
                <a:spcPts val="7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4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ITC Franklin Gothic LT Condensed Italics"/>
              <a:ea typeface="ITC Franklin Gothic LT Condensed Italics"/>
              <a:cs typeface="ITC Franklin Gothic LT Condensed Italics"/>
              <a:sym typeface="ITC Franklin Gothic LT Condensed Italics"/>
            </a:endParaRP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Construction-to-perm or bridge loan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80287" y="3464700"/>
            <a:ext cx="2100935" cy="2657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17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Incentive Bridge Loan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80288" y="5655602"/>
            <a:ext cx="2100934" cy="2684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19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Small Business Loans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80287" y="4344676"/>
            <a:ext cx="2644399" cy="2684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19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High Performance Buildings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700529" y="3493275"/>
            <a:ext cx="3486769" cy="483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Bridge committed grants, tax credits, or local incentive programs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700529" y="4373251"/>
            <a:ext cx="3580428" cy="2038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New construction (≥20% improvement over IECC) or rehab rehabilitation (≥15% improvement over baseline) with verified improved energy performance improvements</a:t>
            </a:r>
          </a:p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71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Working capital to contractors and developers delivering renewable energy projects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368797" y="3454527"/>
            <a:ext cx="3307766" cy="300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-Short-term, interest-only bridge loan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368797" y="4334513"/>
            <a:ext cx="3319853" cy="3009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-Construction + permanent financing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368797" y="5684177"/>
            <a:ext cx="3473720" cy="483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15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 Condensed"/>
                <a:ea typeface="IBM Plex Sans Condensed"/>
                <a:cs typeface="IBM Plex Sans Condensed"/>
                <a:sym typeface="IBM Plex Sans Condensed"/>
              </a:rPr>
              <a:t>Short-term working capital loans tied to project pipeline</a:t>
            </a:r>
          </a:p>
        </p:txBody>
      </p:sp>
    </p:spTree>
    <p:extLst>
      <p:ext uri="{BB962C8B-B14F-4D97-AF65-F5344CB8AC3E}">
        <p14:creationId xmlns:p14="http://schemas.microsoft.com/office/powerpoint/2010/main" val="3546696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499" y="-63499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6705600" y="2303297"/>
            <a:ext cx="5486400" cy="4069080"/>
            <a:chOff x="0" y="0"/>
            <a:chExt cx="7315200" cy="54254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315200" cy="5425440"/>
            </a:xfrm>
            <a:custGeom>
              <a:avLst/>
              <a:gdLst/>
              <a:ahLst/>
              <a:cxnLst/>
              <a:rect l="l" t="t" r="r" b="b"/>
              <a:pathLst>
                <a:path w="7315200" h="5425440">
                  <a:moveTo>
                    <a:pt x="1828800" y="0"/>
                  </a:moveTo>
                  <a:lnTo>
                    <a:pt x="0" y="0"/>
                  </a:lnTo>
                  <a:lnTo>
                    <a:pt x="0" y="5425440"/>
                  </a:lnTo>
                  <a:lnTo>
                    <a:pt x="7315200" y="5425440"/>
                  </a:lnTo>
                  <a:lnTo>
                    <a:pt x="731520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17880" y="1848591"/>
            <a:ext cx="6067823" cy="9456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Deploying Sustainable Finance products to meet community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needs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across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the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country.</a:t>
            </a:r>
          </a:p>
          <a:p>
            <a:pPr marL="0" marR="0" lvl="0" indent="0" algn="l" defTabSz="914400" rtl="0" eaLnBrk="1" fontAlgn="auto" latinLnBrk="0" hangingPunct="1">
              <a:lnSpc>
                <a:spcPts val="25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Park Synagogue Redevelopment – Cleveland Heights, OH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17881" y="4413799"/>
            <a:ext cx="2963674" cy="3043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A5E29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Unity Solar Group – Illinois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88190" y="4741193"/>
            <a:ext cx="41967" cy="282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97159" y="2773328"/>
            <a:ext cx="41967" cy="282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25149" y="2854497"/>
            <a:ext cx="72466" cy="1447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3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 • • </a:t>
            </a:r>
          </a:p>
          <a:p>
            <a:pPr marL="0" marR="0" lvl="0" indent="0" algn="just" defTabSz="914400" rtl="0" eaLnBrk="1" fontAlgn="auto" latinLnBrk="0" hangingPunct="1">
              <a:lnSpc>
                <a:spcPts val="23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596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ts val="23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17881" y="4720666"/>
            <a:ext cx="72466" cy="890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33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 • •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0780" y="2773328"/>
            <a:ext cx="5731412" cy="268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~$7.75M LISC financing supporting $50M historic re-development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27740" y="3107078"/>
            <a:ext cx="5724922" cy="1172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33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Conversion to mixed-use: housing + arts &amp; education space </a:t>
            </a:r>
          </a:p>
          <a:p>
            <a:pPr marL="0" marR="0" lvl="0" indent="0" algn="just" defTabSz="914400" rtl="0" eaLnBrk="1" fontAlgn="auto" latinLnBrk="0" hangingPunct="1">
              <a:lnSpc>
                <a:spcPts val="1349"/>
              </a:lnSpc>
              <a:spcBef>
                <a:spcPts val="99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Incorporates geothermal + high-performance upgrades that reduce operating costs </a:t>
            </a:r>
          </a:p>
          <a:p>
            <a:pPr marL="0" marR="0" lvl="0" indent="0" defTabSz="914400" rtl="0" eaLnBrk="1" fontAlgn="auto" latinLnBrk="0" hangingPunct="1">
              <a:lnSpc>
                <a:spcPts val="2352"/>
              </a:lnSpc>
              <a:spcBef>
                <a:spcPts val="10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Advances long-term sustainability and community revitalization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60780" y="4741193"/>
            <a:ext cx="4803257" cy="2682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$1.5M LISC working capital financing to solar installer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60781" y="5028562"/>
            <a:ext cx="5658841" cy="589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34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Supports projects under Illinois Solar for All program </a:t>
            </a:r>
          </a:p>
          <a:p>
            <a:pPr marL="0" marR="0" lvl="0" indent="0" algn="l" defTabSz="914400" rtl="0" eaLnBrk="1" fontAlgn="auto" latinLnBrk="0" hangingPunct="1">
              <a:lnSpc>
                <a:spcPts val="234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Enables scaling of LMI residential &amp; commercial solar deployment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84616" y="620531"/>
            <a:ext cx="9758841" cy="5104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LISC IN ACTION: DELIVERING LOCAL IMPACT AT SCALE</a:t>
            </a:r>
          </a:p>
        </p:txBody>
      </p:sp>
    </p:spTree>
    <p:extLst>
      <p:ext uri="{BB962C8B-B14F-4D97-AF65-F5344CB8AC3E}">
        <p14:creationId xmlns:p14="http://schemas.microsoft.com/office/powerpoint/2010/main" val="2740995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503" y="-63503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592254" y="733027"/>
            <a:ext cx="9578289" cy="5163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LISC IN ACTION: DELIVERING LOCAL IMPACT AT SCALE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627892" y="921119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01396" y="2093300"/>
            <a:ext cx="7893472" cy="1036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0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96" b="1" i="0" u="none" strike="noStrike" kern="1200" cap="none" spc="0" normalizeH="0" baseline="0" noProof="0" dirty="0">
                <a:ln>
                  <a:noFill/>
                </a:ln>
                <a:solidFill>
                  <a:srgbClr val="F5CA46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Deploying clean energy to strengthen housing affordability and community stability in the DC area.</a:t>
            </a:r>
          </a:p>
          <a:p>
            <a:pPr marL="0" marR="0" lvl="0" indent="0" algn="l" defTabSz="914400" rtl="0" eaLnBrk="1" fontAlgn="auto" latinLnBrk="0" hangingPunct="1">
              <a:lnSpc>
                <a:spcPts val="19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4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ptos"/>
              <a:ea typeface="Aptos"/>
              <a:cs typeface="Aptos"/>
              <a:sym typeface="Aptos"/>
              <a:hlinkClick r:id="rId3" tooltip="https://www.lisc.org/our-stories/story/lisc-closes-5m-solar-energy-investment-address-affordability-crisis-dc-families-seniors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ts val="19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  <a:hlinkClick r:id="rId3" tooltip="https://www.lisc.org/our-stories/story/lisc-closes-5m-solar-energy-investment-address-affordability-crisis-dc-families-senior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$5.4MM Solar Investment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57817" y="2811580"/>
            <a:ext cx="50102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F5CA46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  <a:hlinkClick r:id="rId3" tooltip="https://www.lisc.org/our-stories/story/lisc-closes-5m-solar-energy-investment-address-affordability-crisis-dc-families-seniors/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01396" y="4412161"/>
            <a:ext cx="2440212" cy="3404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5CA46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What It Enables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44296" y="4745536"/>
            <a:ext cx="7100632" cy="8117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Reduces operating costs for affordable housing providers Improves long-term financial stability of properties Advances decarbonization and distributed energy adoption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98196" y="5478904"/>
            <a:ext cx="52702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1396" y="2943073"/>
            <a:ext cx="90859" cy="1014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 •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1396" y="4743679"/>
            <a:ext cx="90859" cy="1081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 • • •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44295" y="5478904"/>
            <a:ext cx="7550573" cy="3404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Supports residents and communities facing rising cost pressures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44296" y="3144955"/>
            <a:ext cx="8155534" cy="1087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Financing the installation of solar systems across multiple affordable housing properties and a legacy church </a:t>
            </a: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Structured to support long-term energy savings and operating efficiency with $1.1MM in projected savings over 20 years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806628" y="4282278"/>
            <a:ext cx="1979884" cy="2115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0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822" b="1" i="0" u="none" strike="noStrike" kern="1200" cap="none" spc="0" normalizeH="0" baseline="0" noProof="0" dirty="0">
                <a:ln>
                  <a:noFill/>
                </a:ln>
                <a:solidFill>
                  <a:srgbClr val="00A5D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630+</a:t>
            </a:r>
          </a:p>
          <a:p>
            <a:pPr marL="0" marR="0" lvl="0" indent="0" algn="l" defTabSz="914400" rtl="0" eaLnBrk="1" fontAlgn="auto" latinLnBrk="0" hangingPunct="1">
              <a:lnSpc>
                <a:spcPts val="1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96" b="1" dirty="0">
                <a:solidFill>
                  <a:srgbClr val="00A5DF"/>
                </a:solidFill>
                <a:latin typeface="Aptos"/>
                <a:ea typeface="Aptos"/>
                <a:cs typeface="Aptos"/>
                <a:sym typeface="Aptos"/>
              </a:rPr>
              <a:t>RESIDENTS SERVED IN 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A5D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6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A5D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PROPERTIES RESULTING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A5D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 </a:t>
            </a: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$55,000 in ANNUAL ENERGY SAVINGS</a:t>
            </a:r>
          </a:p>
        </p:txBody>
      </p:sp>
    </p:spTree>
    <p:extLst>
      <p:ext uri="{BB962C8B-B14F-4D97-AF65-F5344CB8AC3E}">
        <p14:creationId xmlns:p14="http://schemas.microsoft.com/office/powerpoint/2010/main" val="283903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3499" y="-20884"/>
            <a:ext cx="12318997" cy="6984997"/>
          </a:xfrm>
          <a:custGeom>
            <a:avLst/>
            <a:gdLst/>
            <a:ahLst/>
            <a:cxnLst/>
            <a:rect l="l" t="t" r="r" b="b"/>
            <a:pathLst>
              <a:path w="12318997" h="6984997">
                <a:moveTo>
                  <a:pt x="0" y="0"/>
                </a:moveTo>
                <a:lnTo>
                  <a:pt x="12318997" y="0"/>
                </a:lnTo>
                <a:lnTo>
                  <a:pt x="12318997" y="6984997"/>
                </a:lnTo>
                <a:lnTo>
                  <a:pt x="0" y="6984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5102352" y="1821180"/>
            <a:ext cx="7087362" cy="5034534"/>
            <a:chOff x="0" y="0"/>
            <a:chExt cx="9449816" cy="671271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449816" cy="6712712"/>
            </a:xfrm>
            <a:custGeom>
              <a:avLst/>
              <a:gdLst/>
              <a:ahLst/>
              <a:cxnLst/>
              <a:rect l="l" t="t" r="r" b="b"/>
              <a:pathLst>
                <a:path w="9449816" h="6712712">
                  <a:moveTo>
                    <a:pt x="0" y="0"/>
                  </a:moveTo>
                  <a:lnTo>
                    <a:pt x="9449816" y="0"/>
                  </a:lnTo>
                  <a:lnTo>
                    <a:pt x="9449816" y="6712712"/>
                  </a:lnTo>
                  <a:lnTo>
                    <a:pt x="0" y="67127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4157" y="3413379"/>
            <a:ext cx="1752571" cy="6096"/>
            <a:chOff x="0" y="0"/>
            <a:chExt cx="1752575" cy="609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52600" cy="6096"/>
            </a:xfrm>
            <a:custGeom>
              <a:avLst/>
              <a:gdLst/>
              <a:ahLst/>
              <a:cxnLst/>
              <a:rect l="l" t="t" r="r" b="b"/>
              <a:pathLst>
                <a:path w="1752600" h="6096">
                  <a:moveTo>
                    <a:pt x="0" y="0"/>
                  </a:moveTo>
                  <a:lnTo>
                    <a:pt x="876300" y="0"/>
                  </a:lnTo>
                  <a:lnTo>
                    <a:pt x="1752600" y="0"/>
                  </a:lnTo>
                  <a:lnTo>
                    <a:pt x="1752600" y="6096"/>
                  </a:lnTo>
                  <a:lnTo>
                    <a:pt x="876300" y="6096"/>
                  </a:lnTo>
                  <a:lnTo>
                    <a:pt x="0" y="6096"/>
                  </a:lnTo>
                  <a:close/>
                </a:path>
              </a:pathLst>
            </a:custGeom>
            <a:solidFill>
              <a:srgbClr val="0070C0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443334" y="5675338"/>
            <a:ext cx="1182853" cy="884482"/>
            <a:chOff x="0" y="0"/>
            <a:chExt cx="1577137" cy="117930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577086" cy="1179322"/>
            </a:xfrm>
            <a:custGeom>
              <a:avLst/>
              <a:gdLst/>
              <a:ahLst/>
              <a:cxnLst/>
              <a:rect l="l" t="t" r="r" b="b"/>
              <a:pathLst>
                <a:path w="1577086" h="1179322">
                  <a:moveTo>
                    <a:pt x="0" y="0"/>
                  </a:moveTo>
                  <a:lnTo>
                    <a:pt x="1577086" y="0"/>
                  </a:lnTo>
                  <a:lnTo>
                    <a:pt x="1577086" y="1179322"/>
                  </a:lnTo>
                  <a:lnTo>
                    <a:pt x="0" y="1179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-3" b="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5960364" y="627821"/>
            <a:ext cx="277054" cy="511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1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6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w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05612" y="550947"/>
            <a:ext cx="1858084" cy="5466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48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Contact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05612" y="2240966"/>
            <a:ext cx="2451656" cy="6210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Kristen Baker Executive Director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18705" y="2812466"/>
            <a:ext cx="52702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05612" y="2812466"/>
            <a:ext cx="4525832" cy="340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LISC Greater Cincinnati &amp; LISC Louisville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05612" y="3117266"/>
            <a:ext cx="2165499" cy="340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 dirty="0">
                <a:ln>
                  <a:noFill/>
                </a:ln>
                <a:solidFill>
                  <a:srgbClr val="D2EBEC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E: </a:t>
            </a: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  <a:hlinkClick r:id="rId5" tooltip="mailto:kbaker@lisc.org"/>
              </a:rPr>
              <a:t>kbaker@lisc.org</a:t>
            </a: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D2EBEC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39052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996</Words>
  <Application>Microsoft Office PowerPoint</Application>
  <PresentationFormat>Widescreen</PresentationFormat>
  <Paragraphs>129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IBM Plex Sans Condensed</vt:lpstr>
      <vt:lpstr>ITC Franklin Gothic LT Condensed Italics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Gleason</dc:creator>
  <cp:lastModifiedBy>Ryan Gleason</cp:lastModifiedBy>
  <cp:revision>1</cp:revision>
  <dcterms:created xsi:type="dcterms:W3CDTF">2026-09-24T13:43:37Z</dcterms:created>
  <dcterms:modified xsi:type="dcterms:W3CDTF">2026-09-24T13:44:03Z</dcterms:modified>
</cp:coreProperties>
</file>