
<file path=[Content_Types].xml><?xml version="1.0" encoding="utf-8"?>
<Types xmlns="http://schemas.openxmlformats.org/package/2006/content-types">
  <Default Extension="fntdata" ContentType="application/x-fontdata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media/image4.jpg" ContentType="image/jpe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1" r:id="rId4"/>
  </p:sldMasterIdLst>
  <p:notesMasterIdLst>
    <p:notesMasterId r:id="rId11"/>
  </p:notesMasterIdLst>
  <p:sldIdLst>
    <p:sldId id="256" r:id="rId5"/>
    <p:sldId id="257" r:id="rId6"/>
    <p:sldId id="407" r:id="rId7"/>
    <p:sldId id="408" r:id="rId8"/>
    <p:sldId id="409" r:id="rId9"/>
    <p:sldId id="410" r:id="rId10"/>
  </p:sldIdLst>
  <p:sldSz cx="9144000" cy="5143500" type="screen16x9"/>
  <p:notesSz cx="6858000" cy="9144000"/>
  <p:embeddedFontLst>
    <p:embeddedFont>
      <p:font typeface="Franklin Gothic Book" panose="020B0503020102020204" pitchFamily="34" charset="0"/>
      <p:regular r:id="rId12"/>
    </p:embeddedFont>
    <p:embeddedFont>
      <p:font typeface="Franklin Gothic Medium" panose="020B060302010202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527F9C7-DD33-524C-970E-31AF58B6E185}">
          <p14:sldIdLst>
            <p14:sldId id="256"/>
            <p14:sldId id="257"/>
            <p14:sldId id="407"/>
            <p14:sldId id="408"/>
            <p14:sldId id="409"/>
            <p14:sldId id="41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39">
          <p15:clr>
            <a:srgbClr val="A4A3A4"/>
          </p15:clr>
        </p15:guide>
        <p15:guide id="2" orient="horz" pos="264">
          <p15:clr>
            <a:srgbClr val="9AA0A6"/>
          </p15:clr>
        </p15:guide>
        <p15:guide id="3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158B43F-A3AF-5A70-E195-B69974D0978A}" name="Chelsea Maupin" initials="C" userId="Chelsea Maupin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49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B0D869-A2DA-4969-B160-4F123CB33365}" v="19" dt="2026-04-21T14:45:17.281"/>
  </p1510:revLst>
</p1510:revInfo>
</file>

<file path=ppt/tableStyles.xml><?xml version="1.0" encoding="utf-8"?>
<a:tblStyleLst xmlns:a="http://schemas.openxmlformats.org/drawingml/2006/main" def="{E0FB1FB1-30A4-4E1E-B6DE-FD5A9F15D90D}">
  <a:tblStyle styleId="{E0FB1FB1-30A4-4E1E-B6DE-FD5A9F15D90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042DBBA-531F-4CBE-B207-F67049C3C5A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24"/>
    <p:restoredTop sz="94714"/>
  </p:normalViewPr>
  <p:slideViewPr>
    <p:cSldViewPr snapToGrid="0">
      <p:cViewPr varScale="1">
        <p:scale>
          <a:sx n="198" d="100"/>
          <a:sy n="198" d="100"/>
        </p:scale>
        <p:origin x="548" y="100"/>
      </p:cViewPr>
      <p:guideLst>
        <p:guide orient="horz" pos="3039"/>
        <p:guide orient="horz" pos="26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67C0D9-D04C-4894-B062-7A55FFF8E69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6BC2A3E-7066-4B5D-83F5-DB904D5BA5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dirty="0"/>
            <a:t>HUD grants specific number of vouchers</a:t>
          </a:r>
          <a:endParaRPr lang="en-US" dirty="0"/>
        </a:p>
      </dgm:t>
    </dgm:pt>
    <dgm:pt modelId="{84748307-6B58-419C-A04D-CE386B173BA2}" type="parTrans" cxnId="{81A987B0-2387-4671-914F-D840D2604B26}">
      <dgm:prSet/>
      <dgm:spPr/>
      <dgm:t>
        <a:bodyPr/>
        <a:lstStyle/>
        <a:p>
          <a:endParaRPr lang="en-US"/>
        </a:p>
      </dgm:t>
    </dgm:pt>
    <dgm:pt modelId="{2A454230-834E-44FC-9F0B-8D139FB38C59}" type="sibTrans" cxnId="{81A987B0-2387-4671-914F-D840D2604B26}">
      <dgm:prSet/>
      <dgm:spPr/>
      <dgm:t>
        <a:bodyPr/>
        <a:lstStyle/>
        <a:p>
          <a:endParaRPr lang="en-US"/>
        </a:p>
      </dgm:t>
    </dgm:pt>
    <dgm:pt modelId="{DAA404CE-448A-4C19-B8C7-73C8BE37940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dirty="0"/>
            <a:t>HUD grants specific dollar amount of subsidy</a:t>
          </a:r>
          <a:endParaRPr lang="en-US" dirty="0"/>
        </a:p>
      </dgm:t>
    </dgm:pt>
    <dgm:pt modelId="{23A7BDF1-F020-4581-B1E7-9949103EADA1}" type="parTrans" cxnId="{9090E86E-38B2-463D-AD55-340261775419}">
      <dgm:prSet/>
      <dgm:spPr/>
      <dgm:t>
        <a:bodyPr/>
        <a:lstStyle/>
        <a:p>
          <a:endParaRPr lang="en-US"/>
        </a:p>
      </dgm:t>
    </dgm:pt>
    <dgm:pt modelId="{5E097484-05A4-466C-B573-4AFBE2BBEFDB}" type="sibTrans" cxnId="{9090E86E-38B2-463D-AD55-340261775419}">
      <dgm:prSet/>
      <dgm:spPr/>
      <dgm:t>
        <a:bodyPr/>
        <a:lstStyle/>
        <a:p>
          <a:endParaRPr lang="en-US"/>
        </a:p>
      </dgm:t>
    </dgm:pt>
    <dgm:pt modelId="{AE66EA69-2371-46F6-8F3A-55715525502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dirty="0"/>
            <a:t>HA’s greatest challenge is to balance the number of vouchers against the amount of subsidy</a:t>
          </a:r>
          <a:endParaRPr lang="en-US" dirty="0"/>
        </a:p>
      </dgm:t>
    </dgm:pt>
    <dgm:pt modelId="{EE715478-B6A0-4789-A4CF-D79E36D64BA1}" type="parTrans" cxnId="{EE99A698-D7C0-48FF-8AEB-AD37435BED72}">
      <dgm:prSet/>
      <dgm:spPr/>
      <dgm:t>
        <a:bodyPr/>
        <a:lstStyle/>
        <a:p>
          <a:endParaRPr lang="en-US"/>
        </a:p>
      </dgm:t>
    </dgm:pt>
    <dgm:pt modelId="{820F3B34-75DB-4F75-8AEF-174959F6DB01}" type="sibTrans" cxnId="{EE99A698-D7C0-48FF-8AEB-AD37435BED72}">
      <dgm:prSet/>
      <dgm:spPr/>
      <dgm:t>
        <a:bodyPr/>
        <a:lstStyle/>
        <a:p>
          <a:endParaRPr lang="en-US"/>
        </a:p>
      </dgm:t>
    </dgm:pt>
    <dgm:pt modelId="{8B9185BA-51DB-4F8C-8F1A-464FB1EBD21A}" type="pres">
      <dgm:prSet presAssocID="{1E67C0D9-D04C-4894-B062-7A55FFF8E696}" presName="root" presStyleCnt="0">
        <dgm:presLayoutVars>
          <dgm:dir/>
          <dgm:resizeHandles val="exact"/>
        </dgm:presLayoutVars>
      </dgm:prSet>
      <dgm:spPr/>
    </dgm:pt>
    <dgm:pt modelId="{4D0A50C6-93FA-4BAB-BEBC-45A6E9A64AF6}" type="pres">
      <dgm:prSet presAssocID="{86BC2A3E-7066-4B5D-83F5-DB904D5BA55A}" presName="compNode" presStyleCnt="0"/>
      <dgm:spPr/>
    </dgm:pt>
    <dgm:pt modelId="{4BEFF42A-9868-464E-9849-B2F297873DB2}" type="pres">
      <dgm:prSet presAssocID="{86BC2A3E-7066-4B5D-83F5-DB904D5BA55A}" presName="bgRect" presStyleLbl="bgShp" presStyleIdx="0" presStyleCnt="3"/>
      <dgm:spPr/>
    </dgm:pt>
    <dgm:pt modelId="{F3DFD407-70DF-4B9F-8EE2-F3291116230E}" type="pres">
      <dgm:prSet presAssocID="{86BC2A3E-7066-4B5D-83F5-DB904D5BA55A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7CDF00A-FB59-4BED-8672-72D829F45247}" type="pres">
      <dgm:prSet presAssocID="{86BC2A3E-7066-4B5D-83F5-DB904D5BA55A}" presName="spaceRect" presStyleCnt="0"/>
      <dgm:spPr/>
    </dgm:pt>
    <dgm:pt modelId="{7A106E1A-9D1C-4F04-A721-E83206119CB5}" type="pres">
      <dgm:prSet presAssocID="{86BC2A3E-7066-4B5D-83F5-DB904D5BA55A}" presName="parTx" presStyleLbl="revTx" presStyleIdx="0" presStyleCnt="3">
        <dgm:presLayoutVars>
          <dgm:chMax val="0"/>
          <dgm:chPref val="0"/>
        </dgm:presLayoutVars>
      </dgm:prSet>
      <dgm:spPr/>
    </dgm:pt>
    <dgm:pt modelId="{F1B7121F-1694-48CA-86CC-9E95282DB2C7}" type="pres">
      <dgm:prSet presAssocID="{2A454230-834E-44FC-9F0B-8D139FB38C59}" presName="sibTrans" presStyleCnt="0"/>
      <dgm:spPr/>
    </dgm:pt>
    <dgm:pt modelId="{B0CB4447-DE7D-42BE-91BB-A54515841BB3}" type="pres">
      <dgm:prSet presAssocID="{DAA404CE-448A-4C19-B8C7-73C8BE379405}" presName="compNode" presStyleCnt="0"/>
      <dgm:spPr/>
    </dgm:pt>
    <dgm:pt modelId="{4A3E8C21-88E1-412A-A954-95FB2807128C}" type="pres">
      <dgm:prSet presAssocID="{DAA404CE-448A-4C19-B8C7-73C8BE379405}" presName="bgRect" presStyleLbl="bgShp" presStyleIdx="1" presStyleCnt="3"/>
      <dgm:spPr/>
    </dgm:pt>
    <dgm:pt modelId="{8D27B52E-F0E9-4FA5-9339-9A3E268018E5}" type="pres">
      <dgm:prSet presAssocID="{DAA404CE-448A-4C19-B8C7-73C8BE379405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132B085D-DCCC-4EE4-84DC-323C4CF0638F}" type="pres">
      <dgm:prSet presAssocID="{DAA404CE-448A-4C19-B8C7-73C8BE379405}" presName="spaceRect" presStyleCnt="0"/>
      <dgm:spPr/>
    </dgm:pt>
    <dgm:pt modelId="{882E5F63-D5B6-439F-9984-7B9671BFBD0F}" type="pres">
      <dgm:prSet presAssocID="{DAA404CE-448A-4C19-B8C7-73C8BE379405}" presName="parTx" presStyleLbl="revTx" presStyleIdx="1" presStyleCnt="3">
        <dgm:presLayoutVars>
          <dgm:chMax val="0"/>
          <dgm:chPref val="0"/>
        </dgm:presLayoutVars>
      </dgm:prSet>
      <dgm:spPr/>
    </dgm:pt>
    <dgm:pt modelId="{0A24251C-4AD6-40E8-801F-72E9F9E4C7A2}" type="pres">
      <dgm:prSet presAssocID="{5E097484-05A4-466C-B573-4AFBE2BBEFDB}" presName="sibTrans" presStyleCnt="0"/>
      <dgm:spPr/>
    </dgm:pt>
    <dgm:pt modelId="{E1A00B51-E062-4ABB-B45D-25640A522D9A}" type="pres">
      <dgm:prSet presAssocID="{AE66EA69-2371-46F6-8F3A-55715525502E}" presName="compNode" presStyleCnt="0"/>
      <dgm:spPr/>
    </dgm:pt>
    <dgm:pt modelId="{A62B8464-7F42-4D34-997B-AF3803C8441F}" type="pres">
      <dgm:prSet presAssocID="{AE66EA69-2371-46F6-8F3A-55715525502E}" presName="bgRect" presStyleLbl="bgShp" presStyleIdx="2" presStyleCnt="3"/>
      <dgm:spPr/>
    </dgm:pt>
    <dgm:pt modelId="{BF88BDA2-A8E8-40AF-8288-760EF2CE7FBB}" type="pres">
      <dgm:prSet presAssocID="{AE66EA69-2371-46F6-8F3A-55715525502E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343D2CCD-7DBB-4050-A3BA-5195B23A6BFA}" type="pres">
      <dgm:prSet presAssocID="{AE66EA69-2371-46F6-8F3A-55715525502E}" presName="spaceRect" presStyleCnt="0"/>
      <dgm:spPr/>
    </dgm:pt>
    <dgm:pt modelId="{4B015CC8-0944-461A-9C9C-6914A991DDF0}" type="pres">
      <dgm:prSet presAssocID="{AE66EA69-2371-46F6-8F3A-55715525502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C61DE17-C047-418E-89C4-EC1A4D3C5EDF}" type="presOf" srcId="{DAA404CE-448A-4C19-B8C7-73C8BE379405}" destId="{882E5F63-D5B6-439F-9984-7B9671BFBD0F}" srcOrd="0" destOrd="0" presId="urn:microsoft.com/office/officeart/2018/2/layout/IconVerticalSolidList"/>
    <dgm:cxn modelId="{9090E86E-38B2-463D-AD55-340261775419}" srcId="{1E67C0D9-D04C-4894-B062-7A55FFF8E696}" destId="{DAA404CE-448A-4C19-B8C7-73C8BE379405}" srcOrd="1" destOrd="0" parTransId="{23A7BDF1-F020-4581-B1E7-9949103EADA1}" sibTransId="{5E097484-05A4-466C-B573-4AFBE2BBEFDB}"/>
    <dgm:cxn modelId="{A3386195-434C-4FAB-9ED9-40BEF1E0FFC0}" type="presOf" srcId="{AE66EA69-2371-46F6-8F3A-55715525502E}" destId="{4B015CC8-0944-461A-9C9C-6914A991DDF0}" srcOrd="0" destOrd="0" presId="urn:microsoft.com/office/officeart/2018/2/layout/IconVerticalSolidList"/>
    <dgm:cxn modelId="{EE99A698-D7C0-48FF-8AEB-AD37435BED72}" srcId="{1E67C0D9-D04C-4894-B062-7A55FFF8E696}" destId="{AE66EA69-2371-46F6-8F3A-55715525502E}" srcOrd="2" destOrd="0" parTransId="{EE715478-B6A0-4789-A4CF-D79E36D64BA1}" sibTransId="{820F3B34-75DB-4F75-8AEF-174959F6DB01}"/>
    <dgm:cxn modelId="{81A987B0-2387-4671-914F-D840D2604B26}" srcId="{1E67C0D9-D04C-4894-B062-7A55FFF8E696}" destId="{86BC2A3E-7066-4B5D-83F5-DB904D5BA55A}" srcOrd="0" destOrd="0" parTransId="{84748307-6B58-419C-A04D-CE386B173BA2}" sibTransId="{2A454230-834E-44FC-9F0B-8D139FB38C59}"/>
    <dgm:cxn modelId="{7B125EE0-B45B-4D5A-82DB-C9F63F61CA73}" type="presOf" srcId="{1E67C0D9-D04C-4894-B062-7A55FFF8E696}" destId="{8B9185BA-51DB-4F8C-8F1A-464FB1EBD21A}" srcOrd="0" destOrd="0" presId="urn:microsoft.com/office/officeart/2018/2/layout/IconVerticalSolidList"/>
    <dgm:cxn modelId="{340E89FD-7498-4853-B346-D3474C1A1AB4}" type="presOf" srcId="{86BC2A3E-7066-4B5D-83F5-DB904D5BA55A}" destId="{7A106E1A-9D1C-4F04-A721-E83206119CB5}" srcOrd="0" destOrd="0" presId="urn:microsoft.com/office/officeart/2018/2/layout/IconVerticalSolidList"/>
    <dgm:cxn modelId="{573789CB-1E1F-4776-BB35-2E440F00C35F}" type="presParOf" srcId="{8B9185BA-51DB-4F8C-8F1A-464FB1EBD21A}" destId="{4D0A50C6-93FA-4BAB-BEBC-45A6E9A64AF6}" srcOrd="0" destOrd="0" presId="urn:microsoft.com/office/officeart/2018/2/layout/IconVerticalSolidList"/>
    <dgm:cxn modelId="{BDE73E44-54AC-4ED3-BB8C-3A7A34986C9F}" type="presParOf" srcId="{4D0A50C6-93FA-4BAB-BEBC-45A6E9A64AF6}" destId="{4BEFF42A-9868-464E-9849-B2F297873DB2}" srcOrd="0" destOrd="0" presId="urn:microsoft.com/office/officeart/2018/2/layout/IconVerticalSolidList"/>
    <dgm:cxn modelId="{E6A64CD6-6B3E-48CD-837E-4D32E6C4A056}" type="presParOf" srcId="{4D0A50C6-93FA-4BAB-BEBC-45A6E9A64AF6}" destId="{F3DFD407-70DF-4B9F-8EE2-F3291116230E}" srcOrd="1" destOrd="0" presId="urn:microsoft.com/office/officeart/2018/2/layout/IconVerticalSolidList"/>
    <dgm:cxn modelId="{6D853747-AB63-403E-9B40-3DCF2627C35E}" type="presParOf" srcId="{4D0A50C6-93FA-4BAB-BEBC-45A6E9A64AF6}" destId="{77CDF00A-FB59-4BED-8672-72D829F45247}" srcOrd="2" destOrd="0" presId="urn:microsoft.com/office/officeart/2018/2/layout/IconVerticalSolidList"/>
    <dgm:cxn modelId="{9B6766C4-687E-4A64-BC9D-647F8B9F6189}" type="presParOf" srcId="{4D0A50C6-93FA-4BAB-BEBC-45A6E9A64AF6}" destId="{7A106E1A-9D1C-4F04-A721-E83206119CB5}" srcOrd="3" destOrd="0" presId="urn:microsoft.com/office/officeart/2018/2/layout/IconVerticalSolidList"/>
    <dgm:cxn modelId="{4E5CF0D7-D1DD-4766-B885-4FC05EDB7668}" type="presParOf" srcId="{8B9185BA-51DB-4F8C-8F1A-464FB1EBD21A}" destId="{F1B7121F-1694-48CA-86CC-9E95282DB2C7}" srcOrd="1" destOrd="0" presId="urn:microsoft.com/office/officeart/2018/2/layout/IconVerticalSolidList"/>
    <dgm:cxn modelId="{2D5330E5-3DD5-4D1B-87D4-BFB87239C363}" type="presParOf" srcId="{8B9185BA-51DB-4F8C-8F1A-464FB1EBD21A}" destId="{B0CB4447-DE7D-42BE-91BB-A54515841BB3}" srcOrd="2" destOrd="0" presId="urn:microsoft.com/office/officeart/2018/2/layout/IconVerticalSolidList"/>
    <dgm:cxn modelId="{F4A6BAF0-4ADA-4C9E-BD26-15AECF7D53D0}" type="presParOf" srcId="{B0CB4447-DE7D-42BE-91BB-A54515841BB3}" destId="{4A3E8C21-88E1-412A-A954-95FB2807128C}" srcOrd="0" destOrd="0" presId="urn:microsoft.com/office/officeart/2018/2/layout/IconVerticalSolidList"/>
    <dgm:cxn modelId="{748CCACF-EFAE-4A00-9C80-0F1F1CBBD933}" type="presParOf" srcId="{B0CB4447-DE7D-42BE-91BB-A54515841BB3}" destId="{8D27B52E-F0E9-4FA5-9339-9A3E268018E5}" srcOrd="1" destOrd="0" presId="urn:microsoft.com/office/officeart/2018/2/layout/IconVerticalSolidList"/>
    <dgm:cxn modelId="{3C24246B-D340-4C41-9872-CC57510E57BA}" type="presParOf" srcId="{B0CB4447-DE7D-42BE-91BB-A54515841BB3}" destId="{132B085D-DCCC-4EE4-84DC-323C4CF0638F}" srcOrd="2" destOrd="0" presId="urn:microsoft.com/office/officeart/2018/2/layout/IconVerticalSolidList"/>
    <dgm:cxn modelId="{D334D7E4-EB83-4B52-AAEC-8A274F040EE8}" type="presParOf" srcId="{B0CB4447-DE7D-42BE-91BB-A54515841BB3}" destId="{882E5F63-D5B6-439F-9984-7B9671BFBD0F}" srcOrd="3" destOrd="0" presId="urn:microsoft.com/office/officeart/2018/2/layout/IconVerticalSolidList"/>
    <dgm:cxn modelId="{E05C57CC-4A8C-418E-B9FF-BED0E8E3EC14}" type="presParOf" srcId="{8B9185BA-51DB-4F8C-8F1A-464FB1EBD21A}" destId="{0A24251C-4AD6-40E8-801F-72E9F9E4C7A2}" srcOrd="3" destOrd="0" presId="urn:microsoft.com/office/officeart/2018/2/layout/IconVerticalSolidList"/>
    <dgm:cxn modelId="{C5C9447A-B243-4694-A5C4-D3B98E585178}" type="presParOf" srcId="{8B9185BA-51DB-4F8C-8F1A-464FB1EBD21A}" destId="{E1A00B51-E062-4ABB-B45D-25640A522D9A}" srcOrd="4" destOrd="0" presId="urn:microsoft.com/office/officeart/2018/2/layout/IconVerticalSolidList"/>
    <dgm:cxn modelId="{39F48DCA-F8F5-46F6-B54D-786E728464C6}" type="presParOf" srcId="{E1A00B51-E062-4ABB-B45D-25640A522D9A}" destId="{A62B8464-7F42-4D34-997B-AF3803C8441F}" srcOrd="0" destOrd="0" presId="urn:microsoft.com/office/officeart/2018/2/layout/IconVerticalSolidList"/>
    <dgm:cxn modelId="{415FD77A-EF07-4A11-9480-BCCF30FB5515}" type="presParOf" srcId="{E1A00B51-E062-4ABB-B45D-25640A522D9A}" destId="{BF88BDA2-A8E8-40AF-8288-760EF2CE7FBB}" srcOrd="1" destOrd="0" presId="urn:microsoft.com/office/officeart/2018/2/layout/IconVerticalSolidList"/>
    <dgm:cxn modelId="{06238106-6F90-45FB-B396-BB7F75C9A3F1}" type="presParOf" srcId="{E1A00B51-E062-4ABB-B45D-25640A522D9A}" destId="{343D2CCD-7DBB-4050-A3BA-5195B23A6BFA}" srcOrd="2" destOrd="0" presId="urn:microsoft.com/office/officeart/2018/2/layout/IconVerticalSolidList"/>
    <dgm:cxn modelId="{7912E942-7BF2-4B66-BF6C-A3A3FC353194}" type="presParOf" srcId="{E1A00B51-E062-4ABB-B45D-25640A522D9A}" destId="{4B015CC8-0944-461A-9C9C-6914A991DDF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EFF42A-9868-464E-9849-B2F297873DB2}">
      <dsp:nvSpPr>
        <dsp:cNvPr id="0" name=""/>
        <dsp:cNvSpPr/>
      </dsp:nvSpPr>
      <dsp:spPr>
        <a:xfrm>
          <a:off x="0" y="398"/>
          <a:ext cx="7886700" cy="9322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DFD407-70DF-4B9F-8EE2-F3291116230E}">
      <dsp:nvSpPr>
        <dsp:cNvPr id="0" name=""/>
        <dsp:cNvSpPr/>
      </dsp:nvSpPr>
      <dsp:spPr>
        <a:xfrm>
          <a:off x="281991" y="210143"/>
          <a:ext cx="512711" cy="512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06E1A-9D1C-4F04-A721-E83206119CB5}">
      <dsp:nvSpPr>
        <dsp:cNvPr id="0" name=""/>
        <dsp:cNvSpPr/>
      </dsp:nvSpPr>
      <dsp:spPr>
        <a:xfrm>
          <a:off x="1076693" y="398"/>
          <a:ext cx="6810006" cy="9322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658" tIns="98658" rIns="98658" bIns="98658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/>
            <a:t>HUD grants specific number of vouchers</a:t>
          </a:r>
          <a:endParaRPr lang="en-US" sz="2300" kern="1200" dirty="0"/>
        </a:p>
      </dsp:txBody>
      <dsp:txXfrm>
        <a:off x="1076693" y="398"/>
        <a:ext cx="6810006" cy="932202"/>
      </dsp:txXfrm>
    </dsp:sp>
    <dsp:sp modelId="{4A3E8C21-88E1-412A-A954-95FB2807128C}">
      <dsp:nvSpPr>
        <dsp:cNvPr id="0" name=""/>
        <dsp:cNvSpPr/>
      </dsp:nvSpPr>
      <dsp:spPr>
        <a:xfrm>
          <a:off x="0" y="1165650"/>
          <a:ext cx="7886700" cy="9322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7B52E-F0E9-4FA5-9339-9A3E268018E5}">
      <dsp:nvSpPr>
        <dsp:cNvPr id="0" name=""/>
        <dsp:cNvSpPr/>
      </dsp:nvSpPr>
      <dsp:spPr>
        <a:xfrm>
          <a:off x="281991" y="1375396"/>
          <a:ext cx="512711" cy="512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2E5F63-D5B6-439F-9984-7B9671BFBD0F}">
      <dsp:nvSpPr>
        <dsp:cNvPr id="0" name=""/>
        <dsp:cNvSpPr/>
      </dsp:nvSpPr>
      <dsp:spPr>
        <a:xfrm>
          <a:off x="1076693" y="1165650"/>
          <a:ext cx="6810006" cy="9322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658" tIns="98658" rIns="98658" bIns="98658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/>
            <a:t>HUD grants specific dollar amount of subsidy</a:t>
          </a:r>
          <a:endParaRPr lang="en-US" sz="2300" kern="1200" dirty="0"/>
        </a:p>
      </dsp:txBody>
      <dsp:txXfrm>
        <a:off x="1076693" y="1165650"/>
        <a:ext cx="6810006" cy="932202"/>
      </dsp:txXfrm>
    </dsp:sp>
    <dsp:sp modelId="{A62B8464-7F42-4D34-997B-AF3803C8441F}">
      <dsp:nvSpPr>
        <dsp:cNvPr id="0" name=""/>
        <dsp:cNvSpPr/>
      </dsp:nvSpPr>
      <dsp:spPr>
        <a:xfrm>
          <a:off x="0" y="2330903"/>
          <a:ext cx="7886700" cy="9322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88BDA2-A8E8-40AF-8288-760EF2CE7FBB}">
      <dsp:nvSpPr>
        <dsp:cNvPr id="0" name=""/>
        <dsp:cNvSpPr/>
      </dsp:nvSpPr>
      <dsp:spPr>
        <a:xfrm>
          <a:off x="281991" y="2540649"/>
          <a:ext cx="512711" cy="512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15CC8-0944-461A-9C9C-6914A991DDF0}">
      <dsp:nvSpPr>
        <dsp:cNvPr id="0" name=""/>
        <dsp:cNvSpPr/>
      </dsp:nvSpPr>
      <dsp:spPr>
        <a:xfrm>
          <a:off x="1076693" y="2330903"/>
          <a:ext cx="6810006" cy="9322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658" tIns="98658" rIns="98658" bIns="98658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/>
            <a:t>HA’s greatest challenge is to balance the number of vouchers against the amount of subsidy</a:t>
          </a:r>
          <a:endParaRPr lang="en-US" sz="2300" kern="1200" dirty="0"/>
        </a:p>
      </dsp:txBody>
      <dsp:txXfrm>
        <a:off x="1076693" y="2330903"/>
        <a:ext cx="6810006" cy="9322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Franklin Gothic Medium" panose="020B0603020102020204" pitchFamily="34" charset="0"/>
        <a:ea typeface="Franklin Gothic Medium" panose="020B0603020102020204" pitchFamily="34" charset="0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145584b5966_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145584b5966_7_0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62" tIns="93162" rIns="93162" bIns="93162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85348-FE26-47C4-A213-036FDE90B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974" y="252492"/>
            <a:ext cx="8224520" cy="825738"/>
          </a:xfrm>
        </p:spPr>
        <p:txBody>
          <a:bodyPr anchor="t">
            <a:noAutofit/>
          </a:bodyPr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E4CAE-BD2E-82DB-28EA-BE8D7F4914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974" y="1329927"/>
            <a:ext cx="5156199" cy="3309805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76741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81;p18">
            <a:extLst>
              <a:ext uri="{FF2B5EF4-FFF2-40B4-BE49-F238E27FC236}">
                <a16:creationId xmlns:a16="http://schemas.microsoft.com/office/drawing/2014/main" id="{6B23FA4D-F400-D980-2BFC-9C0A323CF431}"/>
              </a:ext>
            </a:extLst>
          </p:cNvPr>
          <p:cNvSpPr/>
          <p:nvPr/>
        </p:nvSpPr>
        <p:spPr>
          <a:xfrm rot="16200000" flipH="1">
            <a:off x="5671101" y="1836436"/>
            <a:ext cx="4141046" cy="2473074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ranklin Gothic Medium" panose="020B06030201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F85348-FE26-47C4-A213-036FDE90B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974" y="252492"/>
            <a:ext cx="8224520" cy="825738"/>
          </a:xfrm>
        </p:spPr>
        <p:txBody>
          <a:bodyPr anchor="t">
            <a:noAutofit/>
          </a:bodyPr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E4CAE-BD2E-82DB-28EA-BE8D7F4914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974" y="1329927"/>
            <a:ext cx="5156199" cy="3309805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A7CEDE0-C21C-A9CC-E70B-244AABA3EA4E}"/>
              </a:ext>
            </a:extLst>
          </p:cNvPr>
          <p:cNvGrpSpPr/>
          <p:nvPr/>
        </p:nvGrpSpPr>
        <p:grpSpPr>
          <a:xfrm rot="16200000">
            <a:off x="5803477" y="1802977"/>
            <a:ext cx="4141047" cy="2539997"/>
            <a:chOff x="-2" y="350680"/>
            <a:chExt cx="9144002" cy="4464174"/>
          </a:xfrm>
        </p:grpSpPr>
        <p:pic>
          <p:nvPicPr>
            <p:cNvPr id="5" name="Google Shape;80;p18">
              <a:extLst>
                <a:ext uri="{FF2B5EF4-FFF2-40B4-BE49-F238E27FC236}">
                  <a16:creationId xmlns:a16="http://schemas.microsoft.com/office/drawing/2014/main" id="{7CB715B0-0BA1-1786-6C5E-5790AAC253BA}"/>
                </a:ext>
              </a:extLst>
            </p:cNvPr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2" y="350680"/>
              <a:ext cx="9144001" cy="4324519"/>
            </a:xfrm>
            <a:prstGeom prst="flowChartManualInput">
              <a:avLst/>
            </a:prstGeom>
            <a:noFill/>
            <a:ln>
              <a:noFill/>
            </a:ln>
          </p:spPr>
        </p:pic>
        <p:sp>
          <p:nvSpPr>
            <p:cNvPr id="6" name="Google Shape;81;p18">
              <a:extLst>
                <a:ext uri="{FF2B5EF4-FFF2-40B4-BE49-F238E27FC236}">
                  <a16:creationId xmlns:a16="http://schemas.microsoft.com/office/drawing/2014/main" id="{D9C8223A-56DD-97B4-3820-27386CF57601}"/>
                </a:ext>
              </a:extLst>
            </p:cNvPr>
            <p:cNvSpPr/>
            <p:nvPr/>
          </p:nvSpPr>
          <p:spPr>
            <a:xfrm flipH="1">
              <a:off x="0" y="468301"/>
              <a:ext cx="9144000" cy="4346553"/>
            </a:xfrm>
            <a:prstGeom prst="flowChartManualInput">
              <a:avLst/>
            </a:prstGeom>
            <a:gradFill>
              <a:gsLst>
                <a:gs pos="47025">
                  <a:srgbClr val="0870AD"/>
                </a:gs>
                <a:gs pos="0">
                  <a:schemeClr val="accent3"/>
                </a:gs>
                <a:gs pos="99000">
                  <a:schemeClr val="accent5"/>
                </a:gs>
              </a:gsLst>
              <a:lin ang="108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Franklin Gothic Medium" panose="020B0603020102020204" pitchFamily="34" charset="0"/>
              </a:endParaRPr>
            </a:p>
          </p:txBody>
        </p:sp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55FB95E-4095-9620-F568-E3278C0DAE96}"/>
              </a:ext>
            </a:extLst>
          </p:cNvPr>
          <p:cNvCxnSpPr/>
          <p:nvPr/>
        </p:nvCxnSpPr>
        <p:spPr>
          <a:xfrm>
            <a:off x="336974" y="1002452"/>
            <a:ext cx="8807026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61436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F69FE41-F359-8DBA-69ED-466B6146AA7D}"/>
              </a:ext>
            </a:extLst>
          </p:cNvPr>
          <p:cNvSpPr/>
          <p:nvPr/>
        </p:nvSpPr>
        <p:spPr>
          <a:xfrm>
            <a:off x="4228289" y="1078230"/>
            <a:ext cx="4915711" cy="37142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81;p18">
            <a:extLst>
              <a:ext uri="{FF2B5EF4-FFF2-40B4-BE49-F238E27FC236}">
                <a16:creationId xmlns:a16="http://schemas.microsoft.com/office/drawing/2014/main" id="{1FFCA689-5A47-C745-1CCE-DC129C308CC5}"/>
              </a:ext>
            </a:extLst>
          </p:cNvPr>
          <p:cNvSpPr/>
          <p:nvPr/>
        </p:nvSpPr>
        <p:spPr>
          <a:xfrm rot="16200000" flipH="1">
            <a:off x="5671101" y="1836436"/>
            <a:ext cx="4141046" cy="2473074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ranklin Gothic Medium" panose="020B06030201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F85348-FE26-47C4-A213-036FDE90B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974" y="252492"/>
            <a:ext cx="8224520" cy="825738"/>
          </a:xfrm>
        </p:spPr>
        <p:txBody>
          <a:bodyPr anchor="t">
            <a:noAutofit/>
          </a:bodyPr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E4CAE-BD2E-82DB-28EA-BE8D7F4914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974" y="1329927"/>
            <a:ext cx="5156199" cy="3309805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A7CEDE0-C21C-A9CC-E70B-244AABA3EA4E}"/>
              </a:ext>
            </a:extLst>
          </p:cNvPr>
          <p:cNvGrpSpPr/>
          <p:nvPr/>
        </p:nvGrpSpPr>
        <p:grpSpPr>
          <a:xfrm rot="16200000">
            <a:off x="5803477" y="1802977"/>
            <a:ext cx="4141047" cy="2539997"/>
            <a:chOff x="-2" y="350680"/>
            <a:chExt cx="9144002" cy="4464174"/>
          </a:xfrm>
        </p:grpSpPr>
        <p:pic>
          <p:nvPicPr>
            <p:cNvPr id="5" name="Google Shape;80;p18">
              <a:extLst>
                <a:ext uri="{FF2B5EF4-FFF2-40B4-BE49-F238E27FC236}">
                  <a16:creationId xmlns:a16="http://schemas.microsoft.com/office/drawing/2014/main" id="{7CB715B0-0BA1-1786-6C5E-5790AAC253BA}"/>
                </a:ext>
              </a:extLst>
            </p:cNvPr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2" y="350680"/>
              <a:ext cx="9144001" cy="4324519"/>
            </a:xfrm>
            <a:prstGeom prst="flowChartManualInput">
              <a:avLst/>
            </a:prstGeom>
            <a:noFill/>
            <a:ln>
              <a:noFill/>
            </a:ln>
          </p:spPr>
        </p:pic>
        <p:sp>
          <p:nvSpPr>
            <p:cNvPr id="6" name="Google Shape;81;p18">
              <a:extLst>
                <a:ext uri="{FF2B5EF4-FFF2-40B4-BE49-F238E27FC236}">
                  <a16:creationId xmlns:a16="http://schemas.microsoft.com/office/drawing/2014/main" id="{D9C8223A-56DD-97B4-3820-27386CF57601}"/>
                </a:ext>
              </a:extLst>
            </p:cNvPr>
            <p:cNvSpPr/>
            <p:nvPr/>
          </p:nvSpPr>
          <p:spPr>
            <a:xfrm flipH="1">
              <a:off x="0" y="468301"/>
              <a:ext cx="9144000" cy="4346553"/>
            </a:xfrm>
            <a:prstGeom prst="flowChartManualInput">
              <a:avLst/>
            </a:prstGeom>
            <a:gradFill>
              <a:gsLst>
                <a:gs pos="47025">
                  <a:srgbClr val="0870AD"/>
                </a:gs>
                <a:gs pos="0">
                  <a:schemeClr val="accent3"/>
                </a:gs>
                <a:gs pos="99000">
                  <a:schemeClr val="accent5"/>
                </a:gs>
              </a:gsLst>
              <a:lin ang="108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Franklin Gothic Medium" panose="020B0603020102020204" pitchFamily="34" charset="0"/>
              </a:endParaRPr>
            </a:p>
          </p:txBody>
        </p:sp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55FB95E-4095-9620-F568-E3278C0DAE96}"/>
              </a:ext>
            </a:extLst>
          </p:cNvPr>
          <p:cNvCxnSpPr/>
          <p:nvPr/>
        </p:nvCxnSpPr>
        <p:spPr>
          <a:xfrm>
            <a:off x="336974" y="1002452"/>
            <a:ext cx="8807026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46231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27985-D32D-044B-8E34-C3F3C7E4185E}"/>
              </a:ext>
            </a:extLst>
          </p:cNvPr>
          <p:cNvSpPr/>
          <p:nvPr/>
        </p:nvSpPr>
        <p:spPr>
          <a:xfrm>
            <a:off x="0" y="1078230"/>
            <a:ext cx="9144000" cy="37142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Google Shape;81;p18">
            <a:extLst>
              <a:ext uri="{FF2B5EF4-FFF2-40B4-BE49-F238E27FC236}">
                <a16:creationId xmlns:a16="http://schemas.microsoft.com/office/drawing/2014/main" id="{2AFC8F30-E4D1-F3DB-3589-3CD0CED52211}"/>
              </a:ext>
            </a:extLst>
          </p:cNvPr>
          <p:cNvSpPr/>
          <p:nvPr/>
        </p:nvSpPr>
        <p:spPr>
          <a:xfrm rot="16200000" flipH="1">
            <a:off x="5671101" y="1836436"/>
            <a:ext cx="4141046" cy="2473074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ranklin Gothic Medium" panose="020B06030201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F85348-FE26-47C4-A213-036FDE90B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974" y="252492"/>
            <a:ext cx="8224520" cy="825738"/>
          </a:xfrm>
        </p:spPr>
        <p:txBody>
          <a:bodyPr anchor="t">
            <a:noAutofit/>
          </a:bodyPr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E4CAE-BD2E-82DB-28EA-BE8D7F4914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974" y="1329927"/>
            <a:ext cx="5156199" cy="3309805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A7CEDE0-C21C-A9CC-E70B-244AABA3EA4E}"/>
              </a:ext>
            </a:extLst>
          </p:cNvPr>
          <p:cNvGrpSpPr/>
          <p:nvPr/>
        </p:nvGrpSpPr>
        <p:grpSpPr>
          <a:xfrm rot="16200000">
            <a:off x="5803477" y="1802977"/>
            <a:ext cx="4141047" cy="2539997"/>
            <a:chOff x="-2" y="350680"/>
            <a:chExt cx="9144002" cy="4464174"/>
          </a:xfrm>
        </p:grpSpPr>
        <p:pic>
          <p:nvPicPr>
            <p:cNvPr id="5" name="Google Shape;80;p18">
              <a:extLst>
                <a:ext uri="{FF2B5EF4-FFF2-40B4-BE49-F238E27FC236}">
                  <a16:creationId xmlns:a16="http://schemas.microsoft.com/office/drawing/2014/main" id="{7CB715B0-0BA1-1786-6C5E-5790AAC253BA}"/>
                </a:ext>
              </a:extLst>
            </p:cNvPr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2" y="350680"/>
              <a:ext cx="9144001" cy="4324519"/>
            </a:xfrm>
            <a:prstGeom prst="flowChartManualInput">
              <a:avLst/>
            </a:prstGeom>
            <a:noFill/>
            <a:ln>
              <a:noFill/>
            </a:ln>
          </p:spPr>
        </p:pic>
        <p:sp>
          <p:nvSpPr>
            <p:cNvPr id="6" name="Google Shape;81;p18">
              <a:extLst>
                <a:ext uri="{FF2B5EF4-FFF2-40B4-BE49-F238E27FC236}">
                  <a16:creationId xmlns:a16="http://schemas.microsoft.com/office/drawing/2014/main" id="{D9C8223A-56DD-97B4-3820-27386CF57601}"/>
                </a:ext>
              </a:extLst>
            </p:cNvPr>
            <p:cNvSpPr/>
            <p:nvPr/>
          </p:nvSpPr>
          <p:spPr>
            <a:xfrm flipH="1">
              <a:off x="0" y="468301"/>
              <a:ext cx="9144000" cy="4346553"/>
            </a:xfrm>
            <a:prstGeom prst="flowChartManualInput">
              <a:avLst/>
            </a:prstGeom>
            <a:gradFill>
              <a:gsLst>
                <a:gs pos="47025">
                  <a:srgbClr val="0870AD"/>
                </a:gs>
                <a:gs pos="0">
                  <a:schemeClr val="accent3"/>
                </a:gs>
                <a:gs pos="99000">
                  <a:schemeClr val="accent5"/>
                </a:gs>
              </a:gsLst>
              <a:lin ang="108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Franklin Gothic Medium" panose="020B0603020102020204" pitchFamily="34" charset="0"/>
              </a:endParaRPr>
            </a:p>
          </p:txBody>
        </p:sp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55FB95E-4095-9620-F568-E3278C0DAE96}"/>
              </a:ext>
            </a:extLst>
          </p:cNvPr>
          <p:cNvCxnSpPr/>
          <p:nvPr/>
        </p:nvCxnSpPr>
        <p:spPr>
          <a:xfrm>
            <a:off x="336974" y="1002452"/>
            <a:ext cx="8807026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661077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81;p18">
            <a:extLst>
              <a:ext uri="{FF2B5EF4-FFF2-40B4-BE49-F238E27FC236}">
                <a16:creationId xmlns:a16="http://schemas.microsoft.com/office/drawing/2014/main" id="{912F9D7E-FE56-2D57-1354-93F6EF0F953E}"/>
              </a:ext>
            </a:extLst>
          </p:cNvPr>
          <p:cNvSpPr/>
          <p:nvPr/>
        </p:nvSpPr>
        <p:spPr>
          <a:xfrm rot="16200000" flipH="1">
            <a:off x="6437938" y="2609291"/>
            <a:ext cx="4141046" cy="927369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ranklin Gothic Medium" panose="020B06030201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F85348-FE26-47C4-A213-036FDE90B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974" y="252492"/>
            <a:ext cx="8224520" cy="825738"/>
          </a:xfrm>
        </p:spPr>
        <p:txBody>
          <a:bodyPr anchor="t">
            <a:noAutofit/>
          </a:bodyPr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E4CAE-BD2E-82DB-28EA-BE8D7F4914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974" y="1329927"/>
            <a:ext cx="5156199" cy="3309805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A7CEDE0-C21C-A9CC-E70B-244AABA3EA4E}"/>
              </a:ext>
            </a:extLst>
          </p:cNvPr>
          <p:cNvGrpSpPr/>
          <p:nvPr/>
        </p:nvGrpSpPr>
        <p:grpSpPr>
          <a:xfrm rot="16200000">
            <a:off x="6570881" y="2570380"/>
            <a:ext cx="4141047" cy="1005191"/>
            <a:chOff x="-2" y="350680"/>
            <a:chExt cx="9144002" cy="4464178"/>
          </a:xfrm>
        </p:grpSpPr>
        <p:pic>
          <p:nvPicPr>
            <p:cNvPr id="5" name="Google Shape;80;p18">
              <a:extLst>
                <a:ext uri="{FF2B5EF4-FFF2-40B4-BE49-F238E27FC236}">
                  <a16:creationId xmlns:a16="http://schemas.microsoft.com/office/drawing/2014/main" id="{7CB715B0-0BA1-1786-6C5E-5790AAC253BA}"/>
                </a:ext>
              </a:extLst>
            </p:cNvPr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2" y="350680"/>
              <a:ext cx="9144001" cy="4324519"/>
            </a:xfrm>
            <a:prstGeom prst="flowChartManualInput">
              <a:avLst/>
            </a:prstGeom>
            <a:noFill/>
            <a:ln>
              <a:noFill/>
            </a:ln>
          </p:spPr>
        </p:pic>
        <p:sp>
          <p:nvSpPr>
            <p:cNvPr id="6" name="Google Shape;81;p18">
              <a:extLst>
                <a:ext uri="{FF2B5EF4-FFF2-40B4-BE49-F238E27FC236}">
                  <a16:creationId xmlns:a16="http://schemas.microsoft.com/office/drawing/2014/main" id="{D9C8223A-56DD-97B4-3820-27386CF57601}"/>
                </a:ext>
              </a:extLst>
            </p:cNvPr>
            <p:cNvSpPr/>
            <p:nvPr/>
          </p:nvSpPr>
          <p:spPr>
            <a:xfrm flipH="1">
              <a:off x="0" y="696297"/>
              <a:ext cx="9144000" cy="4118561"/>
            </a:xfrm>
            <a:prstGeom prst="flowChartManualInput">
              <a:avLst/>
            </a:prstGeom>
            <a:gradFill>
              <a:gsLst>
                <a:gs pos="47025">
                  <a:srgbClr val="0870AD"/>
                </a:gs>
                <a:gs pos="0">
                  <a:schemeClr val="accent3"/>
                </a:gs>
                <a:gs pos="99000">
                  <a:schemeClr val="accent5"/>
                </a:gs>
              </a:gsLst>
              <a:lin ang="108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Franklin Gothic Medium" panose="020B0603020102020204" pitchFamily="34" charset="0"/>
              </a:endParaRPr>
            </a:p>
          </p:txBody>
        </p:sp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55FB95E-4095-9620-F568-E3278C0DAE96}"/>
              </a:ext>
            </a:extLst>
          </p:cNvPr>
          <p:cNvCxnSpPr/>
          <p:nvPr/>
        </p:nvCxnSpPr>
        <p:spPr>
          <a:xfrm>
            <a:off x="336974" y="1002452"/>
            <a:ext cx="8807026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951713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1557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">
    <p:bg>
      <p:bgPr>
        <a:gradFill flip="none" rotWithShape="1">
          <a:gsLst>
            <a:gs pos="0">
              <a:schemeClr val="accent3"/>
            </a:gs>
            <a:gs pos="100000">
              <a:schemeClr val="accent5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nual Input 4">
            <a:extLst>
              <a:ext uri="{FF2B5EF4-FFF2-40B4-BE49-F238E27FC236}">
                <a16:creationId xmlns:a16="http://schemas.microsoft.com/office/drawing/2014/main" id="{FFA66377-9ECA-F535-7B6C-4E7544E1588D}"/>
              </a:ext>
            </a:extLst>
          </p:cNvPr>
          <p:cNvSpPr>
            <a:spLocks/>
          </p:cNvSpPr>
          <p:nvPr/>
        </p:nvSpPr>
        <p:spPr>
          <a:xfrm rot="5400000">
            <a:off x="2289707" y="-1347723"/>
            <a:ext cx="2682252" cy="7261666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3BB1355-C549-D1D0-0B1C-165D3EEEE596}"/>
              </a:ext>
            </a:extLst>
          </p:cNvPr>
          <p:cNvGrpSpPr/>
          <p:nvPr/>
        </p:nvGrpSpPr>
        <p:grpSpPr>
          <a:xfrm>
            <a:off x="0" y="941985"/>
            <a:ext cx="7152642" cy="2682253"/>
            <a:chOff x="-2" y="935500"/>
            <a:chExt cx="7152642" cy="2682253"/>
          </a:xfrm>
        </p:grpSpPr>
        <p:pic>
          <p:nvPicPr>
            <p:cNvPr id="3" name="Google Shape;215;p23">
              <a:extLst>
                <a:ext uri="{FF2B5EF4-FFF2-40B4-BE49-F238E27FC236}">
                  <a16:creationId xmlns:a16="http://schemas.microsoft.com/office/drawing/2014/main" id="{BA807055-04EA-D79B-E555-D40C961CD50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5400000">
              <a:off x="2235194" y="-1299696"/>
              <a:ext cx="2682250" cy="7152642"/>
            </a:xfrm>
            <a:prstGeom prst="flowChartManualInput">
              <a:avLst/>
            </a:prstGeom>
            <a:noFill/>
            <a:ln>
              <a:noFill/>
            </a:ln>
          </p:spPr>
        </p:pic>
        <p:sp>
          <p:nvSpPr>
            <p:cNvPr id="4" name="Manual Input 3">
              <a:extLst>
                <a:ext uri="{FF2B5EF4-FFF2-40B4-BE49-F238E27FC236}">
                  <a16:creationId xmlns:a16="http://schemas.microsoft.com/office/drawing/2014/main" id="{02566078-A633-5AD5-3187-B941C9C711F8}"/>
                </a:ext>
              </a:extLst>
            </p:cNvPr>
            <p:cNvSpPr>
              <a:spLocks/>
            </p:cNvSpPr>
            <p:nvPr/>
          </p:nvSpPr>
          <p:spPr>
            <a:xfrm rot="5400000">
              <a:off x="2106503" y="-1171000"/>
              <a:ext cx="2682252" cy="6895254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305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hite">
  <p:cSld name="Blank White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808744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97E5A-7A02-5AB9-341E-C9A3FA86B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1D08A-B058-166E-43E0-DE170F049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0FD1E-46A3-5CD9-4A55-CB90E721E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25B4D8-5707-ED24-4F49-3E65C23B2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7B7A8-B3E8-D9B6-77DF-4E7903EDE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240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48D09-7E03-F20C-DD42-6F511D6AB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FA5E80-590B-7629-080A-BF8502681E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"/>
            <a:ext cx="5256609" cy="514349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2A4D65-3A95-F329-1636-7954ACDAFC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91119"/>
            <a:ext cx="2949178" cy="2748579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AAB96-0A8A-335E-0F46-118FB949D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092C7-3A57-6043-A00C-E91CF6228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42770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1D08A-B058-166E-43E0-DE170F049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6B952BF-BB74-E56A-4DB9-65626720B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484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;p1">
            <a:extLst>
              <a:ext uri="{FF2B5EF4-FFF2-40B4-BE49-F238E27FC236}">
                <a16:creationId xmlns:a16="http://schemas.microsoft.com/office/drawing/2014/main" id="{5F7A480A-1F1D-22A8-6C65-CAAB97768110}"/>
              </a:ext>
            </a:extLst>
          </p:cNvPr>
          <p:cNvSpPr/>
          <p:nvPr/>
        </p:nvSpPr>
        <p:spPr>
          <a:xfrm>
            <a:off x="0" y="4823125"/>
            <a:ext cx="9161400" cy="320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latin typeface="Franklin Gothic Medium" panose="020B06030201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68BB58-4B39-AC41-2879-7BDE2705A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3022BF-13E8-DB39-58F8-DD3A32A00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DEA348-4078-584B-28B2-DBB73F5BA24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0433" y="4864146"/>
            <a:ext cx="1739233" cy="21877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7BDB93-B273-0786-A75B-EBB27016E999}"/>
              </a:ext>
            </a:extLst>
          </p:cNvPr>
          <p:cNvSpPr txBox="1"/>
          <p:nvPr/>
        </p:nvSpPr>
        <p:spPr>
          <a:xfrm>
            <a:off x="2113979" y="4869656"/>
            <a:ext cx="457085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en-US" sz="900" b="0" i="0" kern="100" dirty="0">
                <a:solidFill>
                  <a:schemeClr val="accent1"/>
                </a:solidFill>
                <a:effectLst/>
                <a:latin typeface="Frutiger Bold Cn" pitchFamily="2" charset="0"/>
                <a:ea typeface="Aptos" panose="020B0004020202020204" pitchFamily="34" charset="0"/>
                <a:cs typeface="Arial" panose="020B0604020202020204" pitchFamily="34" charset="0"/>
              </a:rPr>
              <a:t>BOARD OF COMMISSIONERS MEETING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D72448-B3FE-FE00-770A-5002BE8C8801}"/>
              </a:ext>
            </a:extLst>
          </p:cNvPr>
          <p:cNvCxnSpPr/>
          <p:nvPr/>
        </p:nvCxnSpPr>
        <p:spPr>
          <a:xfrm>
            <a:off x="2050542" y="4857288"/>
            <a:ext cx="0" cy="21877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Google Shape;6;p1">
            <a:extLst>
              <a:ext uri="{FF2B5EF4-FFF2-40B4-BE49-F238E27FC236}">
                <a16:creationId xmlns:a16="http://schemas.microsoft.com/office/drawing/2014/main" id="{1D2D4E96-9861-9F0B-294D-A6686B3F46D5}"/>
              </a:ext>
            </a:extLst>
          </p:cNvPr>
          <p:cNvSpPr/>
          <p:nvPr userDrawn="1"/>
        </p:nvSpPr>
        <p:spPr>
          <a:xfrm>
            <a:off x="0" y="4823125"/>
            <a:ext cx="9161400" cy="320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40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1" r:id="rId9"/>
    <p:sldLayoutId id="2147483723" r:id="rId10"/>
    <p:sldLayoutId id="2147483678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0" i="0" kern="1200">
          <a:solidFill>
            <a:schemeClr val="tx1"/>
          </a:solidFill>
          <a:latin typeface="Franklin Gothic Medium" panose="020B0603020102020204" pitchFamily="34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Franklin Gothic Medium" panose="020B0603020102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Franklin Gothic Medium" panose="020B0603020102020204" pitchFamily="34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chemeClr val="tx1"/>
          </a:solidFill>
          <a:latin typeface="Franklin Gothic Medium" panose="020B0603020102020204" pitchFamily="34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Franklin Gothic Medium" panose="020B0603020102020204" pitchFamily="34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Franklin Gothic Medium" panose="020B0603020102020204" pitchFamily="34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0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4">
            <a:extLst>
              <a:ext uri="{FF2B5EF4-FFF2-40B4-BE49-F238E27FC236}">
                <a16:creationId xmlns:a16="http://schemas.microsoft.com/office/drawing/2014/main" id="{8F54D3D1-8CCA-F18E-4AC5-B26F451D8D62}"/>
              </a:ext>
            </a:extLst>
          </p:cNvPr>
          <p:cNvPicPr/>
          <p:nvPr/>
        </p:nvPicPr>
        <p:blipFill>
          <a:blip r:embed="rId3" cstate="print"/>
          <a:srcRect t="11989" b="-11989"/>
          <a:stretch>
            <a:fillRect/>
          </a:stretch>
        </p:blipFill>
        <p:spPr>
          <a:xfrm>
            <a:off x="143005" y="129443"/>
            <a:ext cx="8857588" cy="3841426"/>
          </a:xfrm>
          <a:prstGeom prst="rect">
            <a:avLst/>
          </a:prstGeom>
        </p:spPr>
      </p:pic>
      <p:sp>
        <p:nvSpPr>
          <p:cNvPr id="3" name="Google Shape;61;p16">
            <a:extLst>
              <a:ext uri="{FF2B5EF4-FFF2-40B4-BE49-F238E27FC236}">
                <a16:creationId xmlns:a16="http://schemas.microsoft.com/office/drawing/2014/main" id="{CAB0CC99-942C-736E-F384-4558C7C2ECA7}"/>
              </a:ext>
            </a:extLst>
          </p:cNvPr>
          <p:cNvSpPr/>
          <p:nvPr/>
        </p:nvSpPr>
        <p:spPr>
          <a:xfrm flipH="1">
            <a:off x="-301" y="2735957"/>
            <a:ext cx="9144200" cy="2183700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ranklin Gothic Medium" panose="020B0603020102020204" pitchFamily="34" charset="0"/>
            </a:endParaRPr>
          </a:p>
        </p:txBody>
      </p:sp>
      <p:pic>
        <p:nvPicPr>
          <p:cNvPr id="60" name="Google Shape;60;p16"/>
          <p:cNvPicPr preferRelativeResize="0"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2" y="2804161"/>
            <a:ext cx="9144001" cy="2339340"/>
          </a:xfrm>
          <a:prstGeom prst="flowChartManualInput">
            <a:avLst/>
          </a:prstGeom>
          <a:noFill/>
          <a:ln>
            <a:noFill/>
          </a:ln>
        </p:spPr>
      </p:pic>
      <p:sp>
        <p:nvSpPr>
          <p:cNvPr id="61" name="Google Shape;61;p16"/>
          <p:cNvSpPr>
            <a:spLocks noGrp="1" noRot="1" noMove="1" noResize="1" noEditPoints="1" noAdjustHandles="1" noChangeArrowheads="1" noChangeShapeType="1"/>
          </p:cNvSpPr>
          <p:nvPr/>
        </p:nvSpPr>
        <p:spPr>
          <a:xfrm flipH="1">
            <a:off x="0" y="2960075"/>
            <a:ext cx="9144200" cy="21837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Franklin Gothic Medium" panose="020B0603020102020204" pitchFamily="34" charset="0"/>
            </a:endParaRPr>
          </a:p>
        </p:txBody>
      </p:sp>
      <p:sp>
        <p:nvSpPr>
          <p:cNvPr id="62" name="Google Shape;62;p16"/>
          <p:cNvSpPr txBox="1"/>
          <p:nvPr/>
        </p:nvSpPr>
        <p:spPr>
          <a:xfrm>
            <a:off x="344075" y="2960075"/>
            <a:ext cx="7839476" cy="21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5000"/>
              </a:lnSpc>
              <a:spcBef>
                <a:spcPts val="1000"/>
              </a:spcBef>
            </a:pPr>
            <a:r>
              <a:rPr lang="en-US" sz="4400" dirty="0">
                <a:solidFill>
                  <a:schemeClr val="accent1"/>
                </a:solidFill>
                <a:latin typeface="Franklin Gothic Medium" panose="020B0603020102020204" pitchFamily="34" charset="0"/>
                <a:ea typeface="Raleway ExtraLight"/>
                <a:cs typeface="Arial" panose="020B0604020202020204" pitchFamily="34" charset="0"/>
                <a:sym typeface="Raleway ExtraLight"/>
              </a:rPr>
              <a:t>Housing Choice Voucher Program</a:t>
            </a:r>
            <a:endParaRPr sz="1000" dirty="0">
              <a:solidFill>
                <a:schemeClr val="accent1"/>
              </a:solidFill>
              <a:latin typeface="Franklin Gothic Medium" panose="020B0603020102020204" pitchFamily="34" charset="0"/>
              <a:ea typeface="Raleway Thin"/>
              <a:cs typeface="Arial" panose="020B0604020202020204" pitchFamily="34" charset="0"/>
              <a:sym typeface="Raleway Thin"/>
            </a:endParaRPr>
          </a:p>
          <a:p>
            <a:pPr lvl="0"/>
            <a:r>
              <a:rPr lang="en-US" sz="1200" dirty="0">
                <a:solidFill>
                  <a:schemeClr val="accent1"/>
                </a:solidFill>
                <a:latin typeface="Franklin Gothic Medium" panose="020B0603020102020204" pitchFamily="34" charset="0"/>
                <a:ea typeface="Montserrat"/>
                <a:cs typeface="Arial" panose="020B0604020202020204" pitchFamily="34" charset="0"/>
                <a:sym typeface="Montserrat"/>
              </a:rPr>
              <a:t>WEDNESDAY, APRIL 22</a:t>
            </a:r>
            <a:r>
              <a:rPr lang="en-US" sz="1200" baseline="30000" dirty="0">
                <a:solidFill>
                  <a:schemeClr val="accent1"/>
                </a:solidFill>
                <a:latin typeface="Franklin Gothic Medium" panose="020B0603020102020204" pitchFamily="34" charset="0"/>
                <a:ea typeface="Montserrat"/>
                <a:cs typeface="Arial" panose="020B0604020202020204" pitchFamily="34" charset="0"/>
                <a:sym typeface="Montserrat"/>
              </a:rPr>
              <a:t>nd</a:t>
            </a:r>
            <a:r>
              <a:rPr lang="en-US" sz="1200" dirty="0">
                <a:solidFill>
                  <a:schemeClr val="accent1"/>
                </a:solidFill>
                <a:latin typeface="Franklin Gothic Medium" panose="020B0603020102020204" pitchFamily="34" charset="0"/>
                <a:ea typeface="Montserrat"/>
                <a:cs typeface="Arial" panose="020B0604020202020204" pitchFamily="34" charset="0"/>
                <a:sym typeface="Montserrat"/>
              </a:rPr>
              <a:t>,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D4485-5244-80C6-81C4-00C24EFB2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8303" y="4658792"/>
            <a:ext cx="2822178" cy="3549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1" grpId="0" animBg="1"/>
      <p:bldP spid="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>
            <a:normAutofit/>
          </a:bodyPr>
          <a:lstStyle/>
          <a:p>
            <a:r>
              <a:rPr dirty="0">
                <a:solidFill>
                  <a:schemeClr val="bg1"/>
                </a:solidFill>
              </a:rPr>
              <a:t>Who We Are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CC48283-0E68-2705-1120-C6CF3436014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16856" r="14926"/>
          <a:stretch>
            <a:fillRect/>
          </a:stretch>
        </p:blipFill>
        <p:spPr>
          <a:xfrm>
            <a:off x="3887391" y="1"/>
            <a:ext cx="5256609" cy="5143499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629841" y="1791119"/>
            <a:ext cx="2949178" cy="27485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chemeClr val="accent4"/>
                </a:solidFill>
              </a:rPr>
              <a:t>Mission</a:t>
            </a:r>
          </a:p>
          <a:p>
            <a:r>
              <a:rPr lang="en-US" sz="1100" dirty="0">
                <a:solidFill>
                  <a:schemeClr val="bg1"/>
                </a:solidFill>
              </a:rPr>
              <a:t>CMHA helps people access affordable housing through collaborative partnerships to develop, renovate, and maintain housing; promote neighborhood revitalization; and assist residents in accessing needed social services.</a:t>
            </a:r>
          </a:p>
          <a:p>
            <a:pPr marL="0" indent="0">
              <a:buNone/>
            </a:pPr>
            <a:r>
              <a:rPr lang="en-US" sz="1100" dirty="0">
                <a:solidFill>
                  <a:schemeClr val="accent4"/>
                </a:solidFill>
              </a:rPr>
              <a:t>Vision</a:t>
            </a:r>
          </a:p>
          <a:p>
            <a:r>
              <a:rPr lang="en-US" sz="1100" dirty="0">
                <a:solidFill>
                  <a:schemeClr val="bg1"/>
                </a:solidFill>
              </a:rPr>
              <a:t>A national leader in opening doors to innovative housing for diverse communities, empowering residents and improving neighborhoods.</a:t>
            </a:r>
          </a:p>
          <a:p>
            <a:pPr marL="0" indent="0">
              <a:buNone/>
            </a:pPr>
            <a:r>
              <a:rPr lang="en-US" sz="1100" dirty="0">
                <a:solidFill>
                  <a:schemeClr val="accent4"/>
                </a:solidFill>
              </a:rPr>
              <a:t>Values</a:t>
            </a:r>
            <a:br>
              <a:rPr lang="en-US" sz="1100" dirty="0">
                <a:solidFill>
                  <a:schemeClr val="bg1"/>
                </a:solidFill>
              </a:rPr>
            </a:br>
            <a:br>
              <a:rPr lang="en-US" sz="1100" dirty="0">
                <a:solidFill>
                  <a:schemeClr val="bg1"/>
                </a:solidFill>
              </a:rPr>
            </a:br>
            <a:r>
              <a:rPr lang="en-US" sz="1100" dirty="0">
                <a:solidFill>
                  <a:schemeClr val="bg1"/>
                </a:solidFill>
              </a:rPr>
              <a:t>Community – Commitment – Collaboration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44822-DF15-8FB6-74FC-23DF08AB4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C4A08-681A-6E27-F6CC-828EF04E20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Housing Choice Voucher Program</a:t>
            </a:r>
            <a:endParaRPr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468859-D22C-33E8-C57D-793728725A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Tenant Based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Project Based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VASH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FUP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Mainstream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Emergency Housing Vouchers</a:t>
            </a:r>
          </a:p>
        </p:txBody>
      </p:sp>
    </p:spTree>
    <p:extLst>
      <p:ext uri="{BB962C8B-B14F-4D97-AF65-F5344CB8AC3E}">
        <p14:creationId xmlns:p14="http://schemas.microsoft.com/office/powerpoint/2010/main" val="1682383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7F1AF-B8FE-A7DB-B4DD-F3DF62370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95D9-B91F-F52D-27D5-D05001CC0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 anchor="ctr">
            <a:normAutofit/>
          </a:bodyPr>
          <a:lstStyle/>
          <a:p>
            <a:r>
              <a:rPr lang="en-US"/>
              <a:t>Voucher Allocation and Subsidy</a:t>
            </a:r>
          </a:p>
        </p:txBody>
      </p:sp>
      <p:graphicFrame>
        <p:nvGraphicFramePr>
          <p:cNvPr id="5" name="Subtitle 2">
            <a:extLst>
              <a:ext uri="{FF2B5EF4-FFF2-40B4-BE49-F238E27FC236}">
                <a16:creationId xmlns:a16="http://schemas.microsoft.com/office/drawing/2014/main" id="{54319B61-DC9F-AF0D-165C-FAD28AEEC2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0764729"/>
              </p:ext>
            </p:extLst>
          </p:nvPr>
        </p:nvGraphicFramePr>
        <p:xfrm>
          <a:off x="628650" y="1369219"/>
          <a:ext cx="78867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389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6EC7C-D26B-C48A-2DEE-8B95ADE3C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9E08A-23DA-5EF3-4418-B908F131A2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Unique Aspects of Project Based Vouchers</a:t>
            </a:r>
            <a:endParaRPr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4BEEF6-C5F9-4DDF-BE0E-37AB45786B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Subset of total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Ceiling of 30% of total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Ceiling of 25% of total number of units unless PSH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Awards of PBVs must be completed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Vouchers attach to units not awarded to families</a:t>
            </a:r>
          </a:p>
        </p:txBody>
      </p:sp>
    </p:spTree>
    <p:extLst>
      <p:ext uri="{BB962C8B-B14F-4D97-AF65-F5344CB8AC3E}">
        <p14:creationId xmlns:p14="http://schemas.microsoft.com/office/powerpoint/2010/main" val="2761586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11EA1-900E-5971-8250-FBC790B38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8C8B4-B655-495A-12A1-13B7DB0ED4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Funding Issues (Shortfall)</a:t>
            </a:r>
            <a:endParaRPr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B10A98-EB3D-3FDF-2E60-93742C49CD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Shortfall occurs when subsidy is insufficient to cover all issued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Impacted by inflation and rising payment standards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When shortfall is projected HAs must take steps to reduce subsidy expenditures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First action is to stop issuing vouchers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Directly impacts commitment to PBV projects</a:t>
            </a:r>
          </a:p>
        </p:txBody>
      </p:sp>
    </p:spTree>
    <p:extLst>
      <p:ext uri="{BB962C8B-B14F-4D97-AF65-F5344CB8AC3E}">
        <p14:creationId xmlns:p14="http://schemas.microsoft.com/office/powerpoint/2010/main" val="1970244145"/>
      </p:ext>
    </p:extLst>
  </p:cSld>
  <p:clrMapOvr>
    <a:masterClrMapping/>
  </p:clrMapOvr>
</p:sld>
</file>

<file path=ppt/theme/theme1.xml><?xml version="1.0" encoding="utf-8"?>
<a:theme xmlns:a="http://schemas.openxmlformats.org/drawingml/2006/main" name="CMHA Theme123">
  <a:themeElements>
    <a:clrScheme name="Custom 5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77787B"/>
      </a:accent1>
      <a:accent2>
        <a:srgbClr val="006838"/>
      </a:accent2>
      <a:accent3>
        <a:srgbClr val="0F497F"/>
      </a:accent3>
      <a:accent4>
        <a:srgbClr val="8DC63F"/>
      </a:accent4>
      <a:accent5>
        <a:srgbClr val="009BDF"/>
      </a:accent5>
      <a:accent6>
        <a:srgbClr val="C5D6BC"/>
      </a:accent6>
      <a:hlink>
        <a:srgbClr val="039BDE"/>
      </a:hlink>
      <a:folHlink>
        <a:srgbClr val="0E497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MHA Theme123" id="{207B8478-6597-4235-9D1B-9336F4B4888E}" vid="{6D3B37FE-01CB-493D-A196-383ED87B3ACE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5">
    <a:dk1>
      <a:srgbClr val="000000"/>
    </a:dk1>
    <a:lt1>
      <a:srgbClr val="FFFFFF"/>
    </a:lt1>
    <a:dk2>
      <a:srgbClr val="0E2841"/>
    </a:dk2>
    <a:lt2>
      <a:srgbClr val="E8E8E8"/>
    </a:lt2>
    <a:accent1>
      <a:srgbClr val="77787B"/>
    </a:accent1>
    <a:accent2>
      <a:srgbClr val="006838"/>
    </a:accent2>
    <a:accent3>
      <a:srgbClr val="0F497F"/>
    </a:accent3>
    <a:accent4>
      <a:srgbClr val="8DC63F"/>
    </a:accent4>
    <a:accent5>
      <a:srgbClr val="009BDF"/>
    </a:accent5>
    <a:accent6>
      <a:srgbClr val="C5D6BC"/>
    </a:accent6>
    <a:hlink>
      <a:srgbClr val="039BDE"/>
    </a:hlink>
    <a:folHlink>
      <a:srgbClr val="0E497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036E7ADA745442ADE3341603F66FAE" ma:contentTypeVersion="19" ma:contentTypeDescription="Create a new document." ma:contentTypeScope="" ma:versionID="36182a9bb73708f8182c5c3f087547f9">
  <xsd:schema xmlns:xsd="http://www.w3.org/2001/XMLSchema" xmlns:xs="http://www.w3.org/2001/XMLSchema" xmlns:p="http://schemas.microsoft.com/office/2006/metadata/properties" xmlns:ns3="f5dac61e-2326-43be-902b-dac7597d7f1c" xmlns:ns4="76218a22-e501-4c8e-890a-068fa2149c5a" targetNamespace="http://schemas.microsoft.com/office/2006/metadata/properties" ma:root="true" ma:fieldsID="b89beba851bdf6dcc385d4a3b25c3467" ns3:_="" ns4:_="">
    <xsd:import namespace="f5dac61e-2326-43be-902b-dac7597d7f1c"/>
    <xsd:import namespace="76218a22-e501-4c8e-890a-068fa2149c5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dac61e-2326-43be-902b-dac7597d7f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218a22-e501-4c8e-890a-068fa2149c5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5dac61e-2326-43be-902b-dac7597d7f1c" xsi:nil="true"/>
  </documentManagement>
</p:properties>
</file>

<file path=customXml/itemProps1.xml><?xml version="1.0" encoding="utf-8"?>
<ds:datastoreItem xmlns:ds="http://schemas.openxmlformats.org/officeDocument/2006/customXml" ds:itemID="{01D5EDD1-5D45-43A0-8F4F-27D46A5963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dac61e-2326-43be-902b-dac7597d7f1c"/>
    <ds:schemaRef ds:uri="76218a22-e501-4c8e-890a-068fa2149c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CEC219-1192-4508-B1AA-B1CFF2915F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8E73D7-93BD-4B3C-9FBD-7C433559CB2E}">
  <ds:schemaRefs>
    <ds:schemaRef ds:uri="http://schemas.openxmlformats.org/package/2006/metadata/core-properties"/>
    <ds:schemaRef ds:uri="76218a22-e501-4c8e-890a-068fa2149c5a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f5dac61e-2326-43be-902b-dac7597d7f1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CMHA Theme123</Template>
  <TotalTime>3339</TotalTime>
  <Words>214</Words>
  <Application>Microsoft Office PowerPoint</Application>
  <PresentationFormat>On-screen Show (16:9)</PresentationFormat>
  <Paragraphs>31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Franklin Gothic Medium</vt:lpstr>
      <vt:lpstr>Arial</vt:lpstr>
      <vt:lpstr>Franklin Gothic Book</vt:lpstr>
      <vt:lpstr>Frutiger Bold Cn</vt:lpstr>
      <vt:lpstr>CMHA Theme123</vt:lpstr>
      <vt:lpstr>PowerPoint Presentation</vt:lpstr>
      <vt:lpstr>Who We Are</vt:lpstr>
      <vt:lpstr>Housing Choice Voucher Program</vt:lpstr>
      <vt:lpstr>Voucher Allocation and Subsidy</vt:lpstr>
      <vt:lpstr>Unique Aspects of Project Based Vouchers</vt:lpstr>
      <vt:lpstr>Funding Issues (Shortfall)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Aaron Schopp</dc:creator>
  <cp:lastModifiedBy>Aaron Schopp</cp:lastModifiedBy>
  <cp:revision>275</cp:revision>
  <dcterms:modified xsi:type="dcterms:W3CDTF">2026-04-21T14:56:18Z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2300.00000000000</vt:lpwstr>
  </property>
  <property fmtid="{D5CDD505-2E9C-101B-9397-08002B2CF9AE}" pid="3" name="ContentTypeId">
    <vt:lpwstr>0x0101000E036E7ADA745442ADE3341603F66FAE</vt:lpwstr>
  </property>
  <property fmtid="{D5CDD505-2E9C-101B-9397-08002B2CF9AE}" pid="4" name="MSIP_Label_0a5e02b9-ebb1-45d4-95d4-03dddc90931c_Enabled">
    <vt:lpwstr>True</vt:lpwstr>
  </property>
  <property fmtid="{D5CDD505-2E9C-101B-9397-08002B2CF9AE}" pid="5" name="MSIP_Label_0a5e02b9-ebb1-45d4-95d4-03dddc90931c_SiteId">
    <vt:lpwstr>459c7ac7-76e7-4b87-8d81-2a16fca9f62e</vt:lpwstr>
  </property>
  <property fmtid="{D5CDD505-2E9C-101B-9397-08002B2CF9AE}" pid="6" name="MSIP_Label_0a5e02b9-ebb1-45d4-95d4-03dddc90931c_SetDate">
    <vt:lpwstr>2025-01-16T21:41:16Z</vt:lpwstr>
  </property>
  <property fmtid="{D5CDD505-2E9C-101B-9397-08002B2CF9AE}" pid="7" name="MSIP_Label_0a5e02b9-ebb1-45d4-95d4-03dddc90931c_Name">
    <vt:lpwstr>Restricted</vt:lpwstr>
  </property>
  <property fmtid="{D5CDD505-2E9C-101B-9397-08002B2CF9AE}" pid="8" name="MSIP_Label_0a5e02b9-ebb1-45d4-95d4-03dddc90931c_ActionId">
    <vt:lpwstr>1033d014-1411-4d2c-ac35-112009720d32</vt:lpwstr>
  </property>
  <property fmtid="{D5CDD505-2E9C-101B-9397-08002B2CF9AE}" pid="9" name="MSIP_Label_0a5e02b9-ebb1-45d4-95d4-03dddc90931c_Removed">
    <vt:lpwstr>False</vt:lpwstr>
  </property>
  <property fmtid="{D5CDD505-2E9C-101B-9397-08002B2CF9AE}" pid="10" name="MSIP_Label_0a5e02b9-ebb1-45d4-95d4-03dddc90931c_Extended_MSFT_Method">
    <vt:lpwstr>Standard</vt:lpwstr>
  </property>
  <property fmtid="{D5CDD505-2E9C-101B-9397-08002B2CF9AE}" pid="11" name="Sensitivity">
    <vt:lpwstr>Restricted</vt:lpwstr>
  </property>
</Properties>
</file>